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27"/>
  </p:notesMasterIdLst>
  <p:sldIdLst>
    <p:sldId id="347" r:id="rId2"/>
    <p:sldId id="903" r:id="rId3"/>
    <p:sldId id="902" r:id="rId4"/>
    <p:sldId id="904" r:id="rId5"/>
    <p:sldId id="916" r:id="rId6"/>
    <p:sldId id="918" r:id="rId7"/>
    <p:sldId id="914" r:id="rId8"/>
    <p:sldId id="907" r:id="rId9"/>
    <p:sldId id="911" r:id="rId10"/>
    <p:sldId id="919" r:id="rId11"/>
    <p:sldId id="920" r:id="rId12"/>
    <p:sldId id="912" r:id="rId13"/>
    <p:sldId id="894" r:id="rId14"/>
    <p:sldId id="915" r:id="rId15"/>
    <p:sldId id="906" r:id="rId16"/>
    <p:sldId id="910" r:id="rId17"/>
    <p:sldId id="908" r:id="rId18"/>
    <p:sldId id="909" r:id="rId19"/>
    <p:sldId id="898" r:id="rId20"/>
    <p:sldId id="899" r:id="rId21"/>
    <p:sldId id="900" r:id="rId22"/>
    <p:sldId id="905" r:id="rId23"/>
    <p:sldId id="913" r:id="rId24"/>
    <p:sldId id="875" r:id="rId25"/>
    <p:sldId id="8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4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6931" autoAdjust="0"/>
  </p:normalViewPr>
  <p:slideViewPr>
    <p:cSldViewPr snapToGrid="0" snapToObjects="1">
      <p:cViewPr varScale="1">
        <p:scale>
          <a:sx n="107" d="100"/>
          <a:sy n="107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333333333333412E-2"/>
          <c:y val="4.3083900226757399E-2"/>
          <c:w val="0.88617886178861771"/>
          <c:h val="0.743764172335601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Стали легче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354">
              <a:noFill/>
            </a:ln>
          </c:spPr>
          <c:dLbls>
            <c:spPr>
              <a:noFill/>
              <a:ln w="253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Серебряный значок</c:v>
                </c:pt>
                <c:pt idx="1">
                  <c:v>Золотой значок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Стали сложнее</c:v>
                </c:pt>
              </c:strCache>
            </c:strRef>
          </c:tx>
          <c:spPr>
            <a:solidFill>
              <a:srgbClr val="FF0000"/>
            </a:solidFill>
            <a:ln w="25354">
              <a:noFill/>
            </a:ln>
          </c:spPr>
          <c:dLbls>
            <c:spPr>
              <a:noFill/>
              <a:ln w="253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Серебряный значок</c:v>
                </c:pt>
                <c:pt idx="1">
                  <c:v>Золотой значок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gapWidth val="64"/>
        <c:overlap val="-27"/>
        <c:axId val="101429248"/>
        <c:axId val="101430784"/>
      </c:barChart>
      <c:catAx>
        <c:axId val="10142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433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430784"/>
        <c:crosses val="autoZero"/>
        <c:auto val="1"/>
        <c:lblAlgn val="ctr"/>
        <c:lblOffset val="100"/>
      </c:catAx>
      <c:valAx>
        <c:axId val="101430784"/>
        <c:scaling>
          <c:orientation val="minMax"/>
        </c:scaling>
        <c:axPos val="l"/>
        <c:majorGridlines>
          <c:spPr>
            <a:ln w="433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429248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layout/>
      <c:spPr>
        <a:noFill/>
        <a:ln w="2535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Стали легче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359">
              <a:noFill/>
            </a:ln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trendline>
            <c:trendlineType val="linear"/>
          </c:trendline>
          <c:trendline>
            <c:trendlineType val="linear"/>
          </c:trendline>
          <c:trendline>
            <c:trendlineType val="linear"/>
          </c:trendline>
          <c:trendline>
            <c:trendlineType val="linear"/>
          </c:trendline>
          <c:cat>
            <c:strRef>
              <c:f>Лист1!$A$2:$A$3</c:f>
              <c:strCache>
                <c:ptCount val="2"/>
                <c:pt idx="0">
                  <c:v>Серебряный значок</c:v>
                </c:pt>
                <c:pt idx="1">
                  <c:v>Золтой значок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Стали сложнее</c:v>
                </c:pt>
              </c:strCache>
            </c:strRef>
          </c:tx>
          <c:spPr>
            <a:solidFill>
              <a:srgbClr val="FF0000"/>
            </a:solidFill>
            <a:ln w="25359">
              <a:noFill/>
            </a:ln>
          </c:spPr>
          <c:dLbls>
            <c:spPr>
              <a:noFill/>
              <a:ln w="2535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Серебряный значок</c:v>
                </c:pt>
                <c:pt idx="1">
                  <c:v>Золтой значок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gapWidth val="64"/>
        <c:overlap val="-27"/>
        <c:axId val="101774848"/>
        <c:axId val="101776384"/>
      </c:barChart>
      <c:catAx>
        <c:axId val="10177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44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76384"/>
        <c:crosses val="autoZero"/>
        <c:auto val="1"/>
        <c:lblAlgn val="ctr"/>
        <c:lblOffset val="100"/>
      </c:catAx>
      <c:valAx>
        <c:axId val="101776384"/>
        <c:scaling>
          <c:orientation val="minMax"/>
        </c:scaling>
        <c:axPos val="l"/>
        <c:majorGridlines>
          <c:spPr>
            <a:ln w="44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4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74848"/>
        <c:crosses val="autoZero"/>
        <c:crossBetween val="between"/>
      </c:valAx>
      <c:spPr>
        <a:noFill/>
        <a:ln w="25359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6898908005171966E-2"/>
          <c:y val="0.85835815620740163"/>
          <c:w val="0.8999998522867495"/>
          <c:h val="8.2272634627862495E-2"/>
        </c:manualLayout>
      </c:layout>
      <c:spPr>
        <a:noFill/>
        <a:ln w="2535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998B-736D-49FD-8179-368092342A0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5E469-54B4-41C4-B492-CB0C9746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1588ae0e4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1588ae0e4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588ae0e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588ae0e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8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3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716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ctrTitle"/>
          </p:nvPr>
        </p:nvSpPr>
        <p:spPr>
          <a:xfrm>
            <a:off x="723600" y="627496"/>
            <a:ext cx="17538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3">
            <a:hlinkClick r:id="rId2" action="ppaction://hlinksldjump"/>
          </p:cNvPr>
          <p:cNvSpPr txBox="1">
            <a:spLocks noGrp="1"/>
          </p:cNvSpPr>
          <p:nvPr>
            <p:ph type="ctrTitle" idx="2"/>
          </p:nvPr>
        </p:nvSpPr>
        <p:spPr>
          <a:xfrm>
            <a:off x="2869492" y="2936567"/>
            <a:ext cx="1170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133184" y="3489964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285884" y="2165780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3965788" y="2932033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5"/>
          </p:nvPr>
        </p:nvSpPr>
        <p:spPr>
          <a:xfrm>
            <a:off x="4240888" y="3482911"/>
            <a:ext cx="19767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" name="Google Shape;45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483545" y="2161249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>
            <a:hlinkClick r:id="" action="ppaction://noaction"/>
          </p:cNvPr>
          <p:cNvSpPr txBox="1">
            <a:spLocks noGrp="1"/>
          </p:cNvSpPr>
          <p:nvPr>
            <p:ph type="ctrTitle" idx="7"/>
          </p:nvPr>
        </p:nvSpPr>
        <p:spPr>
          <a:xfrm>
            <a:off x="6974340" y="2932067"/>
            <a:ext cx="1444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8"/>
          </p:nvPr>
        </p:nvSpPr>
        <p:spPr>
          <a:xfrm>
            <a:off x="6512506" y="3482931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665206" y="2161263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>
            <a:hlinkClick r:id="" action="ppaction://noaction"/>
          </p:cNvPr>
          <p:cNvSpPr txBox="1">
            <a:spLocks noGrp="1"/>
          </p:cNvSpPr>
          <p:nvPr>
            <p:ph type="ctrTitle" idx="13"/>
          </p:nvPr>
        </p:nvSpPr>
        <p:spPr>
          <a:xfrm>
            <a:off x="725626" y="5046535"/>
            <a:ext cx="1170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4"/>
          </p:nvPr>
        </p:nvSpPr>
        <p:spPr>
          <a:xfrm>
            <a:off x="725625" y="5599945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" name="Google Shape;51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25637" y="4293324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>
            <a:hlinkClick r:id="" action="ppaction://noaction"/>
          </p:cNvPr>
          <p:cNvSpPr txBox="1">
            <a:spLocks noGrp="1"/>
          </p:cNvSpPr>
          <p:nvPr>
            <p:ph type="ctrTitle" idx="16"/>
          </p:nvPr>
        </p:nvSpPr>
        <p:spPr>
          <a:xfrm>
            <a:off x="2870600" y="5042001"/>
            <a:ext cx="1128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7"/>
          </p:nvPr>
        </p:nvSpPr>
        <p:spPr>
          <a:xfrm>
            <a:off x="2870596" y="5592891"/>
            <a:ext cx="19767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" name="Google Shape;54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2870612" y="4288792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>
            <a:hlinkClick r:id="" action="ppaction://noaction"/>
          </p:cNvPr>
          <p:cNvSpPr txBox="1">
            <a:spLocks noGrp="1"/>
          </p:cNvSpPr>
          <p:nvPr>
            <p:ph type="ctrTitle" idx="19"/>
          </p:nvPr>
        </p:nvSpPr>
        <p:spPr>
          <a:xfrm>
            <a:off x="5015575" y="5042035"/>
            <a:ext cx="916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0"/>
          </p:nvPr>
        </p:nvSpPr>
        <p:spPr>
          <a:xfrm>
            <a:off x="5015575" y="5592912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" name="Google Shape;57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015587" y="4288805"/>
            <a:ext cx="1753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4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3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04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8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81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8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00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45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9F09-4399-8D48-8635-D0E5936ED31A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29D2-61D2-6442-9303-BD0E12611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3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606467"/>
            <a:ext cx="8210372" cy="16576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ЛЕКЦИЯ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Название лекции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500" y="5337152"/>
            <a:ext cx="6858000" cy="11086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Фамилия Имя Отчество</a:t>
            </a:r>
          </a:p>
          <a:p>
            <a:pPr>
              <a:spcBef>
                <a:spcPts val="600"/>
              </a:spcBef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должность, ученая степень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461" y="1543730"/>
            <a:ext cx="833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Кафедра спортивной медицины и </a:t>
            </a:r>
          </a:p>
          <a:p>
            <a:pPr algn="ctr"/>
            <a:r>
              <a:rPr lang="ru-RU" sz="2400" i="1" dirty="0"/>
              <a:t>медицинской реабилитации</a:t>
            </a:r>
          </a:p>
        </p:txBody>
      </p:sp>
      <p:pic>
        <p:nvPicPr>
          <p:cNvPr id="6" name="Picture 4" descr="C:\Users\Администратор\Desktop\презентация клиники\1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60" b="10043"/>
          <a:stretch/>
        </p:blipFill>
        <p:spPr bwMode="auto">
          <a:xfrm>
            <a:off x="4360037" y="350297"/>
            <a:ext cx="1836047" cy="95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00" y="1426811"/>
            <a:ext cx="9144000" cy="5431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6500" y="4560038"/>
            <a:ext cx="5026000" cy="1866910"/>
          </a:xfrm>
          <a:prstGeom prst="rect">
            <a:avLst/>
          </a:prstGeom>
          <a:solidFill>
            <a:srgbClr val="28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Зав. кафедрой 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спортивной медицины и медицинской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реабилитации, член Наблюдательного совета РАА РУСАДА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проф., д.м.н. АЧКАСОВ Евгений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Евгеньевич</a:t>
            </a: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Москва, 2023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0054" y="223479"/>
            <a:ext cx="2733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ФГАОУ ВО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Первый МГМУ им. И.М. Сеченова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Минздрава России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0" descr="C:\Users\Администратор\Desktop\Реабилитационный центр\фотографии\реабилитация\-Правка-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8" t="4112" r="7025" b="13579"/>
          <a:stretch/>
        </p:blipFill>
        <p:spPr bwMode="auto">
          <a:xfrm>
            <a:off x="8500" y="264029"/>
            <a:ext cx="4108120" cy="6181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Администратор\Desktop\презентация клиники\4cboRqxzi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302" b="45353" l="7192" r="39168">
                        <a14:foregroundMark x1="24177" y1="17348" x2="24177" y2="17348"/>
                        <a14:foregroundMark x1="22790" y1="23916" x2="22790" y2="23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5" t="5161" r="64981" b="61836"/>
          <a:stretch/>
        </p:blipFill>
        <p:spPr bwMode="auto">
          <a:xfrm rot="20224046">
            <a:off x="8070276" y="3502968"/>
            <a:ext cx="1154760" cy="866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Администратор\Desktop\презентация клиники\4TboR4qGc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162" b="24702" l="76741" r="9131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20" t="8345" r="6869" b="73481"/>
          <a:stretch/>
        </p:blipFill>
        <p:spPr bwMode="auto">
          <a:xfrm rot="1434194">
            <a:off x="7248223" y="3863267"/>
            <a:ext cx="656675" cy="65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0037" y="1696226"/>
            <a:ext cx="4642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СПОРТИВНАЯ МЕДИЦИНА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XXI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века: новые вызовы –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новые подходы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Участие России в спортивных трансплантационных играх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46187"/>
            <a:ext cx="5354260" cy="352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395288" y="4883085"/>
            <a:ext cx="84248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latin typeface="+mj-lt"/>
              </a:rPr>
              <a:t>Команда российских спортсменов-реципиентов донорского сердца, составленная из пациентов академика </a:t>
            </a:r>
          </a:p>
          <a:p>
            <a:pPr algn="ctr" eaLnBrk="1" hangingPunct="1"/>
            <a:r>
              <a:rPr lang="ru-RU" altLang="ru-RU" sz="2000" dirty="0">
                <a:latin typeface="+mj-lt"/>
              </a:rPr>
              <a:t>В.И. Шумакова, лишь однажды приняла участие в Всемирных трансплантационных играх в далеком 1990 году, </a:t>
            </a:r>
            <a:endParaRPr lang="en-US" altLang="ru-RU" sz="2000" dirty="0">
              <a:latin typeface="+mj-lt"/>
            </a:endParaRPr>
          </a:p>
          <a:p>
            <a:pPr algn="ctr" eaLnBrk="1" hangingPunct="1"/>
            <a:r>
              <a:rPr lang="ru-RU" altLang="ru-RU" sz="2000" dirty="0">
                <a:latin typeface="+mj-lt"/>
              </a:rPr>
              <a:t>завоевав почетный спортивный кубок.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857376"/>
            <a:ext cx="8450263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29 мая 2011 г., Москва, ОК «Лужники» - футбольный матч между командами «Дружба» и «Надежда» (лица с пересаженными органами и врачи)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500063" y="894108"/>
            <a:ext cx="8786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>
                <a:latin typeface="+mj-lt"/>
              </a:rPr>
              <a:t>Цель акции: </a:t>
            </a:r>
          </a:p>
          <a:p>
            <a:pPr eaLnBrk="1" hangingPunct="1"/>
            <a:r>
              <a:rPr lang="ru-RU" altLang="ru-RU" sz="1600" dirty="0">
                <a:latin typeface="+mj-lt"/>
              </a:rPr>
              <a:t> 1. Демонстрация физических возможностей </a:t>
            </a:r>
            <a:r>
              <a:rPr lang="ru-RU" altLang="ru-RU" sz="1600" dirty="0" smtClean="0">
                <a:latin typeface="+mj-lt"/>
              </a:rPr>
              <a:t>реципиентов  </a:t>
            </a:r>
            <a:endParaRPr lang="ru-RU" altLang="ru-RU" sz="1600" dirty="0">
              <a:latin typeface="+mj-lt"/>
            </a:endParaRPr>
          </a:p>
          <a:p>
            <a:pPr eaLnBrk="1" hangingPunct="1"/>
            <a:r>
              <a:rPr lang="ru-RU" altLang="ru-RU" sz="1600" dirty="0">
                <a:latin typeface="+mj-lt"/>
              </a:rPr>
              <a:t> 2. Создание позитивного отношения общества к органному донорству</a:t>
            </a:r>
            <a:r>
              <a:rPr lang="ru-RU" altLang="ru-RU" sz="1600" dirty="0"/>
              <a:t>.</a:t>
            </a:r>
          </a:p>
        </p:txBody>
      </p:sp>
      <p:pic>
        <p:nvPicPr>
          <p:cNvPr id="51204" name="Picture 2" descr="_MG_021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714875"/>
            <a:ext cx="3447491" cy="184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 descr="_MG_0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643" y="4714875"/>
            <a:ext cx="3166245" cy="184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 descr="_MG_48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428876"/>
            <a:ext cx="2664588" cy="19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6" descr="_MG_46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395" y="2428876"/>
            <a:ext cx="316598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7" descr="_MG_03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438" y="2985237"/>
            <a:ext cx="3802013" cy="27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63" y="142875"/>
            <a:ext cx="8288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Ежегодная общественная акция «Люди ради людей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академик РАН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Готье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С.В., проф.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Ачкасов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Е.Е.)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НОВЫЕ ПОДХОДЫ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3081" y="1132764"/>
            <a:ext cx="84206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/>
                <a:cs typeface="Arial"/>
              </a:rPr>
              <a:t>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МЕДИЦИНСКОЕ ОБЕСПЕЧЕНИЕ ФИТНЕСА И МАССОВОГО СПОРТА ЯВЛЯЕТСЯ ВАЖНЫМ РАЗДЕЛОМ СПОРТИВНОЙ МЕДИЦИНЫ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оценка адаптационных резервов организма,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оценка биологического возраста, компонентного состава тела,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управление тренировочным процессом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разработка аппаратно-программных комплексов по оценки адаптационных резервов организма человека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разработка программ питания.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+mj-lt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/>
                <a:cs typeface="Arial"/>
              </a:rPr>
              <a:t>● </a:t>
            </a:r>
            <a:r>
              <a:rPr lang="ru-RU" sz="2000" b="1" dirty="0" smtClean="0"/>
              <a:t>ПРИ УВЕЛИЧЕНИИ ПРОДОЛЖИТЕЛЬНОСТИ ЖИЗНИ СТАНОВИТСЯ ОСОБО АКТУАЛЬНЫМ СПОРТ ЛИЦ СТАРШИХ ВОЗРАСТНЫХ ГРУПП (ПОЖИЛОЙ И СТАРЧЕСКИЙ ВОЗРАСТ)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+mj-lt"/>
              </a:rPr>
              <a:t>и научное обоснование критериев допуска к нему. Массовый спорт лиц пожилого возраста – важная составляющая профилактики </a:t>
            </a:r>
            <a:r>
              <a:rPr lang="ru-RU" sz="2000" dirty="0" err="1" smtClean="0">
                <a:latin typeface="+mj-lt"/>
              </a:rPr>
              <a:t>саркопении</a:t>
            </a:r>
            <a:r>
              <a:rPr lang="ru-RU" sz="2000" dirty="0" smtClean="0">
                <a:latin typeface="+mj-lt"/>
              </a:rPr>
              <a:t> и основа формирования программ активного долголетия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598377" y="300038"/>
            <a:ext cx="4237892" cy="411370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</a:rPr>
              <a:t>Способ определения БИОЛОГИЧЕСКОГО ВОЗРАСТА человека по совокупности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морфофункциональных показателей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rgbClr val="254061"/>
                </a:solidFill>
              </a:rPr>
              <a:t/>
            </a:r>
            <a:br>
              <a:rPr lang="ru-RU" sz="2400" b="1" dirty="0" smtClean="0">
                <a:solidFill>
                  <a:srgbClr val="254061"/>
                </a:solidFill>
              </a:rPr>
            </a:br>
            <a:r>
              <a:rPr lang="ru-RU" sz="1800" dirty="0" smtClean="0">
                <a:solidFill>
                  <a:srgbClr val="254061"/>
                </a:solidFill>
              </a:rPr>
              <a:t>Патент РФ на изобретение  №2612602 от 09.03.2017</a:t>
            </a:r>
            <a:br>
              <a:rPr lang="ru-RU" sz="1800" dirty="0" smtClean="0">
                <a:solidFill>
                  <a:srgbClr val="254061"/>
                </a:solidFill>
              </a:rPr>
            </a:br>
            <a:r>
              <a:rPr lang="en-US" sz="1400" b="1" dirty="0" smtClean="0">
                <a:solidFill>
                  <a:srgbClr val="254061"/>
                </a:solidFill>
              </a:rPr>
              <a:t/>
            </a:r>
            <a:br>
              <a:rPr lang="en-US" sz="1400" b="1" dirty="0" smtClean="0">
                <a:solidFill>
                  <a:srgbClr val="254061"/>
                </a:solidFill>
              </a:rPr>
            </a:br>
            <a:r>
              <a:rPr lang="ru-RU" sz="1800" dirty="0" smtClean="0">
                <a:solidFill>
                  <a:srgbClr val="254061"/>
                </a:solidFill>
              </a:rPr>
              <a:t>Авторы: </a:t>
            </a:r>
            <a:r>
              <a:rPr lang="ru-RU" sz="1800" dirty="0" err="1" smtClean="0">
                <a:solidFill>
                  <a:srgbClr val="254061"/>
                </a:solidFill>
              </a:rPr>
              <a:t>Ачкасов</a:t>
            </a:r>
            <a:r>
              <a:rPr lang="ru-RU" sz="1800" dirty="0" smtClean="0">
                <a:solidFill>
                  <a:srgbClr val="254061"/>
                </a:solidFill>
              </a:rPr>
              <a:t> Е.Е., </a:t>
            </a:r>
            <a:r>
              <a:rPr lang="ru-RU" sz="1800" dirty="0" err="1" smtClean="0">
                <a:solidFill>
                  <a:srgbClr val="254061"/>
                </a:solidFill>
              </a:rPr>
              <a:t>Руненко</a:t>
            </a:r>
            <a:r>
              <a:rPr lang="ru-RU" sz="1800" dirty="0" smtClean="0">
                <a:solidFill>
                  <a:srgbClr val="254061"/>
                </a:solidFill>
              </a:rPr>
              <a:t> С.Д.</a:t>
            </a:r>
            <a:r>
              <a:rPr lang="ru-RU" sz="1800" b="1" dirty="0" smtClean="0">
                <a:solidFill>
                  <a:srgbClr val="254061"/>
                </a:solidFill>
              </a:rPr>
              <a:t/>
            </a:r>
            <a:br>
              <a:rPr lang="ru-RU" sz="1800" b="1" dirty="0" smtClean="0">
                <a:solidFill>
                  <a:srgbClr val="254061"/>
                </a:solidFill>
              </a:rPr>
            </a:br>
            <a:endParaRPr lang="ru-RU" sz="1800" b="1" dirty="0" smtClean="0">
              <a:solidFill>
                <a:srgbClr val="254061"/>
              </a:solidFill>
            </a:endParaRPr>
          </a:p>
        </p:txBody>
      </p:sp>
      <p:pic>
        <p:nvPicPr>
          <p:cNvPr id="108548" name="Picture 4" descr="протоколБ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3883" y="405912"/>
            <a:ext cx="3929028" cy="598609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лакат-ФС-кафед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0491" y="300038"/>
            <a:ext cx="4762500" cy="6418262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5607169" y="300038"/>
            <a:ext cx="3229099" cy="41137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 b="1" dirty="0" err="1" smtClean="0">
                <a:solidFill>
                  <a:schemeClr val="tx2"/>
                </a:solidFill>
              </a:rPr>
              <a:t>Аппаратно-програмный</a:t>
            </a:r>
            <a:r>
              <a:rPr lang="ru-RU" sz="1800" b="1" dirty="0" smtClean="0">
                <a:solidFill>
                  <a:schemeClr val="tx2"/>
                </a:solidFill>
              </a:rPr>
              <a:t> комплекс «ФИТНЕС-СТАТУС</a:t>
            </a:r>
            <a:r>
              <a:rPr lang="ru-RU" sz="1800" b="1" dirty="0" smtClean="0">
                <a:solidFill>
                  <a:schemeClr val="tx2"/>
                </a:solidFill>
              </a:rPr>
              <a:t>»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/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Научная разработка</a:t>
            </a:r>
            <a:r>
              <a:rPr lang="ru-RU" sz="1400" dirty="0" smtClean="0">
                <a:solidFill>
                  <a:schemeClr val="tx2"/>
                </a:solidFill>
              </a:rPr>
              <a:t>: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err="1" smtClean="0">
                <a:solidFill>
                  <a:schemeClr val="tx2"/>
                </a:solidFill>
              </a:rPr>
              <a:t>Руненко</a:t>
            </a:r>
            <a:r>
              <a:rPr lang="ru-RU" sz="1400" dirty="0" smtClean="0">
                <a:solidFill>
                  <a:schemeClr val="tx2"/>
                </a:solidFill>
              </a:rPr>
              <a:t> С.Д., </a:t>
            </a:r>
            <a:r>
              <a:rPr lang="ru-RU" sz="1400" dirty="0" err="1" smtClean="0">
                <a:solidFill>
                  <a:schemeClr val="tx2"/>
                </a:solidFill>
              </a:rPr>
              <a:t>Ачкасов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Е.Е.,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rgbClr val="254061"/>
                </a:solidFill>
              </a:rPr>
              <a:t/>
            </a:r>
            <a:br>
              <a:rPr lang="ru-RU" sz="2400" b="1" dirty="0" smtClean="0">
                <a:solidFill>
                  <a:srgbClr val="254061"/>
                </a:solidFill>
              </a:rPr>
            </a:br>
            <a:r>
              <a:rPr lang="ru-RU" sz="2000" dirty="0" smtClean="0">
                <a:solidFill>
                  <a:srgbClr val="254061"/>
                </a:solidFill>
              </a:rPr>
              <a:t>на основе оригинальных запатентованных методик, разработанных в </a:t>
            </a:r>
            <a:r>
              <a:rPr lang="ru-RU" sz="2000" dirty="0" err="1" smtClean="0">
                <a:solidFill>
                  <a:srgbClr val="254061"/>
                </a:solidFill>
              </a:rPr>
              <a:t>Сеченовском</a:t>
            </a:r>
            <a:r>
              <a:rPr lang="ru-RU" sz="2000" dirty="0" smtClean="0">
                <a:solidFill>
                  <a:srgbClr val="254061"/>
                </a:solidFill>
              </a:rPr>
              <a:t> Университете</a:t>
            </a:r>
            <a:r>
              <a:rPr lang="ru-RU" sz="1800" b="1" dirty="0" smtClean="0">
                <a:solidFill>
                  <a:srgbClr val="254061"/>
                </a:solidFill>
              </a:rPr>
              <a:t/>
            </a:r>
            <a:br>
              <a:rPr lang="ru-RU" sz="1800" b="1" dirty="0" smtClean="0">
                <a:solidFill>
                  <a:srgbClr val="254061"/>
                </a:solidFill>
              </a:rPr>
            </a:br>
            <a:endParaRPr lang="ru-RU" sz="1800" b="1" dirty="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НОВЫЕ ПОДХОДЫ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6603" y="1020932"/>
            <a:ext cx="862538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НАУЧНОЕ ОБОСНОВАНИЕ КРИТЕРИЕВ ДОПУСКА К ЗАНЯТИЮ ФИЗИЧЕСКОЙ КУЛЬТУРОЙ И СПОРТОМ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основа профилактики внезапной сердечной смерти лиц молодого возраста, в том числе на занятиях в школах.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Важная научная задача – создание регистра внезапной смерти, в том числе у спортсменов.</a:t>
            </a:r>
            <a:r>
              <a:rPr lang="ru-RU" sz="2000" b="1" dirty="0" smtClean="0">
                <a:latin typeface="Arial"/>
                <a:cs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+mj-lt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  <a:cs typeface="Arial"/>
              </a:rPr>
              <a:t>● </a:t>
            </a:r>
            <a:r>
              <a:rPr lang="ru-RU" sz="2000" b="1" dirty="0" smtClean="0">
                <a:latin typeface="+mj-lt"/>
              </a:rPr>
              <a:t>НАУЧНЫЕ ТЕХНОЛОГИИ СПОРТИВНОЙ МЕДИЦИНЫ ПО ОЦЕНКИ ДВИГАТЕЛЬНОГО АКТА – </a:t>
            </a:r>
            <a:r>
              <a:rPr lang="ru-RU" sz="2000" dirty="0" smtClean="0">
                <a:latin typeface="+mj-lt"/>
              </a:rPr>
              <a:t>разработка цифрового паспорта двигательного стереотипа спортсмена – важные критерии оценки эффективности реабилитационных программ, особенно при заболеваниях и травмах опорно-двигательного аппарата.</a:t>
            </a:r>
            <a:r>
              <a:rPr lang="ru-RU" sz="2000" b="1" dirty="0" smtClean="0"/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</a:rPr>
              <a:t>УЧЕТ СПОРТИВНОГО АНАМНЕЗА В ФОРМИРОВАНИИ РЕАБИЛИТАЦИОННЫХ ПРОГРАММ. </a:t>
            </a:r>
            <a:r>
              <a:rPr lang="ru-RU" sz="2000" dirty="0" smtClean="0">
                <a:latin typeface="+mj-lt"/>
              </a:rPr>
              <a:t>У ветеранов спорта процессы реабилитации при заболеваниях </a:t>
            </a:r>
            <a:r>
              <a:rPr lang="ru-RU" sz="2000" dirty="0" err="1" smtClean="0">
                <a:latin typeface="+mj-lt"/>
              </a:rPr>
              <a:t>сердечно-сосудистой</a:t>
            </a:r>
            <a:r>
              <a:rPr lang="ru-RU" sz="2000" dirty="0" smtClean="0">
                <a:latin typeface="+mj-lt"/>
              </a:rPr>
              <a:t> системы протекают отлично от общей популяции</a:t>
            </a:r>
            <a:r>
              <a:rPr lang="ru-RU" sz="2000" b="1" dirty="0" smtClean="0">
                <a:latin typeface="+mj-lt"/>
              </a:rPr>
              <a:t>.</a:t>
            </a:r>
            <a:r>
              <a:rPr lang="ru-RU" sz="2000" dirty="0" smtClean="0">
                <a:latin typeface="+mj-lt"/>
              </a:rPr>
              <a:t> Спортивный анамнез  и длительность занятия спортом важные факторы оценки реабилитационного потенциала.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605" y="272562"/>
            <a:ext cx="8796075" cy="142787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Способ определения реабилитационного потенциала у пациентов-ветеранов спорта с ИБС</a:t>
            </a:r>
            <a:br>
              <a:rPr lang="ru-RU" sz="2800" dirty="0" smtClean="0"/>
            </a:br>
            <a:r>
              <a:rPr lang="ru-RU" sz="2000" dirty="0" smtClean="0">
                <a:solidFill>
                  <a:srgbClr val="953735"/>
                </a:solidFill>
              </a:rPr>
              <a:t>Заявление </a:t>
            </a:r>
            <a:r>
              <a:rPr lang="ru-RU" sz="2000" dirty="0">
                <a:solidFill>
                  <a:srgbClr val="953735"/>
                </a:solidFill>
              </a:rPr>
              <a:t>о выдаче патента РФ на изобретение №2015121340 от </a:t>
            </a:r>
            <a:r>
              <a:rPr lang="ru-RU" sz="2000" dirty="0" smtClean="0">
                <a:solidFill>
                  <a:srgbClr val="953735"/>
                </a:solidFill>
              </a:rPr>
              <a:t>05.06.2015 </a:t>
            </a:r>
            <a:endParaRPr lang="ru-RU" sz="2000" dirty="0">
              <a:solidFill>
                <a:srgbClr val="953735"/>
              </a:solidFill>
            </a:endParaRPr>
          </a:p>
        </p:txBody>
      </p:sp>
      <p:pic>
        <p:nvPicPr>
          <p:cNvPr id="4" name="Изображение 3" descr="Macintosh HD:Users:USER:Desktop:Графики Реаб Потенциал:Слайд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69" y="1911509"/>
            <a:ext cx="4838168" cy="3814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0851" y="5610688"/>
            <a:ext cx="70936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ПТ  </a:t>
            </a:r>
            <a:r>
              <a:rPr lang="ru-RU" b="1" dirty="0"/>
              <a:t>=   11 х ПСК  –  0.8 х ВПО  –  0.3 х </a:t>
            </a:r>
            <a:r>
              <a:rPr lang="ru-RU" b="1" dirty="0" smtClean="0"/>
              <a:t>ПСК</a:t>
            </a:r>
            <a:r>
              <a:rPr lang="ru-RU" b="1" baseline="30000" dirty="0" smtClean="0"/>
              <a:t>2  </a:t>
            </a:r>
            <a:r>
              <a:rPr lang="ru-RU" b="1" dirty="0"/>
              <a:t>– </a:t>
            </a:r>
            <a:r>
              <a:rPr lang="ru-RU" b="1" dirty="0" smtClean="0"/>
              <a:t>44,742</a:t>
            </a:r>
            <a:endParaRPr lang="en-US" b="1" dirty="0" smtClean="0"/>
          </a:p>
          <a:p>
            <a:pPr algn="ctr"/>
            <a:r>
              <a:rPr lang="ru-RU" dirty="0"/>
              <a:t>Скорректированный коэффициент детерминации </a:t>
            </a:r>
            <a:r>
              <a:rPr lang="en-US" dirty="0"/>
              <a:t>(</a:t>
            </a:r>
            <a:r>
              <a:rPr lang="ru-RU" dirty="0" err="1"/>
              <a:t>adjusted</a:t>
            </a:r>
            <a:r>
              <a:rPr lang="ru-RU" dirty="0"/>
              <a:t> </a:t>
            </a:r>
            <a:r>
              <a:rPr lang="ru-RU" dirty="0" err="1"/>
              <a:t>R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 smtClean="0"/>
              <a:t>= </a:t>
            </a:r>
            <a:r>
              <a:rPr lang="ru-RU" dirty="0" smtClean="0"/>
              <a:t>0,</a:t>
            </a:r>
            <a:r>
              <a:rPr lang="en-US" dirty="0" smtClean="0"/>
              <a:t>849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35117" y="2318918"/>
            <a:ext cx="338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ru-RU" dirty="0" smtClean="0"/>
              <a:t>ПТ –  ожидаемый прирост толерантности к физической нагрузке через 6 месяцев, Вт</a:t>
            </a:r>
          </a:p>
          <a:p>
            <a:pPr marL="627063" indent="-627063"/>
            <a:r>
              <a:rPr lang="ru-RU" dirty="0" smtClean="0"/>
              <a:t>ПСК – продолжительность  спортивной карьеры, лет</a:t>
            </a:r>
          </a:p>
          <a:p>
            <a:pPr marL="627063" indent="-627063"/>
            <a:r>
              <a:rPr lang="ru-RU" dirty="0" smtClean="0"/>
              <a:t>ВПО – время после окончания спортивной карьеры, лет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5117" y="6395518"/>
            <a:ext cx="3331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 smtClean="0"/>
              <a:t>Ачкасов</a:t>
            </a:r>
            <a:r>
              <a:rPr lang="ru-RU" sz="1600" i="1" dirty="0" smtClean="0"/>
              <a:t> Е.Е., </a:t>
            </a:r>
            <a:r>
              <a:rPr lang="ru-RU" sz="1600" i="1" dirty="0" err="1" smtClean="0"/>
              <a:t>Машковский</a:t>
            </a:r>
            <a:r>
              <a:rPr lang="ru-RU" sz="1600" i="1" dirty="0" smtClean="0"/>
              <a:t> Е.В., 2015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42127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НОВЫЕ ПОДХОДЫ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28650" y="1119116"/>
            <a:ext cx="78867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Установлено ухудшение морфофункциональных показателей современной молодежи за последние десятилетия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это диктует необходимость научно обоснованной адаптации показателей нормативов комплекса ВФСК ГТО к реальным показателям физического развития и функционального состояния молодежи (нужно разрабатывать современные стандарты физического развития). Сейчас имеется необоснованное усложнение или наоборот упрощение нормативов ряда составляющих комплекса ГТО.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19113" y="149469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Динамика нормативов получения значков комплекса ГТО для юношей</a:t>
            </a:r>
            <a:endParaRPr lang="ru-RU" altLang="ru-RU" sz="2800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519113" y="2074985"/>
          <a:ext cx="4243388" cy="393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"/>
          <p:cNvGraphicFramePr>
            <a:graphicFrameLocks/>
          </p:cNvGraphicFramePr>
          <p:nvPr/>
        </p:nvGraphicFramePr>
        <p:xfrm>
          <a:off x="4783138" y="1865313"/>
          <a:ext cx="4061924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539750" y="1218982"/>
            <a:ext cx="3744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16–18 лет в 1987 год </a:t>
            </a:r>
          </a:p>
          <a:p>
            <a:pPr algn="ctr"/>
            <a:r>
              <a:rPr lang="ru-RU" altLang="ru-RU" dirty="0"/>
              <a:t>и 16–17 лет в 2014 год</a:t>
            </a:r>
          </a:p>
        </p:txBody>
      </p:sp>
      <p:sp>
        <p:nvSpPr>
          <p:cNvPr id="10246" name="Прямоугольник 4"/>
          <p:cNvSpPr>
            <a:spLocks noChangeArrowheads="1"/>
          </p:cNvSpPr>
          <p:nvPr/>
        </p:nvSpPr>
        <p:spPr bwMode="auto">
          <a:xfrm>
            <a:off x="4464050" y="1218982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19–28 лет в 1987 год </a:t>
            </a:r>
          </a:p>
          <a:p>
            <a:pPr algn="ctr"/>
            <a:r>
              <a:rPr lang="ru-RU" altLang="ru-RU" dirty="0"/>
              <a:t>и 18–24 лет в 2014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4663" y="6294268"/>
            <a:ext cx="4648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Диссертационная работа: </a:t>
            </a:r>
            <a:r>
              <a:rPr lang="ru-RU" sz="1600" i="1" dirty="0" err="1" smtClean="0"/>
              <a:t>Штейнердт</a:t>
            </a:r>
            <a:r>
              <a:rPr lang="ru-RU" sz="1600" i="1" dirty="0" smtClean="0"/>
              <a:t> С.В., 2015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496" y="5650173"/>
            <a:ext cx="798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А.П. Середа, М.А.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Андриянова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«Анализ публикаций отечественных </a:t>
            </a: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травматологов-ортопедов в зарубежных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высокорейтинговых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журналах». // Травматология и ортопедия России. 2018, 24 (4). С.9-19. 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495" y="286603"/>
            <a:ext cx="7980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российских публикаций по травматологии, в т.ч. спортивной, в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высокорейтинговых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зарубежных журналах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097" y="994489"/>
            <a:ext cx="81541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Условия поиска. </a:t>
            </a:r>
            <a:r>
              <a:rPr lang="ru-RU" sz="2000" dirty="0" smtClean="0"/>
              <a:t>Для определения рейтинга журналов использован ресурс «</a:t>
            </a:r>
            <a:r>
              <a:rPr lang="ru-RU" sz="2000" dirty="0" err="1" smtClean="0"/>
              <a:t>Scimago</a:t>
            </a:r>
            <a:r>
              <a:rPr lang="ru-RU" sz="2000" dirty="0" smtClean="0"/>
              <a:t> </a:t>
            </a:r>
            <a:r>
              <a:rPr lang="ru-RU" sz="2000" dirty="0" err="1" smtClean="0"/>
              <a:t>Journal</a:t>
            </a:r>
            <a:r>
              <a:rPr lang="ru-RU" sz="2000" dirty="0" smtClean="0"/>
              <a:t> &amp; </a:t>
            </a:r>
            <a:r>
              <a:rPr lang="ru-RU" sz="2000" dirty="0" err="1" smtClean="0"/>
              <a:t>Country</a:t>
            </a:r>
            <a:r>
              <a:rPr lang="ru-RU" sz="2000" dirty="0" smtClean="0"/>
              <a:t> </a:t>
            </a:r>
            <a:r>
              <a:rPr lang="ru-RU" sz="2000" dirty="0" err="1" smtClean="0"/>
              <a:t>Rank</a:t>
            </a:r>
            <a:r>
              <a:rPr lang="ru-RU" sz="2000" dirty="0" smtClean="0"/>
              <a:t>» (ранжирование по индексу SJR)</a:t>
            </a:r>
          </a:p>
          <a:p>
            <a:r>
              <a:rPr lang="ru-RU" sz="2000" dirty="0" smtClean="0"/>
              <a:t>Журналы по спортивной медицине включены в рубрику «Ортопедия и спортивная медицина» (всего 266 журналов). </a:t>
            </a:r>
          </a:p>
          <a:p>
            <a:r>
              <a:rPr lang="ru-RU" sz="2000" dirty="0" smtClean="0"/>
              <a:t>Анализированы ТОП-30 журналов с самым высоким </a:t>
            </a:r>
            <a:r>
              <a:rPr lang="en-US" sz="2000" dirty="0" smtClean="0"/>
              <a:t>SJR (3</a:t>
            </a:r>
            <a:r>
              <a:rPr lang="ru-RU" sz="2000" dirty="0" smtClean="0"/>
              <a:t>,</a:t>
            </a:r>
            <a:r>
              <a:rPr lang="en-US" sz="2000" dirty="0" smtClean="0"/>
              <a:t>9</a:t>
            </a:r>
            <a:r>
              <a:rPr lang="ru-RU" sz="2000" dirty="0" smtClean="0"/>
              <a:t>5 – 1,29) </a:t>
            </a:r>
          </a:p>
          <a:p>
            <a:r>
              <a:rPr lang="ru-RU" sz="2000" dirty="0" smtClean="0"/>
              <a:t>(США – 17, Великобритания – 9,  Германия – 3, Голландия – 1)</a:t>
            </a:r>
          </a:p>
          <a:p>
            <a:r>
              <a:rPr lang="ru-RU" sz="2000" dirty="0" smtClean="0"/>
              <a:t>Период исследования – по 2018 год включительно (период СССР и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097" y="3241258"/>
            <a:ext cx="83825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Результат. </a:t>
            </a:r>
            <a:r>
              <a:rPr lang="ru-RU" sz="2000" dirty="0" smtClean="0"/>
              <a:t>Отечественные работы опубликованы в 13 из 30 журналов.</a:t>
            </a:r>
          </a:p>
          <a:p>
            <a:r>
              <a:rPr lang="ru-RU" sz="2000" b="1" dirty="0" smtClean="0"/>
              <a:t>Всего статей: </a:t>
            </a:r>
            <a:r>
              <a:rPr lang="ru-RU" sz="2000" dirty="0" smtClean="0"/>
              <a:t>60 – травматология, включая спортивную травму </a:t>
            </a:r>
          </a:p>
          <a:p>
            <a:r>
              <a:rPr lang="ru-RU" sz="2000" dirty="0" smtClean="0"/>
              <a:t>(за исключением чисто спортивной медицины – функциональное </a:t>
            </a:r>
          </a:p>
          <a:p>
            <a:r>
              <a:rPr lang="ru-RU" sz="2000" dirty="0" smtClean="0"/>
              <a:t>состояние спортсмена, тренировочный процесс и т.д.)</a:t>
            </a:r>
          </a:p>
          <a:p>
            <a:r>
              <a:rPr lang="ru-RU" sz="2000" b="1" dirty="0" smtClean="0"/>
              <a:t>Цитирований</a:t>
            </a:r>
            <a:r>
              <a:rPr lang="ru-RU" sz="2000" dirty="0" smtClean="0"/>
              <a:t> более 10 цитирований имеют 4 публикации: </a:t>
            </a:r>
          </a:p>
          <a:p>
            <a:r>
              <a:rPr lang="ru-RU" sz="2000" dirty="0" smtClean="0"/>
              <a:t>3 публикации </a:t>
            </a:r>
            <a:r>
              <a:rPr lang="ru-RU" sz="2000" dirty="0" err="1" smtClean="0"/>
              <a:t>Илизарова</a:t>
            </a:r>
            <a:r>
              <a:rPr lang="ru-RU" sz="2000" dirty="0" smtClean="0"/>
              <a:t> Г.А. (1989-1990) – более 100 цитирований каждая;</a:t>
            </a:r>
          </a:p>
          <a:p>
            <a:r>
              <a:rPr lang="ru-RU" sz="2000" dirty="0" smtClean="0"/>
              <a:t>1 публикация Рыжков и </a:t>
            </a:r>
            <a:r>
              <a:rPr lang="ru-RU" sz="2000" dirty="0" err="1" smtClean="0"/>
              <a:t>соавт</a:t>
            </a:r>
            <a:r>
              <a:rPr lang="ru-RU" sz="2000" dirty="0" smtClean="0"/>
              <a:t>.  (2013) – 11 цитирований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Новые вызовы времени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227" y="982639"/>
            <a:ext cx="7912442" cy="56707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РОСТ ПОПУЛЯРНОСТИ СПОРТА В МИРЕ И СПОРТИВНЫХ РЕЗУЛЬТАТОВ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ПОЯВЛЕНИЕ ПАРАЛИМПИЙСКОГО СПОРТА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ВНЕДРЕНИЕ АНТИДОПИНГОВОГО КОНТРОЛЯ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НОВЫЕ ЗАБОЛЕВАНИЯ (</a:t>
            </a:r>
            <a:r>
              <a:rPr lang="en-US" sz="1600" b="1" dirty="0" smtClean="0">
                <a:latin typeface="+mj-lt"/>
              </a:rPr>
              <a:t>COVID-19)</a:t>
            </a:r>
            <a:endParaRPr lang="ru-RU" sz="1600" b="1" dirty="0" smtClean="0">
              <a:latin typeface="+mj-lt"/>
            </a:endParaRPr>
          </a:p>
          <a:p>
            <a:endParaRPr lang="ru-RU" sz="800" b="1" dirty="0" smtClean="0">
              <a:latin typeface="+mj-lt"/>
            </a:endParaRPr>
          </a:p>
          <a:p>
            <a:r>
              <a:rPr lang="ru-RU" sz="1600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СОХРАНЯЮЩИЙСЯ ВЫСОКИЙ УРОВЕНЬ ИНВАЛИДИЗАЦИИ</a:t>
            </a:r>
            <a:endParaRPr lang="en-US" sz="1600" b="1" dirty="0" smtClean="0">
              <a:latin typeface="+mj-lt"/>
            </a:endParaRPr>
          </a:p>
          <a:p>
            <a:endParaRPr lang="en-US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ПОТРЕБНОСТЬ В НОВЫХ МЕДИЦИНСКИХ ТЕХНОЛОГИЯХ ДЛЯ </a:t>
            </a:r>
          </a:p>
          <a:p>
            <a:r>
              <a:rPr lang="ru-RU" sz="1600" b="1" dirty="0" smtClean="0">
                <a:latin typeface="+mj-lt"/>
              </a:rPr>
              <a:t>    ПОВЫШЕНИЯ КАЧЕСТВА И СОКРАЩЕНИЯ СРОКОВ ЛЕЧЕНИЯ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РОСТ ЧИСЛА ВЕТЕРАНОВ СПОРТА</a:t>
            </a:r>
            <a:endParaRPr lang="en-US" sz="1600" b="1" dirty="0" smtClean="0">
              <a:latin typeface="+mj-lt"/>
            </a:endParaRPr>
          </a:p>
          <a:p>
            <a:endParaRPr lang="ru-RU" sz="800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РАЗВИТИЕ ФИТНЕСС-ИНДУСТРИИ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СПОРТ КАК СРЕДСТВО СОЦИАЛЬНОЙ МОТИВАЦИИ ГРАЖДАН </a:t>
            </a:r>
          </a:p>
          <a:p>
            <a:r>
              <a:rPr lang="ru-RU" sz="1600" b="1" dirty="0" smtClean="0">
                <a:latin typeface="+mj-lt"/>
              </a:rPr>
              <a:t>    (популяризация ЗОЖ, органного донорства и т.д.)</a:t>
            </a:r>
            <a:r>
              <a:rPr lang="ru-RU" sz="1600" b="1" dirty="0" smtClean="0"/>
              <a:t> </a:t>
            </a:r>
          </a:p>
          <a:p>
            <a:endParaRPr lang="ru-RU" sz="800" b="1" dirty="0" smtClean="0"/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УХУДШЕНИЕ МОРФОФУНКЦИОНАЛЬНЫХ ПОКАЗАТЕЛЕЙ СОВРЕМЕННОЙ </a:t>
            </a:r>
          </a:p>
          <a:p>
            <a:r>
              <a:rPr lang="ru-RU" sz="1600" b="1" dirty="0" smtClean="0">
                <a:latin typeface="+mj-lt"/>
              </a:rPr>
              <a:t>    МОЛОДЕЖИ ЗА ПОСЛЕДНИЕ ДЕСЯТИЛЕТИЯ</a:t>
            </a:r>
            <a:r>
              <a:rPr lang="ru-RU" sz="1600" dirty="0" smtClean="0">
                <a:latin typeface="+mj-lt"/>
              </a:rPr>
              <a:t> </a:t>
            </a:r>
          </a:p>
          <a:p>
            <a:endParaRPr lang="ru-RU" sz="800" dirty="0" smtClean="0">
              <a:latin typeface="+mj-lt"/>
            </a:endParaRPr>
          </a:p>
          <a:p>
            <a:r>
              <a:rPr lang="ru-RU" sz="1600" b="1" dirty="0" smtClean="0">
                <a:latin typeface="Arial"/>
                <a:cs typeface="Arial"/>
              </a:rPr>
              <a:t>● </a:t>
            </a:r>
            <a:r>
              <a:rPr lang="ru-RU" sz="1600" b="1" dirty="0" smtClean="0">
                <a:latin typeface="+mj-lt"/>
              </a:rPr>
              <a:t>СМЕРТНОСТЬ ЛИЦ МОЛОДОГО ВОЗРАСТА ВО ВРЕМЯ ЗАНЯТИЯ  </a:t>
            </a:r>
          </a:p>
          <a:p>
            <a:r>
              <a:rPr lang="ru-RU" sz="1600" b="1" dirty="0" smtClean="0">
                <a:latin typeface="+mj-lt"/>
              </a:rPr>
              <a:t>   ФИЗКУЛЬТУРОЙ И СПОРТОМ – остается актуальной проблемой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5910" y="198987"/>
            <a:ext cx="8165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российских публикаций по спортивной медицине в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высокорейтинговых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зарубежных журналах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0" y="1092215"/>
            <a:ext cx="8165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Условия поиска. </a:t>
            </a:r>
            <a:r>
              <a:rPr lang="ru-RU" sz="2000" dirty="0" smtClean="0"/>
              <a:t>Ресурс «</a:t>
            </a:r>
            <a:r>
              <a:rPr lang="ru-RU" sz="2000" dirty="0" err="1" smtClean="0"/>
              <a:t>Scimago</a:t>
            </a:r>
            <a:r>
              <a:rPr lang="ru-RU" sz="2000" dirty="0" smtClean="0"/>
              <a:t> </a:t>
            </a:r>
            <a:r>
              <a:rPr lang="ru-RU" sz="2000" dirty="0" err="1" smtClean="0"/>
              <a:t>Journal</a:t>
            </a:r>
            <a:r>
              <a:rPr lang="ru-RU" sz="2000" dirty="0" smtClean="0"/>
              <a:t> &amp; </a:t>
            </a:r>
            <a:r>
              <a:rPr lang="ru-RU" sz="2000" dirty="0" err="1" smtClean="0"/>
              <a:t>Country</a:t>
            </a:r>
            <a:r>
              <a:rPr lang="ru-RU" sz="2000" dirty="0" smtClean="0"/>
              <a:t> </a:t>
            </a:r>
            <a:r>
              <a:rPr lang="ru-RU" sz="2000" dirty="0" err="1" smtClean="0"/>
              <a:t>Rank</a:t>
            </a:r>
            <a:r>
              <a:rPr lang="ru-RU" sz="2000" dirty="0" smtClean="0"/>
              <a:t>» (индекс SJR),</a:t>
            </a:r>
          </a:p>
          <a:p>
            <a:r>
              <a:rPr lang="ru-RU" sz="2000" dirty="0" smtClean="0"/>
              <a:t>рубрика «Ортопедия и спортивная медицина» (всего 264 журнала). </a:t>
            </a:r>
          </a:p>
          <a:p>
            <a:r>
              <a:rPr lang="ru-RU" sz="2000" dirty="0" smtClean="0"/>
              <a:t>Анализированы ТОП-30 журналов с самым высоким </a:t>
            </a:r>
            <a:r>
              <a:rPr lang="en-US" sz="2000" dirty="0" smtClean="0"/>
              <a:t>SJR (</a:t>
            </a:r>
            <a:r>
              <a:rPr lang="ru-RU" sz="2000" dirty="0" smtClean="0"/>
              <a:t>4,14– 1,36) </a:t>
            </a:r>
          </a:p>
          <a:p>
            <a:r>
              <a:rPr lang="ru-RU" sz="2000" dirty="0" smtClean="0"/>
              <a:t>Период исследования – по 2019 год включительно (период СССР и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910" y="2415654"/>
            <a:ext cx="81655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Результат.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/>
              <a:t>Всего статей </a:t>
            </a:r>
            <a:r>
              <a:rPr lang="ru-RU" sz="2000" dirty="0" smtClean="0"/>
              <a:t>по спортивной медицине (без травматологии): </a:t>
            </a:r>
            <a:r>
              <a:rPr lang="ru-RU" sz="2000" b="1" dirty="0" smtClean="0"/>
              <a:t>26</a:t>
            </a:r>
          </a:p>
          <a:p>
            <a:r>
              <a:rPr lang="ru-RU" sz="2000" b="1" dirty="0" smtClean="0"/>
              <a:t>Тема:  </a:t>
            </a:r>
            <a:r>
              <a:rPr lang="ru-RU" sz="2000" dirty="0" smtClean="0"/>
              <a:t>генетика – 10 (38,5%)</a:t>
            </a:r>
          </a:p>
          <a:p>
            <a:r>
              <a:rPr lang="ru-RU" sz="2000" dirty="0" smtClean="0"/>
              <a:t>             тренировочный процесс (педагогические аспекты) – 8 (30,8%)</a:t>
            </a:r>
          </a:p>
          <a:p>
            <a:r>
              <a:rPr lang="ru-RU" sz="2000" dirty="0" smtClean="0"/>
              <a:t>            физиология спорта – 4 (15,4%)</a:t>
            </a:r>
          </a:p>
          <a:p>
            <a:r>
              <a:rPr lang="ru-RU" sz="2000" dirty="0" smtClean="0"/>
              <a:t>            </a:t>
            </a:r>
            <a:r>
              <a:rPr lang="ru-RU" sz="2000" dirty="0" err="1" smtClean="0"/>
              <a:t>паралимпийский</a:t>
            </a:r>
            <a:r>
              <a:rPr lang="ru-RU" sz="2000" dirty="0" smtClean="0"/>
              <a:t> спорт – 2 (7,7%)</a:t>
            </a:r>
          </a:p>
          <a:p>
            <a:r>
              <a:rPr lang="ru-RU" sz="2000" dirty="0" smtClean="0"/>
              <a:t>            спортивная кардиология – 1 (3,8%)</a:t>
            </a:r>
          </a:p>
          <a:p>
            <a:r>
              <a:rPr lang="ru-RU" sz="2000" dirty="0" smtClean="0"/>
              <a:t>            статистика заболеваемости на Олимпиаде в </a:t>
            </a:r>
            <a:r>
              <a:rPr lang="ru-RU" sz="2000" dirty="0" err="1" smtClean="0"/>
              <a:t>Рио</a:t>
            </a:r>
            <a:r>
              <a:rPr lang="ru-RU" sz="2000" dirty="0" smtClean="0"/>
              <a:t> – 1 (3,8%)</a:t>
            </a:r>
          </a:p>
          <a:p>
            <a:r>
              <a:rPr lang="ru-RU" sz="2000" b="1" dirty="0" smtClean="0"/>
              <a:t>Авторы: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только истинно российские авторы – 6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(23%)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              преобладание российских авторов, но 1-й иностранец – 3</a:t>
            </a:r>
            <a:r>
              <a:rPr lang="en-US" sz="2000" dirty="0" smtClean="0"/>
              <a:t> (11,5%)</a:t>
            </a:r>
            <a:r>
              <a:rPr lang="ru-RU" sz="2000" dirty="0" smtClean="0"/>
              <a:t>                  </a:t>
            </a:r>
          </a:p>
          <a:p>
            <a:r>
              <a:rPr lang="ru-RU" sz="2000" dirty="0" smtClean="0"/>
              <a:t>              </a:t>
            </a:r>
            <a:r>
              <a:rPr lang="en-US" sz="2000" dirty="0" smtClean="0"/>
              <a:t>1</a:t>
            </a:r>
            <a:r>
              <a:rPr lang="ru-RU" sz="2000" dirty="0" smtClean="0"/>
              <a:t> российский автор в коллективе (не 1-е место) – 8 </a:t>
            </a:r>
            <a:r>
              <a:rPr lang="en-US" sz="2000" dirty="0" smtClean="0"/>
              <a:t>(30,8%)</a:t>
            </a:r>
            <a:endParaRPr lang="ru-RU" sz="2000" dirty="0" smtClean="0"/>
          </a:p>
          <a:p>
            <a:r>
              <a:rPr lang="ru-RU" sz="2000" dirty="0" smtClean="0"/>
              <a:t>            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ложнороссийские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(иностранец-совместитель) – 9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(34,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%)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/>
              <a:t>Города: </a:t>
            </a:r>
            <a:r>
              <a:rPr lang="ru-RU" sz="2000" dirty="0" smtClean="0"/>
              <a:t>Москва – 10, Казань – 7, Томск – 6, Санкт-Петербург –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5910" y="198987"/>
            <a:ext cx="8165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российских публикаций по спортивной медицине в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высокорейтинговых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зарубежных журналах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базы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SCOPUS Q1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0" y="906873"/>
            <a:ext cx="8165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Условия поиска. </a:t>
            </a:r>
            <a:r>
              <a:rPr lang="ru-RU" sz="2000" dirty="0" smtClean="0"/>
              <a:t>Ресурс «</a:t>
            </a:r>
            <a:r>
              <a:rPr lang="ru-RU" sz="2000" dirty="0" err="1" smtClean="0"/>
              <a:t>Scimago</a:t>
            </a:r>
            <a:r>
              <a:rPr lang="ru-RU" sz="2000" dirty="0" smtClean="0"/>
              <a:t> </a:t>
            </a:r>
            <a:r>
              <a:rPr lang="ru-RU" sz="2000" dirty="0" err="1" smtClean="0"/>
              <a:t>Journal</a:t>
            </a:r>
            <a:r>
              <a:rPr lang="ru-RU" sz="2000" dirty="0" smtClean="0"/>
              <a:t> &amp; </a:t>
            </a:r>
            <a:r>
              <a:rPr lang="ru-RU" sz="2000" dirty="0" err="1" smtClean="0"/>
              <a:t>Country</a:t>
            </a:r>
            <a:r>
              <a:rPr lang="ru-RU" sz="2000" dirty="0" smtClean="0"/>
              <a:t> </a:t>
            </a:r>
            <a:r>
              <a:rPr lang="ru-RU" sz="2000" dirty="0" err="1" smtClean="0"/>
              <a:t>Rank</a:t>
            </a:r>
            <a:r>
              <a:rPr lang="ru-RU" sz="2000" dirty="0" smtClean="0"/>
              <a:t>» (индекс SJR),</a:t>
            </a:r>
          </a:p>
          <a:p>
            <a:r>
              <a:rPr lang="ru-RU" sz="2000" dirty="0" smtClean="0"/>
              <a:t>рубрика «Ортопедия и спортивная медицина». </a:t>
            </a:r>
          </a:p>
          <a:p>
            <a:r>
              <a:rPr lang="ru-RU" sz="2000" dirty="0" smtClean="0"/>
              <a:t>Анализированы журналы первого квартиля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Q1</a:t>
            </a:r>
            <a:endParaRPr lang="ru-RU" sz="2000" dirty="0" smtClean="0"/>
          </a:p>
          <a:p>
            <a:r>
              <a:rPr lang="ru-RU" sz="2000" dirty="0" smtClean="0"/>
              <a:t>Период исследования – </a:t>
            </a:r>
            <a:r>
              <a:rPr lang="ru-RU" sz="2000" b="1" dirty="0" smtClean="0"/>
              <a:t>2018-2023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910" y="2230312"/>
            <a:ext cx="81655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Результат.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/>
              <a:t>Всего статей </a:t>
            </a:r>
            <a:r>
              <a:rPr lang="ru-RU" sz="2000" dirty="0" smtClean="0"/>
              <a:t>по спортивной медицине  и спортивной травматологии: </a:t>
            </a:r>
            <a:r>
              <a:rPr lang="ru-RU" sz="2000" b="1" dirty="0" smtClean="0"/>
              <a:t>96</a:t>
            </a:r>
          </a:p>
          <a:p>
            <a:r>
              <a:rPr lang="ru-RU" sz="2000" b="1" dirty="0" smtClean="0"/>
              <a:t>Тема:  </a:t>
            </a:r>
            <a:r>
              <a:rPr lang="ru-RU" sz="2000" dirty="0" smtClean="0"/>
              <a:t>генетика – 12(12,5%)</a:t>
            </a:r>
          </a:p>
          <a:p>
            <a:r>
              <a:rPr lang="ru-RU" sz="2000" dirty="0" smtClean="0"/>
              <a:t>             тренировочный процесс (педагогические аспекты) – 28 (29,2%)</a:t>
            </a:r>
          </a:p>
          <a:p>
            <a:r>
              <a:rPr lang="ru-RU" sz="2000" dirty="0" smtClean="0"/>
              <a:t>            физиология спорта – 45 (46,9%)</a:t>
            </a:r>
          </a:p>
          <a:p>
            <a:r>
              <a:rPr lang="ru-RU" sz="2000" dirty="0" smtClean="0"/>
              <a:t>            </a:t>
            </a:r>
            <a:r>
              <a:rPr lang="ru-RU" sz="2000" dirty="0" err="1" smtClean="0"/>
              <a:t>паралимпийский</a:t>
            </a:r>
            <a:r>
              <a:rPr lang="ru-RU" sz="2000" dirty="0" smtClean="0"/>
              <a:t> спорт – 2 (2,1%)</a:t>
            </a:r>
          </a:p>
          <a:p>
            <a:r>
              <a:rPr lang="ru-RU" sz="2000" dirty="0" smtClean="0"/>
              <a:t>            спортивная кардиология – 4(4,2%)</a:t>
            </a:r>
          </a:p>
          <a:p>
            <a:r>
              <a:rPr lang="ru-RU" sz="2000" dirty="0" smtClean="0"/>
              <a:t>            лечение и реабилитация спортсменов с </a:t>
            </a:r>
            <a:r>
              <a:rPr lang="en-US" sz="2000" dirty="0" smtClean="0"/>
              <a:t>COVID-19 </a:t>
            </a:r>
            <a:r>
              <a:rPr lang="ru-RU" sz="2000" dirty="0" smtClean="0"/>
              <a:t>– 1 (1%)</a:t>
            </a:r>
          </a:p>
          <a:p>
            <a:r>
              <a:rPr lang="ru-RU" sz="2000" b="1" dirty="0" smtClean="0"/>
              <a:t>Авторы: </a:t>
            </a:r>
            <a:r>
              <a:rPr lang="ru-RU" sz="2000" dirty="0" smtClean="0"/>
              <a:t>только истинно российские авторы – 46</a:t>
            </a:r>
            <a:r>
              <a:rPr lang="en-US" sz="2000" dirty="0" smtClean="0"/>
              <a:t>(</a:t>
            </a:r>
            <a:r>
              <a:rPr lang="ru-RU" sz="2000" dirty="0" smtClean="0"/>
              <a:t>48</a:t>
            </a:r>
            <a:r>
              <a:rPr lang="en-US" sz="2000" dirty="0" smtClean="0"/>
              <a:t>%)</a:t>
            </a:r>
            <a:r>
              <a:rPr lang="ru-RU" sz="2000" dirty="0" smtClean="0"/>
              <a:t>          </a:t>
            </a:r>
          </a:p>
          <a:p>
            <a:r>
              <a:rPr lang="en-US" sz="2000" dirty="0" smtClean="0"/>
              <a:t>                </a:t>
            </a:r>
            <a:r>
              <a:rPr lang="ru-RU" sz="2000" dirty="0" smtClean="0"/>
              <a:t>иностранный соавтор или </a:t>
            </a:r>
            <a:r>
              <a:rPr lang="ru-RU" sz="2000" dirty="0" err="1" smtClean="0"/>
              <a:t>ложнороссийские</a:t>
            </a:r>
            <a:r>
              <a:rPr lang="ru-RU" sz="2000" dirty="0" smtClean="0"/>
              <a:t> (иностранец-</a:t>
            </a:r>
          </a:p>
          <a:p>
            <a:r>
              <a:rPr lang="ru-RU" sz="2000" dirty="0" smtClean="0"/>
              <a:t>                совместитель) – 50</a:t>
            </a:r>
            <a:r>
              <a:rPr lang="en-US" sz="2000" dirty="0" smtClean="0"/>
              <a:t>(</a:t>
            </a:r>
            <a:r>
              <a:rPr lang="ru-RU" sz="2000" dirty="0" smtClean="0"/>
              <a:t>52</a:t>
            </a:r>
            <a:r>
              <a:rPr lang="en-US" sz="2000" dirty="0" smtClean="0"/>
              <a:t>%)</a:t>
            </a:r>
            <a:endParaRPr lang="ru-RU" sz="2000" dirty="0" smtClean="0"/>
          </a:p>
          <a:p>
            <a:r>
              <a:rPr lang="ru-RU" sz="2000" b="1" dirty="0" smtClean="0"/>
              <a:t>Города: </a:t>
            </a:r>
            <a:r>
              <a:rPr lang="ru-RU" sz="2000" dirty="0" smtClean="0"/>
              <a:t>Москва – 51, Казань – 9, Томск – 8, Санкт-Петербург – 3, </a:t>
            </a:r>
          </a:p>
          <a:p>
            <a:r>
              <a:rPr lang="ru-RU" sz="2000" dirty="0" smtClean="0"/>
              <a:t>               другие – 25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2651" y="6323740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Е.Е. </a:t>
            </a:r>
            <a:r>
              <a:rPr lang="ru-RU" i="1" dirty="0" err="1" smtClean="0"/>
              <a:t>Ачкасов</a:t>
            </a:r>
            <a:r>
              <a:rPr lang="ru-RU" i="1" dirty="0" smtClean="0"/>
              <a:t>, А.П. Середа, А.Д. </a:t>
            </a:r>
            <a:r>
              <a:rPr lang="ru-RU" i="1" dirty="0" err="1" smtClean="0"/>
              <a:t>Репетюк</a:t>
            </a:r>
            <a:r>
              <a:rPr lang="ru-RU" i="1" dirty="0" smtClean="0"/>
              <a:t>, 2023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65127"/>
            <a:ext cx="8146860" cy="8768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ПУБЛИКАЦИОННАЯ АКТИВНОСТЬ – ВЫВОД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3081" y="1241947"/>
            <a:ext cx="835242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течение последних 100 лет низкая публикационная активность в области спортивной медицины российских ученых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высокорейтинговых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зарубежных журналах базы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SCOPUS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(квартиль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РОСТ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ПУБЛИКАЦИОННОЙ АКТИВНОСТИ ЗА ПОСЛЕДНИЕ 5 ЛЕТ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ВУЗы включенные программу повышения конкурентоспособности «5-100» (например, Первый МГМУ им. И.М. Сеченова) за последние 5 лет демонстрируют рост публикационной активности в журналах базы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Scopus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1, что 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признанием достижений отечественной спортивной медицины в международном научном сообществе.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80" y="5418161"/>
            <a:ext cx="851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Кафедра спортивной медицины и медицинской реабилитации </a:t>
            </a:r>
            <a:r>
              <a:rPr lang="ru-RU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Сеченовского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Университета – 43 статьи в базе 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Scopus Q1 (2018-2022)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A6532C2-EDCB-6031-6894-95B1AF3B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47" y="1429977"/>
            <a:ext cx="2109660" cy="41827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8142824-4A2E-53D9-CE6C-3087D989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220" y="1386377"/>
            <a:ext cx="1874110" cy="422632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4F328F8E-552A-DC05-6562-57D690752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694" y="1386377"/>
            <a:ext cx="1763169" cy="42263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4296018-F41A-4AAE-1718-A2A4E2C25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00" y="1386377"/>
            <a:ext cx="1849129" cy="4523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304" y="121911"/>
            <a:ext cx="88846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Примеры публикаций российских авторов в </a:t>
            </a:r>
            <a:r>
              <a:rPr lang="ru-RU" sz="2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высокорейтинговых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журналах по результатам кооперации медицинских вузов и ведущих спортивных клубов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0395" y="186688"/>
            <a:ext cx="78822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Соответствует ли уровень развития спортивной медицины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России мировым стандартам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(%)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4842" y="837443"/>
          <a:ext cx="828419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5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4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129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Спортсмен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Однозначно – 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19,4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Скорее да,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чем 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51,3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45,7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Скорее нет,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чем 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43,3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38,1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16,6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9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Однозначно – 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5,4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4,7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Затрудняюсь ответить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14,3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2136" y="3427386"/>
            <a:ext cx="8325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Соответствует ли уровень развития спортивной травматологии мировым стандартам? (%)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841" y="4135272"/>
          <a:ext cx="828419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6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68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129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Спортсмен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Однозначно – 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17,3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Скорее да,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чем 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29,7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44,6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Скорее нет,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чем 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46,1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31,0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9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Однозначно – 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2,7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Затрудняюсь ответить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17,0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16,5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665095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9243" y="5655733"/>
            <a:ext cx="32405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</a:t>
            </a: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медицинской реабилитации</a:t>
            </a:r>
          </a:p>
          <a:p>
            <a:pPr algn="r"/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Сеченовского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Университета</a:t>
            </a:r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www.rehub.moscow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2871" y="2033516"/>
            <a:ext cx="467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 </a:t>
            </a:r>
            <a:endParaRPr lang="ru-RU" sz="2400" dirty="0"/>
          </a:p>
        </p:txBody>
      </p:sp>
      <p:pic>
        <p:nvPicPr>
          <p:cNvPr id="12" name="Picture 4" descr="C:\Users\Администратор\Desktop\презентация клиники\1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60" b="10043"/>
          <a:stretch/>
        </p:blipFill>
        <p:spPr bwMode="auto">
          <a:xfrm>
            <a:off x="6209203" y="211079"/>
            <a:ext cx="2654075" cy="122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2871" y="211079"/>
            <a:ext cx="2076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ФГАОУ ВО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Первый МГМУ им. И.М. Сеченова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Минздрава России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5095" y="5008728"/>
            <a:ext cx="5478906" cy="1517375"/>
          </a:xfrm>
          <a:prstGeom prst="rect">
            <a:avLst/>
          </a:prstGeom>
          <a:solidFill>
            <a:srgbClr val="28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schemeClr val="bg1"/>
              </a:solidFill>
              <a:ea typeface="Helvetica Neue" charset="0"/>
              <a:cs typeface="Helvetica Neue" charset="0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2215.</a:t>
            </a:r>
            <a:r>
              <a:rPr lang="en-US" sz="2000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g23@rambler.ru</a:t>
            </a:r>
            <a:r>
              <a:rPr lang="ru-RU" sz="2000" dirty="0" smtClean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Ачкасов</a:t>
            </a:r>
            <a:r>
              <a:rPr lang="ru-RU" sz="2000" dirty="0" smtClean="0">
                <a:solidFill>
                  <a:schemeClr val="bg1"/>
                </a:solidFill>
              </a:rPr>
              <a:t> Евгений Евгеньевич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C:\Users\Администратор\Desktop\презентация клиники\4cboRqxzi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8302" b="45353" l="7192" r="39168">
                        <a14:foregroundMark x1="24177" y1="17348" x2="24177" y2="17348"/>
                        <a14:foregroundMark x1="22790" y1="23916" x2="22790" y2="23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5" t="5161" r="64981" b="61836"/>
          <a:stretch/>
        </p:blipFill>
        <p:spPr bwMode="auto">
          <a:xfrm rot="20224046">
            <a:off x="7866091" y="3730704"/>
            <a:ext cx="1154760" cy="866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Администратор\Desktop\презентация клиники\4TboR4qGc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162" b="24702" l="76741" r="9131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20" t="8345" r="6869" b="73481"/>
          <a:stretch/>
        </p:blipFill>
        <p:spPr bwMode="auto">
          <a:xfrm rot="1434194">
            <a:off x="7211805" y="4248486"/>
            <a:ext cx="656675" cy="65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5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Новые вызовы времени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226" y="1570657"/>
            <a:ext cx="4071405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latin typeface="+mj-lt"/>
              </a:rPr>
              <a:t>ПОЖИЛОЙ И СТАРЧЕСКИЙ ВОЗРАСТ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ОНКОЛОГИЧЕСКИЕ ЗАБОЛЕВАНИЯ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СЕРДЕЧНО-СОСУДИСТЫЕ ЗАБОЛЕВАНИЯ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ЭЛЕКТРОКАРДИОСТИМУЛЯТОРЫ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ТРАНСПЛАНТАЦИЯ ОРГАНОВ </a:t>
            </a:r>
          </a:p>
          <a:p>
            <a:r>
              <a:rPr lang="ru-RU" b="1" dirty="0" smtClean="0">
                <a:latin typeface="+mj-lt"/>
              </a:rPr>
              <a:t>(ПОЧКИ, ПЕЧЕНЬ, СЕРДЦЕ,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ЛЕГКИЕ</a:t>
            </a:r>
            <a:r>
              <a:rPr lang="ru-RU" b="1" dirty="0" smtClean="0">
                <a:latin typeface="+mj-lt"/>
              </a:rPr>
              <a:t>)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9631" y="1399206"/>
            <a:ext cx="3992871" cy="43627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            Строгий запрет на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     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  двигательная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активность</a:t>
            </a: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+mj-lt"/>
              </a:rPr>
              <a:t>           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Лечебная физкультура</a:t>
            </a: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    Оздоровительная </a:t>
            </a:r>
            <a:endParaRPr lang="ru-RU" sz="18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    физическая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культура</a:t>
            </a:r>
          </a:p>
          <a:p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700" b="1" dirty="0" smtClean="0">
                <a:solidFill>
                  <a:srgbClr val="FF0000"/>
                </a:solidFill>
                <a:latin typeface="+mj-lt"/>
              </a:rPr>
              <a:t>            Спорт ????</a:t>
            </a:r>
            <a:endParaRPr lang="ru-RU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4292210" y="3041533"/>
            <a:ext cx="955549" cy="499739"/>
          </a:xfrm>
          <a:prstGeom prst="leftArrow">
            <a:avLst>
              <a:gd name="adj1" fmla="val 50000"/>
              <a:gd name="adj2" fmla="val 52308"/>
            </a:avLst>
          </a:prstGeom>
          <a:solidFill>
            <a:srgbClr val="28466A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ea typeface="黑体" pitchFamily="49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6059105" y="2150095"/>
            <a:ext cx="669471" cy="374804"/>
          </a:xfrm>
          <a:prstGeom prst="leftArrow">
            <a:avLst>
              <a:gd name="adj1" fmla="val 50000"/>
              <a:gd name="adj2" fmla="val 52308"/>
            </a:avLst>
          </a:prstGeom>
          <a:solidFill>
            <a:srgbClr val="28466A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ea typeface="黑体" pitchFamily="49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6129756" y="3327005"/>
            <a:ext cx="669471" cy="374804"/>
          </a:xfrm>
          <a:prstGeom prst="leftArrow">
            <a:avLst>
              <a:gd name="adj1" fmla="val 50000"/>
              <a:gd name="adj2" fmla="val 52308"/>
            </a:avLst>
          </a:prstGeom>
          <a:solidFill>
            <a:srgbClr val="28466A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ea typeface="黑体" pitchFamily="49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6129757" y="4690623"/>
            <a:ext cx="669471" cy="374804"/>
          </a:xfrm>
          <a:prstGeom prst="leftArrow">
            <a:avLst>
              <a:gd name="adj1" fmla="val 50000"/>
              <a:gd name="adj2" fmla="val 52308"/>
            </a:avLst>
          </a:prstGeom>
          <a:solidFill>
            <a:srgbClr val="28466A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НОВЫЕ ПОДХОДЫ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376" y="1146412"/>
            <a:ext cx="80649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b="1" dirty="0" smtClean="0">
                <a:latin typeface="+mj-lt"/>
                <a:cs typeface="Arial" pitchFamily="34" charset="0"/>
              </a:rPr>
              <a:t>ТРАНСЛЯЦИЯ ДОСТИЖЕНИЙ СПОРТИВНОЙ МЕДИЦИНЫ В 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   ПРАКТИКУ ДРУГИХ МЕДИЦИНСКИХ СПЕЦИАЛЬНОСТЕЙ</a:t>
            </a:r>
            <a:r>
              <a:rPr lang="ru-RU" b="1" dirty="0" smtClean="0">
                <a:latin typeface="+mj-lt"/>
              </a:rPr>
              <a:t>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b="1" dirty="0" smtClean="0">
                <a:latin typeface="+mj-lt"/>
              </a:rPr>
              <a:t>ИНТЕГРАЦИЯ НАУЧНЫХ РАЗРАБОТОК В ПРАКТИКУ ВЕДУЩИХ </a:t>
            </a:r>
          </a:p>
          <a:p>
            <a:r>
              <a:rPr lang="ru-RU" b="1" dirty="0" smtClean="0">
                <a:latin typeface="+mj-lt"/>
              </a:rPr>
              <a:t>   СПОРТИВНЫХ КЛУБОВ</a:t>
            </a:r>
          </a:p>
          <a:p>
            <a:endParaRPr lang="ru-RU" sz="800" b="1" dirty="0" smtClean="0">
              <a:latin typeface="+mj-lt"/>
              <a:cs typeface="Arial" pitchFamily="34" charset="0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b="1" dirty="0" smtClean="0">
                <a:latin typeface="+mj-lt"/>
                <a:cs typeface="Arial" pitchFamily="34" charset="0"/>
              </a:rPr>
              <a:t>СПОРТИВНЫЕ КЛУБЫ – КЛИНИЧЕСКИЕ БАЗЫ МЕДИЦИНСКИХ 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    ВУЗОВ</a:t>
            </a:r>
            <a:r>
              <a:rPr lang="ru-RU" dirty="0" smtClean="0"/>
              <a:t> </a:t>
            </a:r>
          </a:p>
          <a:p>
            <a:endParaRPr lang="ru-RU" sz="800" dirty="0" smtClean="0"/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b="1" dirty="0" smtClean="0">
                <a:latin typeface="+mj-lt"/>
              </a:rPr>
              <a:t>БОРЬБА С ДОПИНГОМ – важная составляющая здоровья </a:t>
            </a:r>
          </a:p>
          <a:p>
            <a:r>
              <a:rPr lang="ru-RU" b="1" dirty="0" smtClean="0">
                <a:latin typeface="+mj-lt"/>
              </a:rPr>
              <a:t>   населения, в т.ч. это борьба с употреблением наркотиков. </a:t>
            </a:r>
          </a:p>
          <a:p>
            <a:endParaRPr lang="ru-RU" sz="800" b="1" dirty="0" smtClean="0">
              <a:latin typeface="+mj-lt"/>
            </a:endParaRPr>
          </a:p>
          <a:p>
            <a:endParaRPr lang="ru-RU" sz="800" b="1" dirty="0" smtClean="0">
              <a:latin typeface="+mj-lt"/>
            </a:endParaRPr>
          </a:p>
          <a:p>
            <a:r>
              <a:rPr lang="ru-RU" b="1" dirty="0" smtClean="0">
                <a:latin typeface="Arial"/>
                <a:cs typeface="Arial"/>
              </a:rPr>
              <a:t>● </a:t>
            </a:r>
            <a:r>
              <a:rPr lang="ru-RU" b="1" dirty="0" smtClean="0">
                <a:latin typeface="+mj-lt"/>
              </a:rPr>
              <a:t>ИДЕНТИФИКАЦИЯ ТАЛАНТЛИВОСТИ ЮНОГО СПОРТСМЕНА – </a:t>
            </a:r>
          </a:p>
          <a:p>
            <a:r>
              <a:rPr lang="ru-RU" b="1" dirty="0" smtClean="0">
                <a:latin typeface="+mj-lt"/>
              </a:rPr>
              <a:t>   важный компонент  формирования успешной жизненной </a:t>
            </a:r>
          </a:p>
          <a:p>
            <a:r>
              <a:rPr lang="ru-RU" b="1" dirty="0" smtClean="0">
                <a:latin typeface="+mj-lt"/>
              </a:rPr>
              <a:t>   программы человека.</a:t>
            </a:r>
          </a:p>
          <a:p>
            <a:r>
              <a:rPr lang="ru-RU" sz="800" b="1" dirty="0" smtClean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Забор и методика введения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обогащенной тромбоцитами плазмы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755D567-7C72-41FE-81B1-AC4C0571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1904761" cy="2545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93666E-60C0-4A26-920E-CFC47318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428736"/>
            <a:ext cx="2304256" cy="173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EEFDAB-8AED-45C6-BCDE-E944E2D0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357298"/>
            <a:ext cx="1904762" cy="2257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1BB00C-DC80-45CC-B394-B77B3D639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109950"/>
            <a:ext cx="2372414" cy="1931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8473A4-5EDE-49FE-87B3-8DD8C36E0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109950"/>
            <a:ext cx="2566605" cy="19270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26F86C-E5F3-4A80-A518-099C6D08F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124781"/>
            <a:ext cx="2566604" cy="19163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2776" y="6252763"/>
            <a:ext cx="7850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Диссертационные работы:  Ульянов А.А., 2015, Безуглов Э.В., 2021, </a:t>
            </a:r>
            <a:r>
              <a:rPr lang="ru-RU" alt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Репетюк</a:t>
            </a: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А.Д., 2023.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21070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0" y="498901"/>
            <a:ext cx="821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E6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Эффекты интервальной </a:t>
            </a:r>
            <a:r>
              <a:rPr lang="ru-RU" sz="2400" b="1" dirty="0" err="1" smtClean="0">
                <a:solidFill>
                  <a:srgbClr val="3E6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гипокси-гипероксической</a:t>
            </a:r>
            <a:r>
              <a:rPr lang="ru-RU" sz="2400" b="1" dirty="0" smtClean="0">
                <a:solidFill>
                  <a:srgbClr val="3E6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тренировки в </a:t>
            </a:r>
            <a:r>
              <a:rPr lang="ru-RU" sz="2400" b="1" dirty="0" err="1" smtClean="0">
                <a:solidFill>
                  <a:srgbClr val="3E6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постковидной</a:t>
            </a:r>
            <a:r>
              <a:rPr lang="ru-RU" sz="2400" b="1" dirty="0" smtClean="0">
                <a:solidFill>
                  <a:srgbClr val="3E67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реабилитации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9929" y="1124745"/>
            <a:ext cx="495769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3E67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стороны органов внешнего дыхания улучшается бронхиальная проходимость за счет снятия компонента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бронхоспазма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Улучшается функция мерцательного эпителия бронхов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Повышается выработка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сурфактанта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альвеолярными клетками, что препятствует возникновению ателектазов в легких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Улучшается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альвеолярно-капиллярная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проходимость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Повышается кислородная емкость крови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Оптимизируются функция эндотелия сосудов, процессы утилизации кислорода в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митохондриях</a:t>
            </a:r>
            <a:endParaRPr lang="ru-RU" sz="1600" dirty="0" smtClean="0">
              <a:solidFill>
                <a:srgbClr val="3E67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598130"/>
            <a:ext cx="281916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83393" y="6098875"/>
            <a:ext cx="418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О.С. Глазачев, серия публикаций 2010-2023 г.г.</a:t>
            </a:r>
            <a:endParaRPr lang="ru-RU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5"/>
          <p:cNvSpPr txBox="1">
            <a:spLocks noGrp="1"/>
          </p:cNvSpPr>
          <p:nvPr>
            <p:ph type="ctrTitle"/>
          </p:nvPr>
        </p:nvSpPr>
        <p:spPr>
          <a:xfrm>
            <a:off x="410103" y="423081"/>
            <a:ext cx="641035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10000"/>
                  </a:schemeClr>
                </a:solidFill>
                <a:latin typeface="+mj-lt"/>
              </a:rPr>
              <a:t>Наука и спорт сегодня: синергия во имя прогресса </a:t>
            </a:r>
            <a:endParaRPr sz="3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59" name="Google Shape;859;p75"/>
          <p:cNvSpPr/>
          <p:nvPr/>
        </p:nvSpPr>
        <p:spPr>
          <a:xfrm>
            <a:off x="198236" y="2353450"/>
            <a:ext cx="4241767" cy="408060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676C75-1573-6260-85FA-E2F11CA0F2BE}"/>
              </a:ext>
            </a:extLst>
          </p:cNvPr>
          <p:cNvSpPr txBox="1"/>
          <p:nvPr/>
        </p:nvSpPr>
        <p:spPr>
          <a:xfrm>
            <a:off x="410103" y="1684681"/>
            <a:ext cx="64103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В настоящее время сложился между наукой и элитным спортом возник своеобразный симбиоз: спорт предоставляет ученым уникальную выборку, которая тренируется и соревнуется в условиях максимальной </a:t>
            </a:r>
            <a:r>
              <a:rPr lang="ru-RU" sz="2000" dirty="0" err="1">
                <a:latin typeface="+mj-lt"/>
              </a:rPr>
              <a:t>спортспецифичности</a:t>
            </a:r>
            <a:r>
              <a:rPr lang="ru-RU" sz="2000" dirty="0">
                <a:latin typeface="+mj-lt"/>
              </a:rPr>
              <a:t>, а взамен получает наиболее актуальные данные  о средствах  и методах повышения физической работоспособности, оптимизации </a:t>
            </a:r>
            <a:r>
              <a:rPr lang="ru-RU" sz="2000" dirty="0" err="1">
                <a:latin typeface="+mj-lt"/>
              </a:rPr>
              <a:t>постнагрузочного</a:t>
            </a:r>
            <a:r>
              <a:rPr lang="ru-RU" sz="2000" dirty="0">
                <a:latin typeface="+mj-lt"/>
              </a:rPr>
              <a:t> восстановления, контроля переносимости нагрузки , реабилитации и профилактики травматизма </a:t>
            </a:r>
          </a:p>
          <a:p>
            <a:endParaRPr lang="ru-RU" dirty="0"/>
          </a:p>
        </p:txBody>
      </p:sp>
      <p:pic>
        <p:nvPicPr>
          <p:cNvPr id="10" name="Рисунок 9" descr="Изображение выглядит как трава, человек, на открытом воздухе, игр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AF9BCE5-6812-2F3B-691B-22B2A2C4D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2"/>
          <a:stretch/>
        </p:blipFill>
        <p:spPr>
          <a:xfrm>
            <a:off x="7105502" y="-7507"/>
            <a:ext cx="2038498" cy="2817981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 помещении, спорт, автом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6268A5B-88E8-048E-3C1E-3F007AFD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11" y="4953782"/>
            <a:ext cx="2016089" cy="185214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7661DD6-030C-01EF-964C-57698A91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911" y="2817981"/>
            <a:ext cx="2016089" cy="2135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9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НОВЫЕ ПОДХОДЫ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27546" y="1119116"/>
            <a:ext cx="864777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/>
                <a:cs typeface="Arial"/>
              </a:rPr>
              <a:t>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РОСТ КОЛИЧЕСТВА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СОМАТИЧЕСКИХ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ЗАБОЛЕВАНИЙ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КОТОРЫЕ УСПЕШНО НАЧАЛИ ЛЕЧИТЬ 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ВЕКЕ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(онкология, трансплантология, установка электрокардиостимуляторов и т.д.) – настало время научного обоснования возможности заниматься спортом такими пациентами и критерии разработки допуска к спорту. Существуют всемирные трансплантационные игры, марафоны среди лиц с кардиостимуляторами и т.д.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/>
                <a:cs typeface="Arial"/>
              </a:rPr>
              <a:t>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ВАЖНОЕ СОЦИАЛЬНОЕ ЗНАЧЕНИЕ СПОРТА И СПОРТИВНОЙ МЕДИЦИНЫ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спорт лиц с пересаженными органами является важным компонентом пропаганды органного донорства</a:t>
            </a:r>
            <a:r>
              <a:rPr lang="ru-RU" sz="2000" b="1" dirty="0" smtClean="0"/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/>
                <a:cs typeface="Arial"/>
              </a:rPr>
              <a:t>● </a:t>
            </a:r>
            <a:r>
              <a:rPr lang="ru-RU" sz="2000" b="1" dirty="0" smtClean="0">
                <a:latin typeface="+mj-lt"/>
              </a:rPr>
              <a:t>МЕДИЦИНА – ВАЖНЫЙ ИНСТРУМЕНТ МЕДИКО-СОЦИАЛЬНОЙ РЕАБИЛИТАЦИИ ИНВАЛИДОВ </a:t>
            </a:r>
            <a:r>
              <a:rPr lang="ru-RU" sz="2000" dirty="0" smtClean="0">
                <a:latin typeface="+mj-lt"/>
              </a:rPr>
              <a:t>(подбор видов </a:t>
            </a:r>
            <a:r>
              <a:rPr lang="ru-RU" sz="2000" dirty="0" err="1" smtClean="0">
                <a:latin typeface="+mj-lt"/>
              </a:rPr>
              <a:t>паралимпийского</a:t>
            </a:r>
            <a:r>
              <a:rPr lang="ru-RU" sz="2000" dirty="0" smtClean="0">
                <a:latin typeface="+mj-lt"/>
              </a:rPr>
              <a:t> и адаптивного спорта)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70" y="0"/>
            <a:ext cx="7608276" cy="1328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РЕКОРДЫ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Всемирных трансплантационных игр по сравнению с мировыми рекордами обычных людей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46250" y="1525467"/>
          <a:ext cx="7643813" cy="306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3"/>
                <a:gridCol w="2214562"/>
                <a:gridCol w="2071688"/>
              </a:tblGrid>
              <a:tr h="37590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</a:rPr>
                        <a:t>Спортивная</a:t>
                      </a:r>
                      <a:r>
                        <a:rPr lang="ru-RU" sz="1900" b="1" baseline="0" dirty="0" smtClean="0">
                          <a:latin typeface="+mj-lt"/>
                        </a:rPr>
                        <a:t> </a:t>
                      </a:r>
                      <a:r>
                        <a:rPr lang="ru-RU" sz="1900" b="1" dirty="0" smtClean="0">
                          <a:latin typeface="+mj-lt"/>
                        </a:rPr>
                        <a:t>дисциплина</a:t>
                      </a:r>
                      <a:endParaRPr lang="ru-RU" sz="1900" b="1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</a:rPr>
                        <a:t>Реципиенты</a:t>
                      </a:r>
                      <a:endParaRPr lang="ru-RU" sz="1900" b="1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</a:rPr>
                        <a:t>Обычные люди</a:t>
                      </a:r>
                      <a:endParaRPr lang="ru-RU" sz="1900" b="1" dirty="0"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  <a:tr h="37590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Бег на 100 м (сек.)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11,18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9,58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  <a:tr h="37590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Прыжки в длину (м.)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6,85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8,66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  <a:tr h="66038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Плаванье 100 м брассом (мин., сек.)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19,05 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58,46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  <a:tr h="66038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Плаванье 200 м свободным стилем (мин., сек.) 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2.19,77 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1.42,00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7990" y="5354320"/>
            <a:ext cx="8546123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800" b="1" dirty="0" smtClean="0">
                <a:latin typeface="+mj-lt"/>
              </a:rPr>
              <a:t>Реципиенты донорского сердца </a:t>
            </a:r>
            <a:r>
              <a:rPr lang="ru-RU" sz="1800" dirty="0" smtClean="0">
                <a:latin typeface="+mj-lt"/>
              </a:rPr>
              <a:t>могут переносить длительные и интенсивные физические нагрузки. В результате таких тренировок они достигают такой </a:t>
            </a:r>
            <a:r>
              <a:rPr lang="ru-RU" sz="1800" b="1" dirty="0" smtClean="0">
                <a:latin typeface="+mj-lt"/>
              </a:rPr>
              <a:t>степени тренированности</a:t>
            </a:r>
            <a:r>
              <a:rPr lang="ru-RU" sz="1800" dirty="0" smtClean="0">
                <a:latin typeface="+mj-lt"/>
              </a:rPr>
              <a:t>, которая </a:t>
            </a:r>
            <a:r>
              <a:rPr lang="ru-RU" sz="1800" b="1" dirty="0" smtClean="0">
                <a:latin typeface="+mj-lt"/>
              </a:rPr>
              <a:t>может превосходить физические возможности среднего здорового человека.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990" y="4638739"/>
            <a:ext cx="837467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+mj-lt"/>
              </a:rPr>
              <a:t>Исследования 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+mj-lt"/>
              </a:rPr>
              <a:t>Американского колледжа спортивной медицины</a:t>
            </a:r>
            <a:endParaRPr lang="ru-RU" sz="21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11214</TotalTime>
  <Words>1906</Words>
  <Application>Microsoft Office PowerPoint</Application>
  <PresentationFormat>Экран (4:3)</PresentationFormat>
  <Paragraphs>290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ЛЕКЦИЯ  Название лекции</vt:lpstr>
      <vt:lpstr>Новые вызовы времени</vt:lpstr>
      <vt:lpstr>Новые вызовы времени</vt:lpstr>
      <vt:lpstr>НОВЫЕ ПОДХОДЫ</vt:lpstr>
      <vt:lpstr>Слайд 5</vt:lpstr>
      <vt:lpstr>Слайд 6</vt:lpstr>
      <vt:lpstr>Наука и спорт сегодня: синергия во имя прогресса </vt:lpstr>
      <vt:lpstr>НОВЫЕ ПОДХОДЫ</vt:lpstr>
      <vt:lpstr>  РЕКОРДЫ  Всемирных трансплантационных игр по сравнению с мировыми рекордами обычных людей </vt:lpstr>
      <vt:lpstr>Участие России в спортивных трансплантационных играх</vt:lpstr>
      <vt:lpstr>29 мая 2011 г., Москва, ОК «Лужники» - футбольный матч между командами «Дружба» и «Надежда» (лица с пересаженными органами и врачи) </vt:lpstr>
      <vt:lpstr>НОВЫЕ ПОДХОДЫ</vt:lpstr>
      <vt:lpstr>Способ определения БИОЛОГИЧЕСКОГО ВОЗРАСТА человека по совокупности  морфофункциональных показателей  Патент РФ на изобретение  №2612602 от 09.03.2017  Авторы: Ачкасов Е.Е., Руненко С.Д. </vt:lpstr>
      <vt:lpstr>Аппаратно-програмный комплекс «ФИТНЕС-СТАТУС»  Научная разработка:  Руненко С.Д., Ачкасов Е.Е.,   на основе оригинальных запатентованных методик, разработанных в Сеченовском Университете </vt:lpstr>
      <vt:lpstr>НОВЫЕ ПОДХОДЫ</vt:lpstr>
      <vt:lpstr>Способ определения реабилитационного потенциала у пациентов-ветеранов спорта с ИБС Заявление о выдаче патента РФ на изобретение №2015121340 от 05.06.2015 </vt:lpstr>
      <vt:lpstr>НОВЫЕ ПОДХОДЫ</vt:lpstr>
      <vt:lpstr>Слайд 18</vt:lpstr>
      <vt:lpstr>Слайд 19</vt:lpstr>
      <vt:lpstr>Слайд 20</vt:lpstr>
      <vt:lpstr>Слайд 21</vt:lpstr>
      <vt:lpstr>ПУБЛИКАЦИОННАЯ АКТИВНОСТЬ – ВЫВОД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Название лекции</dc:title>
  <dc:creator>Анастасия Зуева</dc:creator>
  <cp:lastModifiedBy>Admin</cp:lastModifiedBy>
  <cp:revision>549</cp:revision>
  <dcterms:created xsi:type="dcterms:W3CDTF">2019-04-17T18:26:28Z</dcterms:created>
  <dcterms:modified xsi:type="dcterms:W3CDTF">2023-03-30T07:26:11Z</dcterms:modified>
</cp:coreProperties>
</file>