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5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2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8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0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8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1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4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4806-30E2-495E-802B-4FC8D7451E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D83C-EDFC-474E-8289-D266427B4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6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 Новый вектор подготовки специалистов по спортивной медицине: научная составляющая»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                                            </a:t>
            </a:r>
            <a:r>
              <a:rPr lang="ru-RU" b="1" dirty="0" err="1"/>
              <a:t>Поляев</a:t>
            </a:r>
            <a:r>
              <a:rPr lang="ru-RU" b="1" dirty="0"/>
              <a:t> Б.А.</a:t>
            </a:r>
          </a:p>
        </p:txBody>
      </p:sp>
    </p:spTree>
    <p:extLst>
      <p:ext uri="{BB962C8B-B14F-4D97-AF65-F5344CB8AC3E}">
        <p14:creationId xmlns:p14="http://schemas.microsoft.com/office/powerpoint/2010/main" val="105380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Медицинское обеспечение спортсмена сборной	 команды</a:t>
            </a:r>
          </a:p>
        </p:txBody>
      </p:sp>
      <p:pic>
        <p:nvPicPr>
          <p:cNvPr id="146434" name="Picture 2" descr="http://www.autoreview.ru/_archive/section/f1gp02malay8924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6144"/>
            <a:ext cx="9109911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27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D75563-0B2E-21DC-ACC6-37E6802F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Контингент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79799791-E001-7548-C4E9-9671C83EA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638193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4600">
                  <a:extLst>
                    <a:ext uri="{9D8B030D-6E8A-4147-A177-3AD203B41FA5}">
                      <a16:colId xmlns="" xmlns:a16="http://schemas.microsoft.com/office/drawing/2014/main" val="2779775329"/>
                    </a:ext>
                  </a:extLst>
                </a:gridCol>
                <a:gridCol w="5915000">
                  <a:extLst>
                    <a:ext uri="{9D8B030D-6E8A-4147-A177-3AD203B41FA5}">
                      <a16:colId xmlns="" xmlns:a16="http://schemas.microsoft.com/office/drawing/2014/main" val="1697049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10 000 человек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члены сборных команд страны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4071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100 000 человек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члены сборных команд регионов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3308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1 800 000 человек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профессиональных спортсменов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691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r>
                        <a:rPr lang="ru-RU" dirty="0"/>
                        <a:t> 4 000 000 человек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юные воспитанников спортивных школ и училищ ОР 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544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11 000 000 человек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выполнили нормативы ГТО 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952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50 000 000 человек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занимаются физической̆ культурой̆ 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54173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18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ПЛАН МЕРОПРИЯТИЙ </a:t>
            </a:r>
            <a:endParaRPr lang="ru-RU" dirty="0"/>
          </a:p>
          <a:p>
            <a:pPr algn="ctr"/>
            <a:r>
              <a:rPr lang="ru-RU" b="1" dirty="0"/>
              <a:t> по реализации Стратегии развития физической культуры и спорта Российской Федерации на период до 2030 года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28 декабря 2020 г. № 3615-р</a:t>
            </a:r>
          </a:p>
          <a:p>
            <a:pPr algn="ctr"/>
            <a:r>
              <a:rPr lang="ru-RU" b="1" dirty="0"/>
              <a:t>М.В. </a:t>
            </a:r>
            <a:r>
              <a:rPr lang="ru-RU" b="1" dirty="0" err="1"/>
              <a:t>Мишустин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29704"/>
              </p:ext>
            </p:extLst>
          </p:nvPr>
        </p:nvGraphicFramePr>
        <p:xfrm>
          <a:off x="467544" y="3356992"/>
          <a:ext cx="8424935" cy="3162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8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8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7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599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931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57"/>
                      </a:pPr>
                      <a:r>
                        <a:rPr lang="ru-RU" sz="2000" dirty="0"/>
                        <a:t> </a:t>
                      </a:r>
                    </a:p>
                  </a:txBody>
                  <a:tcPr marL="53513" marR="56111" marT="0" marB="0"/>
                </a:tc>
                <a:tc>
                  <a:txBody>
                    <a:bodyPr/>
                    <a:lstStyle/>
                    <a:p>
                      <a:pPr indent="-342900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Создание экспериментальных "межвузовских" факультетов спортивной медицины на базе ведущих медицинских и спортивных образовательных организаций высшего образования</a:t>
                      </a:r>
                    </a:p>
                    <a:p>
                      <a:pPr indent="-342900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 </a:t>
                      </a:r>
                    </a:p>
                  </a:txBody>
                  <a:tcPr marL="53513" marR="56111" marT="0" marB="0"/>
                </a:tc>
                <a:tc>
                  <a:txBody>
                    <a:bodyPr/>
                    <a:lstStyle/>
                    <a:p>
                      <a:pPr indent="-342900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межведомственный акт </a:t>
                      </a:r>
                      <a:r>
                        <a:rPr lang="ru-RU" sz="2000" dirty="0" err="1"/>
                        <a:t>Минспорта</a:t>
                      </a:r>
                      <a:r>
                        <a:rPr lang="ru-RU" sz="2000" dirty="0"/>
                        <a:t> России, Минздрава России</a:t>
                      </a:r>
                    </a:p>
                  </a:txBody>
                  <a:tcPr marL="53513" marR="56111" marT="0" marB="0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IV квартал 2023 г., 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далее - ежегодно</a:t>
                      </a:r>
                    </a:p>
                  </a:txBody>
                  <a:tcPr marL="53513" marR="56111" marT="0" marB="0"/>
                </a:tc>
                <a:tc>
                  <a:txBody>
                    <a:bodyPr/>
                    <a:lstStyle/>
                    <a:p>
                      <a:pPr indent="-342900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Минспорт</a:t>
                      </a:r>
                      <a:r>
                        <a:rPr lang="ru-RU" sz="2000" dirty="0"/>
                        <a:t> России, </a:t>
                      </a:r>
                    </a:p>
                    <a:p>
                      <a:pPr indent="-342900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Минздрав России, </a:t>
                      </a:r>
                    </a:p>
                    <a:p>
                      <a:pPr indent="-342900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Минобрнауки</a:t>
                      </a:r>
                      <a:r>
                        <a:rPr lang="ru-RU" sz="2000" dirty="0"/>
                        <a:t> России, </a:t>
                      </a:r>
                    </a:p>
                    <a:p>
                      <a:pPr indent="-342900"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ФМБА России</a:t>
                      </a:r>
                    </a:p>
                  </a:txBody>
                  <a:tcPr marL="53513" marR="5611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00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6550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Экспериментальные образовательные центры по СМ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42415" y="3068960"/>
            <a:ext cx="6591985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Москва          Санкт – Петербург        Владивосток</a:t>
            </a:r>
          </a:p>
          <a:p>
            <a:endParaRPr lang="ru-RU" sz="2000" dirty="0"/>
          </a:p>
          <a:p>
            <a:pPr lvl="0"/>
            <a:r>
              <a:rPr lang="ru-RU" sz="2000" dirty="0"/>
              <a:t>распределение регионов по трем экспериментальным  образовательным центрам по спортивной медицине  для прохождения врачами по спортивной медицине и врачами спортивных сборных команд субъектов Российской Федерации необходимого повышения квалификации </a:t>
            </a:r>
          </a:p>
          <a:p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147ABF7-B0B9-E246-A7F6-29E11AC8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99580"/>
            <a:ext cx="1325945" cy="1569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6EA0A8-0258-4748-9FFD-28CF9C9BA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9952" y="1390488"/>
            <a:ext cx="1441069" cy="15442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0FD9DDF-1786-B440-87F7-6FBEF7BB2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4248" y="1499474"/>
            <a:ext cx="1224136" cy="15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2FE72F99-74E8-C8ED-B207-F68031722011}"/>
              </a:ext>
            </a:extLst>
          </p:cNvPr>
          <p:cNvSpPr/>
          <p:nvPr/>
        </p:nvSpPr>
        <p:spPr>
          <a:xfrm>
            <a:off x="1287448" y="2681038"/>
            <a:ext cx="6524912" cy="24761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Спортивная подготовка </a:t>
            </a:r>
            <a:endParaRPr lang="ru-RU" sz="4000" dirty="0">
              <a:effectLst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E90724-CFA9-EF16-61B0-A205DE44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Специфика спортивной̆ подготовки </a:t>
            </a:r>
          </a:p>
        </p:txBody>
      </p:sp>
      <p:pic>
        <p:nvPicPr>
          <p:cNvPr id="1026" name="Picture 2" descr="page6image60703136">
            <a:extLst>
              <a:ext uri="{FF2B5EF4-FFF2-40B4-BE49-F238E27FC236}">
                <a16:creationId xmlns="" xmlns:a16="http://schemas.microsoft.com/office/drawing/2014/main" id="{3B476723-AD5C-D3DC-AA86-10AD735D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07" y="2832024"/>
            <a:ext cx="3701360" cy="37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6image60702720">
            <a:extLst>
              <a:ext uri="{FF2B5EF4-FFF2-40B4-BE49-F238E27FC236}">
                <a16:creationId xmlns="" xmlns:a16="http://schemas.microsoft.com/office/drawing/2014/main" id="{989AC240-EFB1-B295-92A3-6ECE499F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6image60709168">
            <a:extLst>
              <a:ext uri="{FF2B5EF4-FFF2-40B4-BE49-F238E27FC236}">
                <a16:creationId xmlns="" xmlns:a16="http://schemas.microsoft.com/office/drawing/2014/main" id="{C3A439F9-9224-171D-4DAF-8B2799754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6image60707504">
            <a:extLst>
              <a:ext uri="{FF2B5EF4-FFF2-40B4-BE49-F238E27FC236}">
                <a16:creationId xmlns="" xmlns:a16="http://schemas.microsoft.com/office/drawing/2014/main" id="{B8FFAD47-1E24-6D58-1C5E-204ED8FA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14" y="3372113"/>
            <a:ext cx="3953933" cy="27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D36187-4682-433E-055E-984A0E173A71}"/>
              </a:ext>
            </a:extLst>
          </p:cNvPr>
          <p:cNvSpPr txBox="1"/>
          <p:nvPr/>
        </p:nvSpPr>
        <p:spPr>
          <a:xfrm>
            <a:off x="4017858" y="5500697"/>
            <a:ext cx="134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Медицина </a:t>
            </a:r>
            <a:endParaRPr lang="ru-RU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F85A51-2F3B-0498-B23B-3C06E2E109F3}"/>
              </a:ext>
            </a:extLst>
          </p:cNvPr>
          <p:cNvSpPr txBox="1"/>
          <p:nvPr/>
        </p:nvSpPr>
        <p:spPr>
          <a:xfrm>
            <a:off x="6188930" y="5500697"/>
            <a:ext cx="134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Психология </a:t>
            </a:r>
            <a:endParaRPr lang="ru-RU" dirty="0">
              <a:effectLst/>
            </a:endParaRPr>
          </a:p>
        </p:txBody>
      </p:sp>
      <p:pic>
        <p:nvPicPr>
          <p:cNvPr id="13" name="Picture 6" descr="page6image60707504">
            <a:extLst>
              <a:ext uri="{FF2B5EF4-FFF2-40B4-BE49-F238E27FC236}">
                <a16:creationId xmlns="" xmlns:a16="http://schemas.microsoft.com/office/drawing/2014/main" id="{DDC024C2-D6BA-F66C-F8BB-CFAFEE72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1" y="3429000"/>
            <a:ext cx="3953933" cy="27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43D0CA-AFB9-08EB-4A1E-39920E4C4C73}"/>
              </a:ext>
            </a:extLst>
          </p:cNvPr>
          <p:cNvSpPr txBox="1"/>
          <p:nvPr/>
        </p:nvSpPr>
        <p:spPr>
          <a:xfrm>
            <a:off x="1844466" y="5500697"/>
            <a:ext cx="134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Педагогика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129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79C847-079A-85DF-FFD9-E9AA4CD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Транслирование достижений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D3426255-901D-39B0-9BAA-B445F8F3D3A5}"/>
              </a:ext>
            </a:extLst>
          </p:cNvPr>
          <p:cNvSpPr/>
          <p:nvPr/>
        </p:nvSpPr>
        <p:spPr>
          <a:xfrm>
            <a:off x="1979712" y="1808820"/>
            <a:ext cx="5184576" cy="6835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СПОРТИВНАЯ МЕДИЦИНА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505EB997-73CE-8C7F-5910-1C53BE34D965}"/>
              </a:ext>
            </a:extLst>
          </p:cNvPr>
          <p:cNvSpPr/>
          <p:nvPr/>
        </p:nvSpPr>
        <p:spPr>
          <a:xfrm>
            <a:off x="3347864" y="2636643"/>
            <a:ext cx="2448272" cy="7200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ГЕРИАТРИЯ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478605E4-F94B-3ED4-9521-89EBE0D9A992}"/>
              </a:ext>
            </a:extLst>
          </p:cNvPr>
          <p:cNvSpPr/>
          <p:nvPr/>
        </p:nvSpPr>
        <p:spPr>
          <a:xfrm>
            <a:off x="755576" y="2636642"/>
            <a:ext cx="2448272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ПЕДИАТРИЯ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ABB7F750-173B-2A62-2CA5-0E5BBF5AB97A}"/>
              </a:ext>
            </a:extLst>
          </p:cNvPr>
          <p:cNvSpPr/>
          <p:nvPr/>
        </p:nvSpPr>
        <p:spPr>
          <a:xfrm>
            <a:off x="5940152" y="2636642"/>
            <a:ext cx="2448272" cy="7200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ВЕДОМСТВЕННАЯ МЕДИЦИНА 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62D16D30-B962-A810-4E4C-F44035EF97F8}"/>
              </a:ext>
            </a:extLst>
          </p:cNvPr>
          <p:cNvSpPr/>
          <p:nvPr/>
        </p:nvSpPr>
        <p:spPr>
          <a:xfrm>
            <a:off x="3347864" y="3501010"/>
            <a:ext cx="2448272" cy="7200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ФИЗИОТЕРАПИЯ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80620DC5-3577-7919-007F-19E8AC305AEE}"/>
              </a:ext>
            </a:extLst>
          </p:cNvPr>
          <p:cNvSpPr/>
          <p:nvPr/>
        </p:nvSpPr>
        <p:spPr>
          <a:xfrm>
            <a:off x="755576" y="3501009"/>
            <a:ext cx="2448272" cy="72007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КАРДИОЛОГИЯ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28C5999D-9B54-F885-1F4B-CB9A14CEDC1D}"/>
              </a:ext>
            </a:extLst>
          </p:cNvPr>
          <p:cNvSpPr/>
          <p:nvPr/>
        </p:nvSpPr>
        <p:spPr>
          <a:xfrm>
            <a:off x="5940152" y="3501009"/>
            <a:ext cx="2448272" cy="7200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ТРАВМАТОЛОГИЯ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A3CBF533-1430-B00E-0674-B2610B68F3B9}"/>
              </a:ext>
            </a:extLst>
          </p:cNvPr>
          <p:cNvSpPr/>
          <p:nvPr/>
        </p:nvSpPr>
        <p:spPr>
          <a:xfrm>
            <a:off x="3347864" y="4365104"/>
            <a:ext cx="2448272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МЕДИЦИНСКАЯ РЕАБИЛИТАЦИЯ 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171CC4BA-7833-375D-1F96-FE6E2C710038}"/>
              </a:ext>
            </a:extLst>
          </p:cNvPr>
          <p:cNvSpPr/>
          <p:nvPr/>
        </p:nvSpPr>
        <p:spPr>
          <a:xfrm>
            <a:off x="755576" y="4365104"/>
            <a:ext cx="2448272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ФУНКЦИОНАЛЬНАЯ ДИАГНОСТИКА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7F878AF3-AA94-3DE3-2923-FEA48612D609}"/>
              </a:ext>
            </a:extLst>
          </p:cNvPr>
          <p:cNvSpPr/>
          <p:nvPr/>
        </p:nvSpPr>
        <p:spPr>
          <a:xfrm>
            <a:off x="5940152" y="4365104"/>
            <a:ext cx="2448272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НЕВРОЛОГИЯ</a:t>
            </a:r>
          </a:p>
        </p:txBody>
      </p:sp>
    </p:spTree>
    <p:extLst>
      <p:ext uri="{BB962C8B-B14F-4D97-AF65-F5344CB8AC3E}">
        <p14:creationId xmlns:p14="http://schemas.microsoft.com/office/powerpoint/2010/main" val="3186896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172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 Новый вектор подготовки специалистов по спортивной медицине: научная составляющая» </vt:lpstr>
      <vt:lpstr>Медицинское обеспечение спортсмена сборной  команды</vt:lpstr>
      <vt:lpstr>Контингент</vt:lpstr>
      <vt:lpstr>Презентация PowerPoint</vt:lpstr>
      <vt:lpstr>Экспериментальные образовательные центры по СМ</vt:lpstr>
      <vt:lpstr>Специфика спортивной̆ подготовки </vt:lpstr>
      <vt:lpstr>Транслирование достижений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Новый вектор подготовки специалистов по спортивной медицине: научная составляющая»</dc:title>
  <dc:creator>Борис Поляев</dc:creator>
  <cp:lastModifiedBy>Борис Поляев</cp:lastModifiedBy>
  <cp:revision>8</cp:revision>
  <dcterms:created xsi:type="dcterms:W3CDTF">2023-03-29T10:58:01Z</dcterms:created>
  <dcterms:modified xsi:type="dcterms:W3CDTF">2023-03-30T07:58:37Z</dcterms:modified>
</cp:coreProperties>
</file>