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882" r:id="rId2"/>
  </p:sldMasterIdLst>
  <p:notesMasterIdLst>
    <p:notesMasterId r:id="rId29"/>
  </p:notesMasterIdLst>
  <p:sldIdLst>
    <p:sldId id="256" r:id="rId3"/>
    <p:sldId id="383" r:id="rId4"/>
    <p:sldId id="384" r:id="rId5"/>
    <p:sldId id="385" r:id="rId6"/>
    <p:sldId id="387" r:id="rId7"/>
    <p:sldId id="390" r:id="rId8"/>
    <p:sldId id="319" r:id="rId9"/>
    <p:sldId id="394" r:id="rId10"/>
    <p:sldId id="398" r:id="rId11"/>
    <p:sldId id="395" r:id="rId12"/>
    <p:sldId id="396" r:id="rId13"/>
    <p:sldId id="397" r:id="rId14"/>
    <p:sldId id="399" r:id="rId15"/>
    <p:sldId id="369" r:id="rId16"/>
    <p:sldId id="370" r:id="rId17"/>
    <p:sldId id="372" r:id="rId18"/>
    <p:sldId id="373" r:id="rId19"/>
    <p:sldId id="374" r:id="rId20"/>
    <p:sldId id="375" r:id="rId21"/>
    <p:sldId id="376" r:id="rId22"/>
    <p:sldId id="377" r:id="rId23"/>
    <p:sldId id="378" r:id="rId24"/>
    <p:sldId id="393" r:id="rId25"/>
    <p:sldId id="379" r:id="rId26"/>
    <p:sldId id="391" r:id="rId27"/>
    <p:sldId id="392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12" autoAdjust="0"/>
    <p:restoredTop sz="94703"/>
  </p:normalViewPr>
  <p:slideViewPr>
    <p:cSldViewPr snapToGrid="0" snapToObjects="1">
      <p:cViewPr varScale="1">
        <p:scale>
          <a:sx n="95" d="100"/>
          <a:sy n="95" d="100"/>
        </p:scale>
        <p:origin x="102" y="5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hPercent val="93"/>
      <c:rotY val="20"/>
      <c:depthPercent val="100"/>
      <c:rAngAx val="1"/>
    </c:view3D>
    <c:floor>
      <c:thickness val="0"/>
      <c:spPr>
        <a:noFill/>
        <a:ln w="635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12077294685990338"/>
          <c:y val="2.5906735751295335E-2"/>
          <c:w val="0.85507246376811596"/>
          <c:h val="0.8160621761658031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chemeClr val="accent1"/>
            </a:solidFill>
            <a:ln w="12684">
              <a:solidFill>
                <a:schemeClr val="tx1"/>
              </a:solidFill>
              <a:prstDash val="solid"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993366"/>
              </a:solidFill>
              <a:ln w="25368">
                <a:noFill/>
              </a:ln>
            </c:spPr>
          </c:dPt>
          <c:dPt>
            <c:idx val="1"/>
            <c:invertIfNegative val="0"/>
            <c:bubble3D val="0"/>
            <c:spPr>
              <a:solidFill>
                <a:srgbClr val="FFCC99"/>
              </a:solidFill>
              <a:ln w="25368">
                <a:noFill/>
              </a:ln>
            </c:spPr>
          </c:dPt>
          <c:dLbls>
            <c:dLbl>
              <c:idx val="0"/>
              <c:layout>
                <c:manualLayout>
                  <c:x val="-5.584440165139315E-3"/>
                  <c:y val="0.22635620837951395"/>
                </c:manualLayout>
              </c:layout>
              <c:spPr>
                <a:noFill/>
                <a:ln w="25368">
                  <a:noFill/>
                </a:ln>
              </c:spPr>
              <c:txPr>
                <a:bodyPr/>
                <a:lstStyle/>
                <a:p>
                  <a:pPr>
                    <a:defRPr sz="2197" b="1" i="0" u="none" strike="noStrike" baseline="0">
                      <a:solidFill>
                        <a:schemeClr val="tx1"/>
                      </a:solidFill>
                      <a:latin typeface="Arial Narrow"/>
                      <a:ea typeface="Arial Narrow"/>
                      <a:cs typeface="Arial Narrow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0416728281098084E-2"/>
                  <c:y val="0.12646419939903464"/>
                </c:manualLayout>
              </c:layout>
              <c:spPr>
                <a:noFill/>
                <a:ln w="25368">
                  <a:noFill/>
                </a:ln>
              </c:spPr>
              <c:txPr>
                <a:bodyPr/>
                <a:lstStyle/>
                <a:p>
                  <a:pPr>
                    <a:defRPr sz="2197" b="1" i="0" u="none" strike="noStrike" baseline="0">
                      <a:solidFill>
                        <a:srgbClr val="000000"/>
                      </a:solidFill>
                      <a:latin typeface="Arial Narrow"/>
                      <a:ea typeface="Arial Narrow"/>
                      <a:cs typeface="Arial Narrow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Sheet1!$B$1:$C$1</c:f>
              <c:strCache>
                <c:ptCount val="2"/>
                <c:pt idx="0">
                  <c:v>ВП-4</c:v>
                </c:pt>
                <c:pt idx="1">
                  <c:v>адаптогены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76</c:v>
                </c:pt>
                <c:pt idx="1">
                  <c:v>30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495521568"/>
        <c:axId val="632525872"/>
        <c:axId val="0"/>
      </c:bar3DChart>
      <c:catAx>
        <c:axId val="4955215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12684">
            <a:solidFill>
              <a:srgbClr val="993366"/>
            </a:solidFill>
            <a:prstDash val="solid"/>
          </a:ln>
        </c:spPr>
        <c:txPr>
          <a:bodyPr rot="0" vert="horz"/>
          <a:lstStyle/>
          <a:p>
            <a:pPr>
              <a:defRPr sz="1997" b="0" i="0" u="none" strike="noStrike" baseline="0">
                <a:solidFill>
                  <a:schemeClr val="tx1"/>
                </a:solidFill>
                <a:latin typeface="Arial Narrow"/>
                <a:ea typeface="Arial Narrow"/>
                <a:cs typeface="Arial Narrow"/>
              </a:defRPr>
            </a:pPr>
            <a:endParaRPr lang="ru-RU"/>
          </a:p>
        </c:txPr>
        <c:crossAx val="632525872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632525872"/>
        <c:scaling>
          <c:orientation val="minMax"/>
          <c:max val="10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12684">
            <a:solidFill>
              <a:srgbClr val="993366"/>
            </a:solidFill>
            <a:prstDash val="solid"/>
          </a:ln>
        </c:spPr>
        <c:txPr>
          <a:bodyPr rot="0" vert="horz"/>
          <a:lstStyle/>
          <a:p>
            <a:pPr>
              <a:defRPr sz="1598" b="0" i="0" u="none" strike="noStrike" baseline="0">
                <a:solidFill>
                  <a:schemeClr val="tx1"/>
                </a:solidFill>
                <a:latin typeface="Arial Narrow"/>
                <a:ea typeface="Arial Narrow"/>
                <a:cs typeface="Arial Narrow"/>
              </a:defRPr>
            </a:pPr>
            <a:endParaRPr lang="ru-RU"/>
          </a:p>
        </c:txPr>
        <c:crossAx val="495521568"/>
        <c:crosses val="autoZero"/>
        <c:crossBetween val="between"/>
        <c:majorUnit val="20"/>
      </c:valAx>
      <c:spPr>
        <a:noFill/>
        <a:ln w="25368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798" b="1" i="0" u="none" strike="noStrike" baseline="0">
          <a:solidFill>
            <a:schemeClr val="tx1"/>
          </a:solidFill>
          <a:latin typeface="Garamond"/>
          <a:ea typeface="Garamond"/>
          <a:cs typeface="Garamond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hPercent val="47"/>
      <c:rotY val="20"/>
      <c:depthPercent val="100"/>
      <c:rAngAx val="1"/>
    </c:view3D>
    <c:floor>
      <c:thickness val="0"/>
      <c:spPr>
        <a:noFill/>
        <a:ln w="635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5.8548009367681501E-2"/>
          <c:y val="4.07725321888412E-2"/>
          <c:w val="0.85597189695550346"/>
          <c:h val="0.7253218884120171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rgbClr val="800080"/>
            </a:solidFill>
            <a:ln w="22916">
              <a:noFill/>
            </a:ln>
          </c:spPr>
          <c:invertIfNegative val="0"/>
          <c:dPt>
            <c:idx val="1"/>
            <c:invertIfNegative val="0"/>
            <c:bubble3D val="0"/>
            <c:spPr>
              <a:solidFill>
                <a:srgbClr val="CC99FF"/>
              </a:solidFill>
              <a:ln w="22916">
                <a:noFill/>
              </a:ln>
            </c:spPr>
          </c:dPt>
          <c:dPt>
            <c:idx val="3"/>
            <c:invertIfNegative val="0"/>
            <c:bubble3D val="0"/>
            <c:spPr>
              <a:solidFill>
                <a:srgbClr val="CC99FF"/>
              </a:solidFill>
              <a:ln w="22916">
                <a:noFill/>
              </a:ln>
            </c:spPr>
          </c:dPt>
          <c:dPt>
            <c:idx val="5"/>
            <c:invertIfNegative val="0"/>
            <c:bubble3D val="0"/>
            <c:spPr>
              <a:solidFill>
                <a:srgbClr val="CC99FF"/>
              </a:solidFill>
              <a:ln w="22916">
                <a:noFill/>
              </a:ln>
            </c:spPr>
          </c:dPt>
          <c:dPt>
            <c:idx val="7"/>
            <c:invertIfNegative val="0"/>
            <c:bubble3D val="0"/>
            <c:spPr>
              <a:solidFill>
                <a:srgbClr val="CC99FF"/>
              </a:solidFill>
              <a:ln w="22916">
                <a:noFill/>
              </a:ln>
            </c:spPr>
          </c:dPt>
          <c:dLbls>
            <c:dLbl>
              <c:idx val="0"/>
              <c:layout>
                <c:manualLayout>
                  <c:x val="-4.6421714643932188E-4"/>
                  <c:y val="-1.9063750423708697E-2"/>
                </c:manualLayout>
              </c:layout>
              <c:spPr>
                <a:noFill/>
                <a:ln w="22916">
                  <a:noFill/>
                </a:ln>
              </c:spPr>
              <c:txPr>
                <a:bodyPr/>
                <a:lstStyle/>
                <a:p>
                  <a:pPr>
                    <a:defRPr sz="1624" b="0" i="0" u="none" strike="noStrike" baseline="0">
                      <a:solidFill>
                        <a:schemeClr val="tx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3939841950975362E-3"/>
                  <c:y val="-2.0845624102794558E-2"/>
                </c:manualLayout>
              </c:layout>
              <c:spPr>
                <a:noFill/>
                <a:ln w="22916">
                  <a:noFill/>
                </a:ln>
              </c:spPr>
              <c:txPr>
                <a:bodyPr/>
                <a:lstStyle/>
                <a:p>
                  <a:pPr>
                    <a:defRPr sz="1624" b="0" i="0" u="none" strike="noStrike" baseline="0">
                      <a:solidFill>
                        <a:schemeClr val="tx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7.9360262860489472E-3"/>
                  <c:y val="-1.6141525463810202E-2"/>
                </c:manualLayout>
              </c:layout>
              <c:spPr>
                <a:noFill/>
                <a:ln w="22916">
                  <a:noFill/>
                </a:ln>
              </c:spPr>
              <c:txPr>
                <a:bodyPr/>
                <a:lstStyle/>
                <a:p>
                  <a:pPr>
                    <a:defRPr sz="1624" b="0" i="0" u="none" strike="noStrike" baseline="0">
                      <a:solidFill>
                        <a:schemeClr val="tx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3.9394266908175934E-3"/>
                  <c:y val="-2.1414589719400579E-2"/>
                </c:manualLayout>
              </c:layout>
              <c:spPr>
                <a:noFill/>
                <a:ln w="22916">
                  <a:noFill/>
                </a:ln>
              </c:spPr>
              <c:txPr>
                <a:bodyPr/>
                <a:lstStyle/>
                <a:p>
                  <a:pPr>
                    <a:defRPr sz="1624" b="0" i="0" u="none" strike="noStrike" baseline="0">
                      <a:solidFill>
                        <a:schemeClr val="tx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5.7976280323545071E-3"/>
                  <c:y val="-1.4538046247170977E-2"/>
                </c:manualLayout>
              </c:layout>
              <c:spPr>
                <a:noFill/>
                <a:ln w="22916">
                  <a:noFill/>
                </a:ln>
              </c:spPr>
              <c:txPr>
                <a:bodyPr/>
                <a:lstStyle/>
                <a:p>
                  <a:pPr>
                    <a:defRPr sz="1624" b="0" i="0" u="none" strike="noStrike" baseline="0">
                      <a:solidFill>
                        <a:schemeClr val="tx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1.2339670123305835E-2"/>
                  <c:y val="-1.4692338670754146E-2"/>
                </c:manualLayout>
              </c:layout>
              <c:spPr>
                <a:noFill/>
                <a:ln w="22916">
                  <a:noFill/>
                </a:ln>
              </c:spPr>
              <c:txPr>
                <a:bodyPr/>
                <a:lstStyle/>
                <a:p>
                  <a:pPr>
                    <a:defRPr sz="1624" b="0" i="0" u="none" strike="noStrike" baseline="0">
                      <a:solidFill>
                        <a:schemeClr val="tx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1.0684990902781744E-2"/>
                  <c:y val="-1.8132905121931067E-2"/>
                </c:manualLayout>
              </c:layout>
              <c:spPr>
                <a:noFill/>
                <a:ln w="22916">
                  <a:noFill/>
                </a:ln>
              </c:spPr>
              <c:txPr>
                <a:bodyPr/>
                <a:lstStyle/>
                <a:p>
                  <a:pPr>
                    <a:defRPr sz="1624" b="0" i="0" u="none" strike="noStrike" baseline="0">
                      <a:solidFill>
                        <a:schemeClr val="tx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1.0201271869611395E-2"/>
                  <c:y val="-2.3587034552645714E-2"/>
                </c:manualLayout>
              </c:layout>
              <c:spPr>
                <a:noFill/>
                <a:ln w="22916">
                  <a:noFill/>
                </a:ln>
              </c:spPr>
              <c:txPr>
                <a:bodyPr/>
                <a:lstStyle/>
                <a:p>
                  <a:pPr>
                    <a:defRPr sz="1624" b="0" i="0" u="none" strike="noStrike" baseline="0">
                      <a:solidFill>
                        <a:schemeClr val="tx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2916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24" b="0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Sheet1!$B$1:$I$1</c:f>
              <c:numCache>
                <c:formatCode>General</c:formatCode>
                <c:ptCount val="8"/>
                <c:pt idx="0">
                  <c:v>0</c:v>
                </c:pt>
                <c:pt idx="1">
                  <c:v>3</c:v>
                </c:pt>
                <c:pt idx="2">
                  <c:v>4</c:v>
                </c:pt>
                <c:pt idx="3">
                  <c:v>6</c:v>
                </c:pt>
                <c:pt idx="4">
                  <c:v>7</c:v>
                </c:pt>
                <c:pt idx="5">
                  <c:v>9</c:v>
                </c:pt>
                <c:pt idx="6">
                  <c:v>10</c:v>
                </c:pt>
                <c:pt idx="7">
                  <c:v>12</c:v>
                </c:pt>
              </c:numCache>
            </c:numRef>
          </c:cat>
          <c:val>
            <c:numRef>
              <c:f>Sheet1!$B$2:$I$2</c:f>
              <c:numCache>
                <c:formatCode>General</c:formatCode>
                <c:ptCount val="8"/>
                <c:pt idx="0">
                  <c:v>86</c:v>
                </c:pt>
                <c:pt idx="1">
                  <c:v>13</c:v>
                </c:pt>
                <c:pt idx="2">
                  <c:v>60</c:v>
                </c:pt>
                <c:pt idx="3">
                  <c:v>21</c:v>
                </c:pt>
                <c:pt idx="4">
                  <c:v>45</c:v>
                </c:pt>
                <c:pt idx="5">
                  <c:v>17</c:v>
                </c:pt>
                <c:pt idx="6">
                  <c:v>88</c:v>
                </c:pt>
                <c:pt idx="7">
                  <c:v>44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495530816"/>
        <c:axId val="495526464"/>
        <c:axId val="0"/>
      </c:bar3DChart>
      <c:catAx>
        <c:axId val="495530816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one"/>
        <c:spPr>
          <a:ln w="11458">
            <a:solidFill>
              <a:srgbClr val="800080"/>
            </a:solidFill>
            <a:prstDash val="solid"/>
          </a:ln>
        </c:spPr>
        <c:crossAx val="495526464"/>
        <c:crosses val="autoZero"/>
        <c:auto val="1"/>
        <c:lblAlgn val="ctr"/>
        <c:lblOffset val="100"/>
        <c:tickMarkSkip val="1"/>
        <c:noMultiLvlLbl val="0"/>
      </c:catAx>
      <c:valAx>
        <c:axId val="495526464"/>
        <c:scaling>
          <c:orientation val="minMax"/>
          <c:max val="10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11458">
            <a:solidFill>
              <a:srgbClr val="800080"/>
            </a:solidFill>
            <a:prstDash val="solid"/>
          </a:ln>
        </c:spPr>
        <c:txPr>
          <a:bodyPr rot="0" vert="horz"/>
          <a:lstStyle/>
          <a:p>
            <a:pPr>
              <a:defRPr sz="1489" b="0" i="0" u="none" strike="noStrike" baseline="0">
                <a:solidFill>
                  <a:schemeClr val="tx1"/>
                </a:solidFill>
                <a:latin typeface="Arial Narrow"/>
                <a:ea typeface="Arial Narrow"/>
                <a:cs typeface="Arial Narrow"/>
              </a:defRPr>
            </a:pPr>
            <a:endParaRPr lang="ru-RU"/>
          </a:p>
        </c:txPr>
        <c:crossAx val="495530816"/>
        <c:crosses val="autoZero"/>
        <c:crossBetween val="between"/>
        <c:majorUnit val="20"/>
      </c:valAx>
      <c:spPr>
        <a:noFill/>
        <a:ln w="22916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624" b="1" i="0" u="none" strike="noStrike" baseline="0">
          <a:solidFill>
            <a:schemeClr val="tx1"/>
          </a:solidFill>
          <a:latin typeface="Garamond"/>
          <a:ea typeface="Garamond"/>
          <a:cs typeface="Garamond"/>
        </a:defRPr>
      </a:pPr>
      <a:endParaRPr lang="ru-RU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image" Target="../media/image1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C14222-A284-3446-AE37-6A859FB4C067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3C4E5-B27A-BD48-B105-E5983EEEB7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9399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0559A7D-DC94-E942-B76C-0F9D824BB355}" type="slidenum">
              <a:rPr lang="ru-RU"/>
              <a:pPr>
                <a:defRPr/>
              </a:pPr>
              <a:t>9</a:t>
            </a:fld>
            <a:endParaRPr lang="ru-RU"/>
          </a:p>
        </p:txBody>
      </p:sp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kumimoji="0" lang="ru-RU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75065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0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591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ru-RU" dirty="0" err="1"/>
              <a:t>Коронавирусы</a:t>
            </a:r>
            <a:r>
              <a:rPr lang="ru-RU" dirty="0"/>
              <a:t> интерферируют с несколькими стадиями во время начального врожденного иммунного ответа, включая зондирование РНК (1 и 2), сигнальный путь производства ИФН </a:t>
            </a:r>
            <a:r>
              <a:rPr lang="ru-RU" dirty="0" err="1"/>
              <a:t>I</a:t>
            </a:r>
            <a:r>
              <a:rPr lang="ru-RU" dirty="0"/>
              <a:t> типа (3), активацию STAT1/2 ниже ИФН/ИФНАР (4), как указано в </a:t>
            </a:r>
            <a:r>
              <a:rPr lang="ru-RU" dirty="0" err="1"/>
              <a:t>супрессивных</a:t>
            </a:r>
            <a:r>
              <a:rPr lang="ru-RU" dirty="0"/>
              <a:t> метках. Эти замедленные или демпфирующие реакции ИФН </a:t>
            </a:r>
            <a:r>
              <a:rPr lang="ru-RU" dirty="0" err="1"/>
              <a:t>I</a:t>
            </a:r>
            <a:r>
              <a:rPr lang="ru-RU" dirty="0"/>
              <a:t> типа влияют на адаптивную иммунную активацию. Длительная персистенция вируса усугубляет воспалительные реакции, которые могут привести к иммунному истощению и подавлению иммунитета как регуляторного механизма обратной связи. Предвзятый ответ типа Th2 также способствует плохому исходу заболевания.</a:t>
            </a:r>
          </a:p>
          <a:p>
            <a:endParaRPr lang="ru-RU" dirty="0"/>
          </a:p>
        </p:txBody>
      </p:sp>
      <p:sp>
        <p:nvSpPr>
          <p:cNvPr id="1048592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3C4E5-B27A-BD48-B105-E5983EEEB726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31096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Клетки-мишени, </a:t>
            </a:r>
            <a:r>
              <a:rPr lang="ru-RU" dirty="0" err="1"/>
              <a:t>экспрессирующие</a:t>
            </a:r>
            <a:r>
              <a:rPr lang="ru-RU" dirty="0"/>
              <a:t> </a:t>
            </a:r>
            <a:r>
              <a:rPr lang="en" dirty="0"/>
              <a:t>ACE2, </a:t>
            </a:r>
            <a:r>
              <a:rPr lang="ru-RU" dirty="0"/>
              <a:t>включают легочные </a:t>
            </a:r>
            <a:endParaRPr lang="en-US" dirty="0"/>
          </a:p>
          <a:p>
            <a:r>
              <a:rPr lang="ru-RU" dirty="0"/>
              <a:t>и желудочно-кишечные ткани в организме человека. Большой </a:t>
            </a:r>
            <a:endParaRPr lang="en-US" dirty="0"/>
          </a:p>
          <a:p>
            <a:r>
              <a:rPr lang="ru-RU" dirty="0" err="1"/>
              <a:t>спайковый</a:t>
            </a:r>
            <a:r>
              <a:rPr lang="ru-RU" dirty="0"/>
              <a:t> белок на поверхности </a:t>
            </a:r>
            <a:r>
              <a:rPr lang="ru-RU" dirty="0" err="1"/>
              <a:t>коронавируса</a:t>
            </a:r>
            <a:r>
              <a:rPr lang="ru-RU" dirty="0"/>
              <a:t> связывается с </a:t>
            </a:r>
            <a:endParaRPr lang="en-US" dirty="0"/>
          </a:p>
          <a:p>
            <a:r>
              <a:rPr lang="ru-RU" dirty="0"/>
              <a:t>АПФ-2 на инфицированных </a:t>
            </a:r>
            <a:r>
              <a:rPr lang="ru-RU" dirty="0" err="1"/>
              <a:t>клетках,что</a:t>
            </a:r>
            <a:r>
              <a:rPr lang="ru-RU" dirty="0"/>
              <a:t> приводит к </a:t>
            </a:r>
            <a:endParaRPr lang="en-US" dirty="0"/>
          </a:p>
          <a:p>
            <a:r>
              <a:rPr lang="ru-RU" dirty="0"/>
              <a:t>проникновению клеток. Три предложенные стратегии </a:t>
            </a:r>
            <a:endParaRPr lang="en-US" dirty="0"/>
          </a:p>
          <a:p>
            <a:r>
              <a:rPr lang="ru-RU" dirty="0"/>
              <a:t>блокировали бы это взаимодействие и уничтожили бы инфекцию. </a:t>
            </a:r>
            <a:endParaRPr lang="en-US" dirty="0"/>
          </a:p>
          <a:p>
            <a:r>
              <a:rPr lang="ru-RU" dirty="0"/>
              <a:t>В первом случае вводился бы рецептор-связывающий домен (</a:t>
            </a:r>
            <a:r>
              <a:rPr lang="en" dirty="0"/>
              <a:t>RBD) </a:t>
            </a:r>
          </a:p>
          <a:p>
            <a:r>
              <a:rPr lang="ru-RU" dirty="0" err="1"/>
              <a:t>спайкового</a:t>
            </a:r>
            <a:r>
              <a:rPr lang="ru-RU" dirty="0"/>
              <a:t> белка из </a:t>
            </a:r>
            <a:r>
              <a:rPr lang="en" dirty="0"/>
              <a:t>SARS </a:t>
            </a:r>
            <a:r>
              <a:rPr lang="ru-RU" dirty="0"/>
              <a:t>или 2019-</a:t>
            </a:r>
            <a:r>
              <a:rPr lang="en" dirty="0" err="1"/>
              <a:t>nCoV</a:t>
            </a:r>
            <a:r>
              <a:rPr lang="en" dirty="0"/>
              <a:t>, </a:t>
            </a:r>
            <a:r>
              <a:rPr lang="ru-RU" dirty="0"/>
              <a:t>тем самым связывая </a:t>
            </a:r>
            <a:r>
              <a:rPr lang="en" dirty="0"/>
              <a:t>ACE2 </a:t>
            </a:r>
          </a:p>
          <a:p>
            <a:r>
              <a:rPr lang="ru-RU" dirty="0"/>
              <a:t>и насыщая доступные сайты. Альтернативно, антитело или </a:t>
            </a:r>
            <a:endParaRPr lang="en-US" dirty="0"/>
          </a:p>
          <a:p>
            <a:r>
              <a:rPr lang="ru-RU" dirty="0" err="1"/>
              <a:t>одноцепочечный</a:t>
            </a:r>
            <a:r>
              <a:rPr lang="ru-RU" dirty="0"/>
              <a:t> фрагмент антитела (</a:t>
            </a:r>
            <a:r>
              <a:rPr lang="en" dirty="0" err="1"/>
              <a:t>scFv</a:t>
            </a:r>
            <a:r>
              <a:rPr lang="en" dirty="0"/>
              <a:t>) </a:t>
            </a:r>
            <a:r>
              <a:rPr lang="ru-RU" dirty="0"/>
              <a:t>могут быть введены </a:t>
            </a:r>
            <a:endParaRPr lang="en-US" dirty="0"/>
          </a:p>
          <a:p>
            <a:r>
              <a:rPr lang="ru-RU" dirty="0"/>
              <a:t>против </a:t>
            </a:r>
            <a:r>
              <a:rPr lang="en" dirty="0"/>
              <a:t>ACE 2 </a:t>
            </a:r>
            <a:r>
              <a:rPr lang="ru-RU" dirty="0"/>
              <a:t>для достижения того же результата. Третья стратегия </a:t>
            </a:r>
            <a:endParaRPr lang="en-US" dirty="0"/>
          </a:p>
          <a:p>
            <a:r>
              <a:rPr lang="ru-RU" dirty="0"/>
              <a:t>будет нацелена непосредственно на </a:t>
            </a:r>
            <a:endParaRPr lang="en-US" dirty="0"/>
          </a:p>
          <a:p>
            <a:r>
              <a:rPr lang="ru-RU" dirty="0"/>
              <a:t>вирионы </a:t>
            </a:r>
            <a:r>
              <a:rPr lang="ru-RU" dirty="0" err="1"/>
              <a:t>коронавируса</a:t>
            </a:r>
            <a:r>
              <a:rPr lang="ru-RU" dirty="0"/>
              <a:t>, используя внеклеточный домен </a:t>
            </a:r>
            <a:r>
              <a:rPr lang="en" dirty="0"/>
              <a:t>ACE2 </a:t>
            </a:r>
          </a:p>
          <a:p>
            <a:r>
              <a:rPr lang="ru-RU" dirty="0"/>
              <a:t>в качестве приманки для связывания с белком Спайка. Домен </a:t>
            </a:r>
            <a:r>
              <a:rPr lang="en" dirty="0"/>
              <a:t>Fc, </a:t>
            </a:r>
          </a:p>
          <a:p>
            <a:r>
              <a:rPr lang="ru-RU" dirty="0"/>
              <a:t>сплавленный с </a:t>
            </a:r>
            <a:r>
              <a:rPr lang="en" dirty="0"/>
              <a:t>ACE2, </a:t>
            </a:r>
            <a:r>
              <a:rPr lang="ru-RU" dirty="0"/>
              <a:t>будет способствовать длительной циркуляции </a:t>
            </a:r>
            <a:endParaRPr lang="en-US" dirty="0"/>
          </a:p>
          <a:p>
            <a:r>
              <a:rPr lang="ru-RU" dirty="0"/>
              <a:t>биологического (</a:t>
            </a:r>
            <a:r>
              <a:rPr lang="en" dirty="0"/>
              <a:t>ACE 2-Fc).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3C4E5-B27A-BD48-B105-E5983EEEB726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36739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6C94FF6-645E-47D3-8E3B-7AB21227CDBE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24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ru-RU" smtClean="0">
              <a:latin typeface="Arial" panose="020B0604020202020204" pitchFamily="34" charset="0"/>
            </a:endParaRPr>
          </a:p>
          <a:p>
            <a:pPr eaLnBrk="1" hangingPunct="1"/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1622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Сигнальные пути врожденного иммунитета, на которые влияют белки ков человека. Основные пути, ведущие к образованию ИФН и </a:t>
            </a:r>
            <a:r>
              <a:rPr lang="ru-RU" dirty="0" err="1"/>
              <a:t>провоспалительных</a:t>
            </a:r>
            <a:r>
              <a:rPr lang="ru-RU" dirty="0"/>
              <a:t> цитокинов, представлены на рисунке. Этих сигнальных путей активируются </a:t>
            </a:r>
            <a:r>
              <a:rPr lang="ru-RU" dirty="0" err="1"/>
              <a:t>dsRNA</a:t>
            </a:r>
            <a:r>
              <a:rPr lang="ru-RU" dirty="0"/>
              <a:t>, который действует как </a:t>
            </a:r>
            <a:r>
              <a:rPr lang="ru-RU" dirty="0" err="1"/>
              <a:t>патогенассоциированных</a:t>
            </a:r>
            <a:r>
              <a:rPr lang="ru-RU" dirty="0"/>
              <a:t> молекулярных паттернов (памп). Вирусные белки, влияющие на эти пути, указаны в темно-синих клетках. Атипичная пневмония, SARS-</a:t>
            </a:r>
            <a:r>
              <a:rPr lang="ru-RU" dirty="0" err="1"/>
              <a:t>коронавирус</a:t>
            </a:r>
            <a:r>
              <a:rPr lang="ru-RU" dirty="0"/>
              <a:t>; </a:t>
            </a:r>
            <a:r>
              <a:rPr lang="ru-RU" dirty="0" err="1"/>
              <a:t>Мерс</a:t>
            </a:r>
            <a:r>
              <a:rPr lang="ru-RU" dirty="0"/>
              <a:t>, </a:t>
            </a:r>
            <a:r>
              <a:rPr lang="ru-RU" dirty="0" err="1"/>
              <a:t>Мерс</a:t>
            </a:r>
            <a:r>
              <a:rPr lang="ru-RU" dirty="0"/>
              <a:t>-ков; 229E, HCoV-229E; OC43, HCoV-OC43; NL63, HCoV-NL63.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3C4E5-B27A-BD48-B105-E5983EEEB726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66800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FE54CA0-0E4E-C34D-8705-370BEEDD40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34EE97B3-8E36-FE4F-A471-FDB43F2518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1B911473-5B95-7E41-9409-063C51B18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3596A-F6B5-4347-B5A8-347838351870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C6E17A3-0CBC-1743-96F4-F16466DE3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E6B963B-297E-AA4A-BD5A-653CA9793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6894C-A0E7-1848-AA00-1CDA776FA3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5745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EFF4D80-17F3-3D41-B5B4-30BC3F025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BA01F86E-DFF9-0A47-B9F2-764FB3D694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836D964-B95E-554D-B807-3B197B351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3596A-F6B5-4347-B5A8-347838351870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3A5BDFC5-66EA-B043-82B4-90D153377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BF0C26D2-8D02-C74A-B900-E075DAC21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6894C-A0E7-1848-AA00-1CDA776FA3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975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0C01D34C-2A8E-5D48-98E0-0E18AD9873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7ACFCB6E-CE03-B64E-88BA-4E00641866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5C5BAB63-E2BC-314B-AEC8-79500B849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3596A-F6B5-4347-B5A8-347838351870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5C48AC7-0288-0542-BAFA-D62AA6021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0C7CA70-061B-574C-A313-56267241A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6894C-A0E7-1848-AA00-1CDA776FA3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37060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30725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CF7865-7AAA-41EC-B98B-050CA8DD73EB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019257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26"/>
          <p:cNvGrpSpPr>
            <a:grpSpLocks/>
          </p:cNvGrpSpPr>
          <p:nvPr/>
        </p:nvGrpSpPr>
        <p:grpSpPr bwMode="auto">
          <a:xfrm>
            <a:off x="-1380067" y="1552576"/>
            <a:ext cx="13572067" cy="5305425"/>
            <a:chOff x="-652" y="978"/>
            <a:chExt cx="6412" cy="3342"/>
          </a:xfrm>
        </p:grpSpPr>
        <p:sp>
          <p:nvSpPr>
            <p:cNvPr id="5" name="Freeform 1027"/>
            <p:cNvSpPr>
              <a:spLocks/>
            </p:cNvSpPr>
            <p:nvPr/>
          </p:nvSpPr>
          <p:spPr bwMode="auto">
            <a:xfrm>
              <a:off x="2061" y="1707"/>
              <a:ext cx="3699" cy="2613"/>
            </a:xfrm>
            <a:custGeom>
              <a:avLst/>
              <a:gdLst>
                <a:gd name="T0" fmla="*/ 1523 w 3699"/>
                <a:gd name="T1" fmla="*/ 2611 h 2613"/>
                <a:gd name="T2" fmla="*/ 3698 w 3699"/>
                <a:gd name="T3" fmla="*/ 2612 h 2613"/>
                <a:gd name="T4" fmla="*/ 3698 w 3699"/>
                <a:gd name="T5" fmla="*/ 2228 h 2613"/>
                <a:gd name="T6" fmla="*/ 0 w 3699"/>
                <a:gd name="T7" fmla="*/ 0 h 2613"/>
                <a:gd name="T8" fmla="*/ 160 w 3699"/>
                <a:gd name="T9" fmla="*/ 118 h 2613"/>
                <a:gd name="T10" fmla="*/ 292 w 3699"/>
                <a:gd name="T11" fmla="*/ 219 h 2613"/>
                <a:gd name="T12" fmla="*/ 441 w 3699"/>
                <a:gd name="T13" fmla="*/ 347 h 2613"/>
                <a:gd name="T14" fmla="*/ 585 w 3699"/>
                <a:gd name="T15" fmla="*/ 482 h 2613"/>
                <a:gd name="T16" fmla="*/ 796 w 3699"/>
                <a:gd name="T17" fmla="*/ 711 h 2613"/>
                <a:gd name="T18" fmla="*/ 983 w 3699"/>
                <a:gd name="T19" fmla="*/ 955 h 2613"/>
                <a:gd name="T20" fmla="*/ 1119 w 3699"/>
                <a:gd name="T21" fmla="*/ 1168 h 2613"/>
                <a:gd name="T22" fmla="*/ 1238 w 3699"/>
                <a:gd name="T23" fmla="*/ 1388 h 2613"/>
                <a:gd name="T24" fmla="*/ 1331 w 3699"/>
                <a:gd name="T25" fmla="*/ 1608 h 2613"/>
                <a:gd name="T26" fmla="*/ 1400 w 3699"/>
                <a:gd name="T27" fmla="*/ 1809 h 2613"/>
                <a:gd name="T28" fmla="*/ 1447 w 3699"/>
                <a:gd name="T29" fmla="*/ 1979 h 2613"/>
                <a:gd name="T30" fmla="*/ 1490 w 3699"/>
                <a:gd name="T31" fmla="*/ 2190 h 2613"/>
                <a:gd name="T32" fmla="*/ 1511 w 3699"/>
                <a:gd name="T33" fmla="*/ 2374 h 2613"/>
                <a:gd name="T34" fmla="*/ 1523 w 3699"/>
                <a:gd name="T35" fmla="*/ 2611 h 2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99" h="2613">
                  <a:moveTo>
                    <a:pt x="1523" y="2611"/>
                  </a:moveTo>
                  <a:lnTo>
                    <a:pt x="3698" y="2612"/>
                  </a:lnTo>
                  <a:lnTo>
                    <a:pt x="3698" y="2228"/>
                  </a:lnTo>
                  <a:lnTo>
                    <a:pt x="0" y="0"/>
                  </a:lnTo>
                  <a:lnTo>
                    <a:pt x="160" y="118"/>
                  </a:lnTo>
                  <a:lnTo>
                    <a:pt x="292" y="219"/>
                  </a:lnTo>
                  <a:lnTo>
                    <a:pt x="441" y="347"/>
                  </a:lnTo>
                  <a:lnTo>
                    <a:pt x="585" y="482"/>
                  </a:lnTo>
                  <a:lnTo>
                    <a:pt x="796" y="711"/>
                  </a:lnTo>
                  <a:lnTo>
                    <a:pt x="983" y="955"/>
                  </a:lnTo>
                  <a:lnTo>
                    <a:pt x="1119" y="1168"/>
                  </a:lnTo>
                  <a:lnTo>
                    <a:pt x="1238" y="1388"/>
                  </a:lnTo>
                  <a:lnTo>
                    <a:pt x="1331" y="1608"/>
                  </a:lnTo>
                  <a:lnTo>
                    <a:pt x="1400" y="1809"/>
                  </a:lnTo>
                  <a:lnTo>
                    <a:pt x="1447" y="1979"/>
                  </a:lnTo>
                  <a:lnTo>
                    <a:pt x="1490" y="2190"/>
                  </a:lnTo>
                  <a:lnTo>
                    <a:pt x="1511" y="2374"/>
                  </a:lnTo>
                  <a:lnTo>
                    <a:pt x="1523" y="2611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FF9900"/>
                </a:solidFill>
                <a:cs typeface="Arial" pitchFamily="34" charset="0"/>
              </a:endParaRPr>
            </a:p>
          </p:txBody>
        </p:sp>
        <p:sp>
          <p:nvSpPr>
            <p:cNvPr id="6" name="Arc 1028"/>
            <p:cNvSpPr>
              <a:spLocks/>
            </p:cNvSpPr>
            <p:nvPr/>
          </p:nvSpPr>
          <p:spPr bwMode="auto">
            <a:xfrm>
              <a:off x="-652" y="978"/>
              <a:ext cx="4237" cy="3342"/>
            </a:xfrm>
            <a:custGeom>
              <a:avLst/>
              <a:gdLst>
                <a:gd name="T0" fmla="*/ 0 w 21600"/>
                <a:gd name="T1" fmla="*/ 0 h 21231"/>
                <a:gd name="T2" fmla="*/ 0 w 21600"/>
                <a:gd name="T3" fmla="*/ 0 h 21231"/>
                <a:gd name="T4" fmla="*/ 0 w 21600"/>
                <a:gd name="T5" fmla="*/ 0 h 2123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231" fill="none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</a:path>
                <a:path w="21600" h="21231" stroke="0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  <a:lnTo>
                    <a:pt x="0" y="21231"/>
                  </a:lnTo>
                  <a:lnTo>
                    <a:pt x="3976" y="0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z="1800" smtClean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4101" name="Rectangle 1029"/>
          <p:cNvSpPr>
            <a:spLocks noGrp="1" noChangeArrowheads="1"/>
          </p:cNvSpPr>
          <p:nvPr>
            <p:ph type="ctrTitle" sz="quarter"/>
          </p:nvPr>
        </p:nvSpPr>
        <p:spPr>
          <a:xfrm>
            <a:off x="1725084" y="762000"/>
            <a:ext cx="10363200" cy="1143000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</a:p>
        </p:txBody>
      </p:sp>
      <p:sp>
        <p:nvSpPr>
          <p:cNvPr id="4102" name="Rectangle 103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14400" y="3429000"/>
            <a:ext cx="8534400" cy="1752600"/>
          </a:xfrm>
        </p:spPr>
        <p:txBody>
          <a:bodyPr lIns="92075" tIns="46038" rIns="92075" bIns="46038"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</a:p>
        </p:txBody>
      </p:sp>
      <p:sp>
        <p:nvSpPr>
          <p:cNvPr id="7" name="Rectangle 103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103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Rectangle 103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5143F5F-E395-49BD-A7D5-F381A3E5C6B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257652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E840A7C-1874-4D03-B87D-705C1C3DFD4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767230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2CF23CF-F6AB-4908-9ED6-458A2BFD4AA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416164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1A6139-82D0-4313-8683-5C143DA3990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734628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13A152A-2DDE-46AD-81B9-209CBC46705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251738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B2410F0-A0FB-4737-8672-65FA0B468ED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667837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1369074-A2D6-4142-94B5-7EDB8AEB889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4527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2C64E91-D6FD-7C4C-BCA4-993817830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33F4761C-8594-6043-9D12-F8F606FAAE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E158C26D-8F60-764D-B75D-35D152818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3596A-F6B5-4347-B5A8-347838351870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CF09C66-1AE3-2F4F-9820-69D2696DB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6F0C0633-9931-484D-A957-66AAD0040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6894C-A0E7-1848-AA00-1CDA776FA3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04048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83E18A8-CB7C-4F70-BD39-89536662981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883973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EB46C55-89A8-4C99-B9F6-C94F77E6179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448429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81C0986-A28E-4F33-86B3-67549678021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763199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1946BEF-FCCF-46EE-8441-053BF42F175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588494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02EAA30-CFB1-40C1-9FA9-73EAECFFA9A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81635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951712F-4A9E-4775-A615-048D970BC50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82173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D22ED65-AE36-8645-988C-3B90A7E2A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15D95432-13A4-E34F-8B15-C1D728197D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EC12078-EC61-854B-8F4B-3AEB3C469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3596A-F6B5-4347-B5A8-347838351870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B42424DD-8963-3F42-B92C-3CD94962B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DD42DE7-B7F4-9D45-A513-39CD5349B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6894C-A0E7-1848-AA00-1CDA776FA3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3841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F86476A-9156-E048-A83A-0253C61E8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4FA781B6-804F-544E-8A9C-B6225E7FD1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D398CB14-EED9-2E44-87C1-BBE6E7BD8B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1562BF12-C7D0-194C-AD60-D0176BF6B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3596A-F6B5-4347-B5A8-347838351870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EAB52AAC-0464-0943-B69D-E956DDC7F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E985447B-6485-0E4D-887D-6715133D9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6894C-A0E7-1848-AA00-1CDA776FA3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5041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C611A8A-CA9A-EE4C-BAE7-114864696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1A840A5A-0F77-A346-BF14-9F6D4BF4D0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741A31F9-FACD-324C-BA9F-9A47AD83CB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273A4646-6695-FE49-A0E0-B59F5DFCEC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C87422D8-0296-3E43-A5EF-E490F8A682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607F1A53-9ECE-924D-9F25-C6EE1E299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3596A-F6B5-4347-B5A8-347838351870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092ED252-C38D-DD4D-ABE2-70CBD51AF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521DCE81-32F3-8043-BE44-2E1C95943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6894C-A0E7-1848-AA00-1CDA776FA3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054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4F54C23-068F-CF47-BA6D-56359D481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621D731D-D266-7B42-B260-73BE66625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3596A-F6B5-4347-B5A8-347838351870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E4E11AC4-4379-2D4F-81B8-D199FED10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6BEEFE39-A640-AF4F-88AE-A58A1DE97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6894C-A0E7-1848-AA00-1CDA776FA3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443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4139E261-6101-1F40-AE0C-C71330D4A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3596A-F6B5-4347-B5A8-347838351870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C8147C19-9158-1B44-87A7-9AFDEF6F5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56F400CB-D33D-9E47-8D5A-2B9BFD1D2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6894C-A0E7-1848-AA00-1CDA776FA3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6483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1AB94A1-FBBB-3744-B07B-8564C98E7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FE29F69-0B85-454C-8A65-896F949016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E0103423-907A-9F4C-BD29-9C675B9964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1EC0E8A9-5673-514F-B715-69D16DBD8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3596A-F6B5-4347-B5A8-347838351870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18E8E9E8-26B3-F942-91C2-2763D321D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D3223ED3-C86E-DA4F-8FDA-4AC93F137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6894C-A0E7-1848-AA00-1CDA776FA3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1348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A29A268-6A8C-1543-9914-77B64B950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583CCC90-EC0A-0146-A49E-DDC4BC2FED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AF17DD37-3EA2-DE45-A703-1FCA42C82A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E1ACAF4C-2FCF-B84E-8D51-B6A9038F4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3596A-F6B5-4347-B5A8-347838351870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D9D5454E-9322-3A43-A76C-EEE260E90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985819D3-3E83-D147-8954-2BFE0E25D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6894C-A0E7-1848-AA00-1CDA776FA3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8636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8AC9A0E-7136-E84E-84BA-91011D339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94304822-53D3-124E-9AEF-0495B48071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9E0AACE5-F3D3-7E4D-9032-7E8A139C2D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43596A-F6B5-4347-B5A8-347838351870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B186A683-6548-EB46-8855-38B154CEA2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AFD6B1F-35A8-8741-AEE2-C76D0DFB04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46894C-A0E7-1848-AA00-1CDA776FA3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3188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8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2"/>
          <p:cNvGrpSpPr>
            <a:grpSpLocks/>
          </p:cNvGrpSpPr>
          <p:nvPr/>
        </p:nvGrpSpPr>
        <p:grpSpPr bwMode="auto">
          <a:xfrm>
            <a:off x="0" y="1588"/>
            <a:ext cx="12177184" cy="6845300"/>
            <a:chOff x="0" y="1"/>
            <a:chExt cx="5753" cy="4312"/>
          </a:xfrm>
        </p:grpSpPr>
        <p:sp>
          <p:nvSpPr>
            <p:cNvPr id="3075" name="Freeform 3"/>
            <p:cNvSpPr>
              <a:spLocks/>
            </p:cNvSpPr>
            <p:nvPr/>
          </p:nvSpPr>
          <p:spPr bwMode="auto">
            <a:xfrm>
              <a:off x="3394" y="999"/>
              <a:ext cx="2359" cy="3314"/>
            </a:xfrm>
            <a:custGeom>
              <a:avLst/>
              <a:gdLst>
                <a:gd name="T0" fmla="*/ 1905 w 2359"/>
                <a:gd name="T1" fmla="*/ 3312 h 3314"/>
                <a:gd name="T2" fmla="*/ 2358 w 2359"/>
                <a:gd name="T3" fmla="*/ 3313 h 3314"/>
                <a:gd name="T4" fmla="*/ 2358 w 2359"/>
                <a:gd name="T5" fmla="*/ 1437 h 3314"/>
                <a:gd name="T6" fmla="*/ 0 w 2359"/>
                <a:gd name="T7" fmla="*/ 0 h 3314"/>
                <a:gd name="T8" fmla="*/ 201 w 2359"/>
                <a:gd name="T9" fmla="*/ 150 h 3314"/>
                <a:gd name="T10" fmla="*/ 366 w 2359"/>
                <a:gd name="T11" fmla="*/ 279 h 3314"/>
                <a:gd name="T12" fmla="*/ 552 w 2359"/>
                <a:gd name="T13" fmla="*/ 441 h 3314"/>
                <a:gd name="T14" fmla="*/ 732 w 2359"/>
                <a:gd name="T15" fmla="*/ 612 h 3314"/>
                <a:gd name="T16" fmla="*/ 996 w 2359"/>
                <a:gd name="T17" fmla="*/ 903 h 3314"/>
                <a:gd name="T18" fmla="*/ 1230 w 2359"/>
                <a:gd name="T19" fmla="*/ 1212 h 3314"/>
                <a:gd name="T20" fmla="*/ 1400 w 2359"/>
                <a:gd name="T21" fmla="*/ 1482 h 3314"/>
                <a:gd name="T22" fmla="*/ 1548 w 2359"/>
                <a:gd name="T23" fmla="*/ 1761 h 3314"/>
                <a:gd name="T24" fmla="*/ 1665 w 2359"/>
                <a:gd name="T25" fmla="*/ 2040 h 3314"/>
                <a:gd name="T26" fmla="*/ 1751 w 2359"/>
                <a:gd name="T27" fmla="*/ 2295 h 3314"/>
                <a:gd name="T28" fmla="*/ 1809 w 2359"/>
                <a:gd name="T29" fmla="*/ 2511 h 3314"/>
                <a:gd name="T30" fmla="*/ 1863 w 2359"/>
                <a:gd name="T31" fmla="*/ 2778 h 3314"/>
                <a:gd name="T32" fmla="*/ 1890 w 2359"/>
                <a:gd name="T33" fmla="*/ 3012 h 3314"/>
                <a:gd name="T34" fmla="*/ 1905 w 2359"/>
                <a:gd name="T35" fmla="*/ 3312 h 3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59" h="3314">
                  <a:moveTo>
                    <a:pt x="1905" y="3312"/>
                  </a:moveTo>
                  <a:lnTo>
                    <a:pt x="2358" y="3313"/>
                  </a:lnTo>
                  <a:lnTo>
                    <a:pt x="2358" y="1437"/>
                  </a:lnTo>
                  <a:lnTo>
                    <a:pt x="0" y="0"/>
                  </a:lnTo>
                  <a:lnTo>
                    <a:pt x="201" y="150"/>
                  </a:lnTo>
                  <a:lnTo>
                    <a:pt x="366" y="279"/>
                  </a:lnTo>
                  <a:lnTo>
                    <a:pt x="552" y="441"/>
                  </a:lnTo>
                  <a:lnTo>
                    <a:pt x="732" y="612"/>
                  </a:lnTo>
                  <a:lnTo>
                    <a:pt x="996" y="903"/>
                  </a:lnTo>
                  <a:lnTo>
                    <a:pt x="1230" y="1212"/>
                  </a:lnTo>
                  <a:lnTo>
                    <a:pt x="1400" y="1482"/>
                  </a:lnTo>
                  <a:lnTo>
                    <a:pt x="1548" y="1761"/>
                  </a:lnTo>
                  <a:lnTo>
                    <a:pt x="1665" y="2040"/>
                  </a:lnTo>
                  <a:lnTo>
                    <a:pt x="1751" y="2295"/>
                  </a:lnTo>
                  <a:lnTo>
                    <a:pt x="1809" y="2511"/>
                  </a:lnTo>
                  <a:lnTo>
                    <a:pt x="1863" y="2778"/>
                  </a:lnTo>
                  <a:lnTo>
                    <a:pt x="1890" y="3012"/>
                  </a:lnTo>
                  <a:lnTo>
                    <a:pt x="1905" y="3312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FF9900"/>
                </a:solidFill>
                <a:cs typeface="Arial" pitchFamily="34" charset="0"/>
              </a:endParaRPr>
            </a:p>
          </p:txBody>
        </p:sp>
        <p:sp>
          <p:nvSpPr>
            <p:cNvPr id="10249" name="Arc 4"/>
            <p:cNvSpPr>
              <a:spLocks/>
            </p:cNvSpPr>
            <p:nvPr/>
          </p:nvSpPr>
          <p:spPr bwMode="auto">
            <a:xfrm>
              <a:off x="0" y="1"/>
              <a:ext cx="5298" cy="431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z="1800" smtClean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307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FFFFFF"/>
                </a:solidFill>
                <a:latin typeface="Times New Roman" pitchFamily="18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FFFF"/>
                </a:solidFill>
                <a:latin typeface="Times New Roman" pitchFamily="18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/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FFFFFF"/>
                </a:solidFill>
                <a:latin typeface="Times New Roman" panose="02020603050405020304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9FABBE8-BF9E-4C65-8D73-E398A67F0528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smtClean="0"/>
          </a:p>
        </p:txBody>
      </p:sp>
      <p:sp>
        <p:nvSpPr>
          <p:cNvPr id="1024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18408971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  <p:sldLayoutId id="2147483894" r:id="rId12"/>
    <p:sldLayoutId id="214748389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anose="05000000000000000000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0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1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0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5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F3FB5D5-4EFF-E046-B410-E1506FD4D8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5931" y="819807"/>
            <a:ext cx="10357945" cy="2690156"/>
          </a:xfrm>
        </p:spPr>
        <p:txBody>
          <a:bodyPr>
            <a:noAutofit/>
          </a:bodyPr>
          <a:lstStyle/>
          <a:p>
            <a:r>
              <a:rPr lang="ru-RU" sz="6600" b="1" dirty="0" err="1" smtClean="0">
                <a:solidFill>
                  <a:srgbClr val="FF0000"/>
                </a:solidFill>
              </a:rPr>
              <a:t>Коронавирусная</a:t>
            </a:r>
            <a:r>
              <a:rPr lang="ru-RU" sz="6600" b="1" dirty="0" smtClean="0">
                <a:solidFill>
                  <a:srgbClr val="FF0000"/>
                </a:solidFill>
              </a:rPr>
              <a:t> инфекция и врожденный иммунитет. Подходы к коррекции.</a:t>
            </a:r>
            <a:endParaRPr lang="ru-RU" sz="6600" b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50B6B10F-0279-2441-A8F5-AFD2BB4D0C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29957"/>
            <a:ext cx="9144000" cy="1200807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Зверев В.В., Свитич О.А.</a:t>
            </a:r>
            <a:endParaRPr lang="ru-RU" sz="3200" b="1" dirty="0"/>
          </a:p>
          <a:p>
            <a:r>
              <a:rPr lang="ru-RU" sz="3200" dirty="0" smtClean="0"/>
              <a:t>ФГБНУ </a:t>
            </a:r>
            <a:r>
              <a:rPr lang="ru-RU" sz="3200" dirty="0"/>
              <a:t>НИИВС им</a:t>
            </a:r>
            <a:r>
              <a:rPr lang="ru-RU" sz="3200" dirty="0" smtClean="0"/>
              <a:t>. И.И</a:t>
            </a:r>
            <a:r>
              <a:rPr lang="ru-RU" sz="3200" dirty="0"/>
              <a:t>. Мечникова</a:t>
            </a:r>
          </a:p>
        </p:txBody>
      </p:sp>
    </p:spTree>
    <p:extLst>
      <p:ext uri="{BB962C8B-B14F-4D97-AF65-F5344CB8AC3E}">
        <p14:creationId xmlns:p14="http://schemas.microsoft.com/office/powerpoint/2010/main" val="2185309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8" name="Заголовок 1"/>
          <p:cNvSpPr>
            <a:spLocks noGrp="1"/>
          </p:cNvSpPr>
          <p:nvPr>
            <p:ph type="title"/>
          </p:nvPr>
        </p:nvSpPr>
        <p:spPr>
          <a:xfrm>
            <a:off x="537117" y="21302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Потенциальные механизмы уклонения от иммунных механизмов</a:t>
            </a:r>
          </a:p>
        </p:txBody>
      </p:sp>
      <p:pic>
        <p:nvPicPr>
          <p:cNvPr id="209715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4580" y="1787608"/>
            <a:ext cx="6711430" cy="4549405"/>
          </a:xfrm>
          <a:prstGeom prst="rect">
            <a:avLst/>
          </a:prstGeom>
        </p:spPr>
      </p:pic>
      <p:sp>
        <p:nvSpPr>
          <p:cNvPr id="1048589" name="Rectangle 1"/>
          <p:cNvSpPr>
            <a:spLocks noChangeArrowheads="1"/>
          </p:cNvSpPr>
          <p:nvPr/>
        </p:nvSpPr>
        <p:spPr bwMode="auto">
          <a:xfrm>
            <a:off x="1765300" y="6337013"/>
            <a:ext cx="15684500" cy="5847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altLang="ru-RU" sz="16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MinionPro"/>
              </a:rPr>
              <a:t>Asian</a:t>
            </a:r>
            <a:r>
              <a:rPr kumimoji="0" lang="ru-RU" altLang="ru-RU" sz="1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inionPro"/>
              </a:rPr>
              <a:t> </a:t>
            </a:r>
            <a:r>
              <a:rPr kumimoji="0" lang="ru-RU" altLang="ru-RU" sz="16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MinionPro"/>
              </a:rPr>
              <a:t>Pac</a:t>
            </a:r>
            <a:r>
              <a:rPr kumimoji="0" lang="ru-RU" altLang="ru-RU" sz="1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inionPro"/>
              </a:rPr>
              <a:t> </a:t>
            </a:r>
            <a:r>
              <a:rPr kumimoji="0" lang="ru-RU" altLang="ru-RU" sz="16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MinionPro"/>
              </a:rPr>
              <a:t>J</a:t>
            </a:r>
            <a:r>
              <a:rPr kumimoji="0" lang="ru-RU" altLang="ru-RU" sz="1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inionPro"/>
              </a:rPr>
              <a:t> </a:t>
            </a:r>
            <a:r>
              <a:rPr kumimoji="0" lang="ru-RU" altLang="ru-RU" sz="16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MinionPro"/>
              </a:rPr>
              <a:t>Allergy</a:t>
            </a:r>
            <a:r>
              <a:rPr kumimoji="0" lang="ru-RU" altLang="ru-RU" sz="1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inionPro"/>
              </a:rPr>
              <a:t> </a:t>
            </a:r>
            <a:r>
              <a:rPr kumimoji="0" lang="ru-RU" altLang="ru-RU" sz="16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MinionPro"/>
              </a:rPr>
              <a:t>Immunol</a:t>
            </a:r>
            <a:r>
              <a:rPr kumimoji="0" lang="ru-RU" altLang="ru-RU" sz="1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inionPro"/>
              </a:rPr>
              <a:t> 2020;38:1-9 DOI 10.12932/AP-200220-0772 </a:t>
            </a:r>
            <a:endParaRPr kumimoji="0" lang="ru-RU" alt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                                                                                                   </a:t>
            </a:r>
          </a:p>
        </p:txBody>
      </p:sp>
      <p:sp>
        <p:nvSpPr>
          <p:cNvPr id="1048662" name="TextBox 1048661"/>
          <p:cNvSpPr txBox="1"/>
          <p:nvPr/>
        </p:nvSpPr>
        <p:spPr>
          <a:xfrm>
            <a:off x="6289632" y="1798371"/>
            <a:ext cx="4000000" cy="1384995"/>
          </a:xfrm>
          <a:custGeom>
            <a:avLst/>
            <a:gdLst>
              <a:gd name="connsiteX0" fmla="*/ 0 w 4000000"/>
              <a:gd name="connsiteY0" fmla="*/ 0 h 1384995"/>
              <a:gd name="connsiteX1" fmla="*/ 4000000 w 4000000"/>
              <a:gd name="connsiteY1" fmla="*/ 0 h 1384995"/>
              <a:gd name="connsiteX2" fmla="*/ 4000000 w 4000000"/>
              <a:gd name="connsiteY2" fmla="*/ 1384995 h 1384995"/>
              <a:gd name="connsiteX3" fmla="*/ 0 w 4000000"/>
              <a:gd name="connsiteY3" fmla="*/ 1384995 h 1384995"/>
              <a:gd name="connsiteX4" fmla="*/ 0 w 4000000"/>
              <a:gd name="connsiteY4" fmla="*/ 0 h 1384995"/>
              <a:gd name="connsiteX0" fmla="*/ 0 w 4000000"/>
              <a:gd name="connsiteY0" fmla="*/ 0 h 1384995"/>
              <a:gd name="connsiteX1" fmla="*/ 4000000 w 4000000"/>
              <a:gd name="connsiteY1" fmla="*/ 0 h 1384995"/>
              <a:gd name="connsiteX2" fmla="*/ 4000000 w 4000000"/>
              <a:gd name="connsiteY2" fmla="*/ 1384995 h 1384995"/>
              <a:gd name="connsiteX3" fmla="*/ 31173 w 4000000"/>
              <a:gd name="connsiteY3" fmla="*/ 1229132 h 1384995"/>
              <a:gd name="connsiteX4" fmla="*/ 0 w 4000000"/>
              <a:gd name="connsiteY4" fmla="*/ 0 h 1384995"/>
              <a:gd name="connsiteX0" fmla="*/ 0 w 4000000"/>
              <a:gd name="connsiteY0" fmla="*/ 0 h 1384995"/>
              <a:gd name="connsiteX1" fmla="*/ 4000000 w 4000000"/>
              <a:gd name="connsiteY1" fmla="*/ 0 h 1384995"/>
              <a:gd name="connsiteX2" fmla="*/ 4000000 w 4000000"/>
              <a:gd name="connsiteY2" fmla="*/ 1384995 h 1384995"/>
              <a:gd name="connsiteX3" fmla="*/ 41564 w 4000000"/>
              <a:gd name="connsiteY3" fmla="*/ 1177177 h 1384995"/>
              <a:gd name="connsiteX4" fmla="*/ 0 w 4000000"/>
              <a:gd name="connsiteY4" fmla="*/ 0 h 1384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00000" h="1384995">
                <a:moveTo>
                  <a:pt x="0" y="0"/>
                </a:moveTo>
                <a:lnTo>
                  <a:pt x="4000000" y="0"/>
                </a:lnTo>
                <a:lnTo>
                  <a:pt x="4000000" y="1384995"/>
                </a:lnTo>
                <a:lnTo>
                  <a:pt x="41564" y="1177177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 err="1">
                <a:solidFill>
                  <a:srgbClr val="000000"/>
                </a:solidFill>
              </a:rPr>
              <a:t>Другие</a:t>
            </a:r>
            <a:r>
              <a:rPr lang="en-US" sz="1200" b="1" dirty="0">
                <a:solidFill>
                  <a:srgbClr val="000000"/>
                </a:solidFill>
              </a:rPr>
              <a:t> </a:t>
            </a:r>
            <a:r>
              <a:rPr lang="en-US" sz="1200" b="1" dirty="0" err="1">
                <a:solidFill>
                  <a:srgbClr val="000000"/>
                </a:solidFill>
              </a:rPr>
              <a:t>возможные</a:t>
            </a:r>
            <a:r>
              <a:rPr lang="en-US" sz="1200" b="1" dirty="0">
                <a:solidFill>
                  <a:srgbClr val="000000"/>
                </a:solidFill>
              </a:rPr>
              <a:t>  </a:t>
            </a:r>
            <a:r>
              <a:rPr lang="en-US" sz="1200" b="1" dirty="0" err="1" smtClean="0">
                <a:solidFill>
                  <a:srgbClr val="000000"/>
                </a:solidFill>
              </a:rPr>
              <a:t>варианты</a:t>
            </a:r>
            <a:r>
              <a:rPr lang="ru-RU" sz="1200" b="1" dirty="0">
                <a:solidFill>
                  <a:srgbClr val="000000"/>
                </a:solidFill>
              </a:rPr>
              <a:t> </a:t>
            </a:r>
            <a:r>
              <a:rPr lang="ru-RU" sz="1200" b="1" dirty="0" smtClean="0">
                <a:solidFill>
                  <a:srgbClr val="000000"/>
                </a:solidFill>
              </a:rPr>
              <a:t>уклонения</a:t>
            </a:r>
            <a:r>
              <a:rPr lang="en-US" sz="1200" b="1" dirty="0" smtClean="0">
                <a:solidFill>
                  <a:srgbClr val="000000"/>
                </a:solidFill>
              </a:rPr>
              <a:t> </a:t>
            </a:r>
            <a:r>
              <a:rPr lang="en-US" sz="1200" b="1" dirty="0" err="1">
                <a:solidFill>
                  <a:srgbClr val="000000"/>
                </a:solidFill>
              </a:rPr>
              <a:t>от</a:t>
            </a:r>
            <a:r>
              <a:rPr lang="en-US" sz="1200" b="1" dirty="0">
                <a:solidFill>
                  <a:srgbClr val="000000"/>
                </a:solidFill>
              </a:rPr>
              <a:t> </a:t>
            </a:r>
            <a:r>
              <a:rPr lang="en-US" sz="1200" b="1" dirty="0" err="1">
                <a:solidFill>
                  <a:srgbClr val="000000"/>
                </a:solidFill>
              </a:rPr>
              <a:t>иммунной</a:t>
            </a:r>
            <a:r>
              <a:rPr lang="en-US" sz="1200" b="1" dirty="0">
                <a:solidFill>
                  <a:srgbClr val="000000"/>
                </a:solidFill>
              </a:rPr>
              <a:t> </a:t>
            </a:r>
            <a:r>
              <a:rPr lang="en-US" sz="1200" b="1" dirty="0" err="1" smtClean="0">
                <a:solidFill>
                  <a:srgbClr val="000000"/>
                </a:solidFill>
              </a:rPr>
              <a:t>защиты</a:t>
            </a:r>
            <a:r>
              <a:rPr lang="ru-RU" sz="1200" b="1" dirty="0" smtClean="0">
                <a:solidFill>
                  <a:srgbClr val="000000"/>
                </a:solidFill>
              </a:rPr>
              <a:t>:</a:t>
            </a:r>
            <a:endParaRPr lang="en-US" sz="1200" b="1" dirty="0">
              <a:solidFill>
                <a:srgbClr val="0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b="1" dirty="0" err="1">
                <a:solidFill>
                  <a:srgbClr val="000000"/>
                </a:solidFill>
              </a:rPr>
              <a:t>Мутация</a:t>
            </a:r>
            <a:r>
              <a:rPr lang="en-US" sz="1200" b="1" dirty="0">
                <a:solidFill>
                  <a:srgbClr val="000000"/>
                </a:solidFill>
              </a:rPr>
              <a:t> </a:t>
            </a:r>
            <a:r>
              <a:rPr lang="en-US" sz="1200" b="1" dirty="0" err="1">
                <a:solidFill>
                  <a:srgbClr val="000000"/>
                </a:solidFill>
              </a:rPr>
              <a:t>вируса</a:t>
            </a:r>
            <a:endParaRPr lang="en-US" sz="1200" b="1" dirty="0">
              <a:solidFill>
                <a:srgbClr val="0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b="1" dirty="0" err="1">
                <a:solidFill>
                  <a:srgbClr val="000000"/>
                </a:solidFill>
              </a:rPr>
              <a:t>Истощение</a:t>
            </a:r>
            <a:r>
              <a:rPr lang="en-US" sz="1200" b="1" dirty="0">
                <a:solidFill>
                  <a:srgbClr val="000000"/>
                </a:solidFill>
              </a:rPr>
              <a:t> </a:t>
            </a:r>
            <a:r>
              <a:rPr lang="en-US" sz="1200" b="1" dirty="0" err="1">
                <a:solidFill>
                  <a:srgbClr val="000000"/>
                </a:solidFill>
              </a:rPr>
              <a:t>иммунных</a:t>
            </a:r>
            <a:r>
              <a:rPr lang="en-US" sz="1200" b="1" dirty="0">
                <a:solidFill>
                  <a:srgbClr val="000000"/>
                </a:solidFill>
              </a:rPr>
              <a:t> </a:t>
            </a:r>
            <a:r>
              <a:rPr lang="en-US" sz="1200" b="1" dirty="0" err="1" smtClean="0">
                <a:solidFill>
                  <a:srgbClr val="000000"/>
                </a:solidFill>
              </a:rPr>
              <a:t>механизмов</a:t>
            </a:r>
            <a:endParaRPr lang="en-US" sz="1200" b="1" dirty="0">
              <a:solidFill>
                <a:srgbClr val="0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b="1" dirty="0" err="1">
                <a:solidFill>
                  <a:srgbClr val="000000"/>
                </a:solidFill>
              </a:rPr>
              <a:t>Сдвиг</a:t>
            </a:r>
            <a:r>
              <a:rPr lang="en-US" sz="1200" b="1" dirty="0">
                <a:solidFill>
                  <a:srgbClr val="000000"/>
                </a:solidFill>
              </a:rPr>
              <a:t> </a:t>
            </a:r>
            <a:r>
              <a:rPr lang="en-US" sz="1200" b="1" dirty="0" err="1">
                <a:solidFill>
                  <a:srgbClr val="000000"/>
                </a:solidFill>
              </a:rPr>
              <a:t>иммунных</a:t>
            </a:r>
            <a:r>
              <a:rPr lang="en-US" sz="1200" b="1" dirty="0">
                <a:solidFill>
                  <a:srgbClr val="000000"/>
                </a:solidFill>
              </a:rPr>
              <a:t> </a:t>
            </a:r>
            <a:r>
              <a:rPr lang="en-US" sz="1200" b="1" dirty="0" err="1">
                <a:solidFill>
                  <a:srgbClr val="000000"/>
                </a:solidFill>
              </a:rPr>
              <a:t>реакций</a:t>
            </a:r>
            <a:r>
              <a:rPr lang="en-US" sz="1200" b="1" dirty="0">
                <a:solidFill>
                  <a:srgbClr val="000000"/>
                </a:solidFill>
              </a:rPr>
              <a:t> в </a:t>
            </a:r>
            <a:r>
              <a:rPr lang="en-US" sz="1200" b="1" dirty="0" err="1">
                <a:solidFill>
                  <a:srgbClr val="000000"/>
                </a:solidFill>
              </a:rPr>
              <a:t>сторону</a:t>
            </a:r>
            <a:r>
              <a:rPr lang="en-US" sz="1200" b="1" dirty="0">
                <a:solidFill>
                  <a:srgbClr val="000000"/>
                </a:solidFill>
              </a:rPr>
              <a:t> Th2</a:t>
            </a:r>
          </a:p>
          <a:p>
            <a:endParaRPr lang="en-US" sz="1200" b="1" dirty="0">
              <a:solidFill>
                <a:srgbClr val="000000"/>
              </a:solidFill>
            </a:endParaRPr>
          </a:p>
          <a:p>
            <a:r>
              <a:rPr lang="en-US" sz="1200" b="1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491845" y="3228676"/>
            <a:ext cx="116986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ИФН 1 типа</a:t>
            </a:r>
            <a:endParaRPr lang="ru-RU" sz="1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7232071" y="4994609"/>
            <a:ext cx="229639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200" b="1" dirty="0" err="1"/>
              <a:t>интерфероновый</a:t>
            </a:r>
            <a:r>
              <a:rPr lang="ru-RU" sz="1200" b="1" dirty="0"/>
              <a:t> </a:t>
            </a:r>
            <a:r>
              <a:rPr lang="el-GR" sz="1200" b="1" dirty="0"/>
              <a:t>α-</a:t>
            </a:r>
            <a:r>
              <a:rPr lang="ru-RU" sz="1200" b="1" dirty="0"/>
              <a:t>рецептор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54336" y="3939199"/>
            <a:ext cx="876300" cy="27241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/>
              <a:t>ИФН 1 типа</a:t>
            </a:r>
            <a:endParaRPr lang="ru-RU" sz="1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273137" y="3357305"/>
            <a:ext cx="1153390" cy="401110"/>
          </a:xfrm>
          <a:custGeom>
            <a:avLst/>
            <a:gdLst>
              <a:gd name="connsiteX0" fmla="*/ 0 w 1184562"/>
              <a:gd name="connsiteY0" fmla="*/ 73780 h 442674"/>
              <a:gd name="connsiteX1" fmla="*/ 73780 w 1184562"/>
              <a:gd name="connsiteY1" fmla="*/ 0 h 442674"/>
              <a:gd name="connsiteX2" fmla="*/ 1110782 w 1184562"/>
              <a:gd name="connsiteY2" fmla="*/ 0 h 442674"/>
              <a:gd name="connsiteX3" fmla="*/ 1184562 w 1184562"/>
              <a:gd name="connsiteY3" fmla="*/ 73780 h 442674"/>
              <a:gd name="connsiteX4" fmla="*/ 1184562 w 1184562"/>
              <a:gd name="connsiteY4" fmla="*/ 368894 h 442674"/>
              <a:gd name="connsiteX5" fmla="*/ 1110782 w 1184562"/>
              <a:gd name="connsiteY5" fmla="*/ 442674 h 442674"/>
              <a:gd name="connsiteX6" fmla="*/ 73780 w 1184562"/>
              <a:gd name="connsiteY6" fmla="*/ 442674 h 442674"/>
              <a:gd name="connsiteX7" fmla="*/ 0 w 1184562"/>
              <a:gd name="connsiteY7" fmla="*/ 368894 h 442674"/>
              <a:gd name="connsiteX8" fmla="*/ 0 w 1184562"/>
              <a:gd name="connsiteY8" fmla="*/ 73780 h 442674"/>
              <a:gd name="connsiteX0" fmla="*/ 0 w 1184562"/>
              <a:gd name="connsiteY0" fmla="*/ 73780 h 442674"/>
              <a:gd name="connsiteX1" fmla="*/ 73780 w 1184562"/>
              <a:gd name="connsiteY1" fmla="*/ 0 h 442674"/>
              <a:gd name="connsiteX2" fmla="*/ 1110782 w 1184562"/>
              <a:gd name="connsiteY2" fmla="*/ 0 h 442674"/>
              <a:gd name="connsiteX3" fmla="*/ 1184562 w 1184562"/>
              <a:gd name="connsiteY3" fmla="*/ 73780 h 442674"/>
              <a:gd name="connsiteX4" fmla="*/ 1122217 w 1184562"/>
              <a:gd name="connsiteY4" fmla="*/ 337721 h 442674"/>
              <a:gd name="connsiteX5" fmla="*/ 1110782 w 1184562"/>
              <a:gd name="connsiteY5" fmla="*/ 442674 h 442674"/>
              <a:gd name="connsiteX6" fmla="*/ 73780 w 1184562"/>
              <a:gd name="connsiteY6" fmla="*/ 442674 h 442674"/>
              <a:gd name="connsiteX7" fmla="*/ 0 w 1184562"/>
              <a:gd name="connsiteY7" fmla="*/ 368894 h 442674"/>
              <a:gd name="connsiteX8" fmla="*/ 0 w 1184562"/>
              <a:gd name="connsiteY8" fmla="*/ 73780 h 442674"/>
              <a:gd name="connsiteX0" fmla="*/ 0 w 1184562"/>
              <a:gd name="connsiteY0" fmla="*/ 73780 h 442674"/>
              <a:gd name="connsiteX1" fmla="*/ 73780 w 1184562"/>
              <a:gd name="connsiteY1" fmla="*/ 0 h 442674"/>
              <a:gd name="connsiteX2" fmla="*/ 1110782 w 1184562"/>
              <a:gd name="connsiteY2" fmla="*/ 0 h 442674"/>
              <a:gd name="connsiteX3" fmla="*/ 1184562 w 1184562"/>
              <a:gd name="connsiteY3" fmla="*/ 73780 h 442674"/>
              <a:gd name="connsiteX4" fmla="*/ 1122217 w 1184562"/>
              <a:gd name="connsiteY4" fmla="*/ 337721 h 442674"/>
              <a:gd name="connsiteX5" fmla="*/ 1090000 w 1184562"/>
              <a:gd name="connsiteY5" fmla="*/ 401110 h 442674"/>
              <a:gd name="connsiteX6" fmla="*/ 73780 w 1184562"/>
              <a:gd name="connsiteY6" fmla="*/ 442674 h 442674"/>
              <a:gd name="connsiteX7" fmla="*/ 0 w 1184562"/>
              <a:gd name="connsiteY7" fmla="*/ 368894 h 442674"/>
              <a:gd name="connsiteX8" fmla="*/ 0 w 1184562"/>
              <a:gd name="connsiteY8" fmla="*/ 73780 h 442674"/>
              <a:gd name="connsiteX0" fmla="*/ 0 w 1184562"/>
              <a:gd name="connsiteY0" fmla="*/ 73780 h 442674"/>
              <a:gd name="connsiteX1" fmla="*/ 73780 w 1184562"/>
              <a:gd name="connsiteY1" fmla="*/ 0 h 442674"/>
              <a:gd name="connsiteX2" fmla="*/ 1110782 w 1184562"/>
              <a:gd name="connsiteY2" fmla="*/ 0 h 442674"/>
              <a:gd name="connsiteX3" fmla="*/ 1184562 w 1184562"/>
              <a:gd name="connsiteY3" fmla="*/ 73780 h 442674"/>
              <a:gd name="connsiteX4" fmla="*/ 1122217 w 1184562"/>
              <a:gd name="connsiteY4" fmla="*/ 337721 h 442674"/>
              <a:gd name="connsiteX5" fmla="*/ 1090000 w 1184562"/>
              <a:gd name="connsiteY5" fmla="*/ 401110 h 442674"/>
              <a:gd name="connsiteX6" fmla="*/ 73780 w 1184562"/>
              <a:gd name="connsiteY6" fmla="*/ 442674 h 442674"/>
              <a:gd name="connsiteX7" fmla="*/ 62345 w 1184562"/>
              <a:gd name="connsiteY7" fmla="*/ 316940 h 442674"/>
              <a:gd name="connsiteX8" fmla="*/ 0 w 1184562"/>
              <a:gd name="connsiteY8" fmla="*/ 73780 h 442674"/>
              <a:gd name="connsiteX0" fmla="*/ 0 w 1184562"/>
              <a:gd name="connsiteY0" fmla="*/ 73780 h 401110"/>
              <a:gd name="connsiteX1" fmla="*/ 73780 w 1184562"/>
              <a:gd name="connsiteY1" fmla="*/ 0 h 401110"/>
              <a:gd name="connsiteX2" fmla="*/ 1110782 w 1184562"/>
              <a:gd name="connsiteY2" fmla="*/ 0 h 401110"/>
              <a:gd name="connsiteX3" fmla="*/ 1184562 w 1184562"/>
              <a:gd name="connsiteY3" fmla="*/ 73780 h 401110"/>
              <a:gd name="connsiteX4" fmla="*/ 1122217 w 1184562"/>
              <a:gd name="connsiteY4" fmla="*/ 337721 h 401110"/>
              <a:gd name="connsiteX5" fmla="*/ 1090000 w 1184562"/>
              <a:gd name="connsiteY5" fmla="*/ 401110 h 401110"/>
              <a:gd name="connsiteX6" fmla="*/ 94562 w 1184562"/>
              <a:gd name="connsiteY6" fmla="*/ 401110 h 401110"/>
              <a:gd name="connsiteX7" fmla="*/ 62345 w 1184562"/>
              <a:gd name="connsiteY7" fmla="*/ 316940 h 401110"/>
              <a:gd name="connsiteX8" fmla="*/ 0 w 1184562"/>
              <a:gd name="connsiteY8" fmla="*/ 73780 h 401110"/>
              <a:gd name="connsiteX0" fmla="*/ 0 w 1153390"/>
              <a:gd name="connsiteY0" fmla="*/ 63389 h 401110"/>
              <a:gd name="connsiteX1" fmla="*/ 42608 w 1153390"/>
              <a:gd name="connsiteY1" fmla="*/ 0 h 401110"/>
              <a:gd name="connsiteX2" fmla="*/ 1079610 w 1153390"/>
              <a:gd name="connsiteY2" fmla="*/ 0 h 401110"/>
              <a:gd name="connsiteX3" fmla="*/ 1153390 w 1153390"/>
              <a:gd name="connsiteY3" fmla="*/ 73780 h 401110"/>
              <a:gd name="connsiteX4" fmla="*/ 1091045 w 1153390"/>
              <a:gd name="connsiteY4" fmla="*/ 337721 h 401110"/>
              <a:gd name="connsiteX5" fmla="*/ 1058828 w 1153390"/>
              <a:gd name="connsiteY5" fmla="*/ 401110 h 401110"/>
              <a:gd name="connsiteX6" fmla="*/ 63390 w 1153390"/>
              <a:gd name="connsiteY6" fmla="*/ 401110 h 401110"/>
              <a:gd name="connsiteX7" fmla="*/ 31173 w 1153390"/>
              <a:gd name="connsiteY7" fmla="*/ 316940 h 401110"/>
              <a:gd name="connsiteX8" fmla="*/ 0 w 1153390"/>
              <a:gd name="connsiteY8" fmla="*/ 63389 h 401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390" h="401110">
                <a:moveTo>
                  <a:pt x="0" y="63389"/>
                </a:moveTo>
                <a:cubicBezTo>
                  <a:pt x="0" y="22641"/>
                  <a:pt x="1860" y="0"/>
                  <a:pt x="42608" y="0"/>
                </a:cubicBezTo>
                <a:lnTo>
                  <a:pt x="1079610" y="0"/>
                </a:lnTo>
                <a:cubicBezTo>
                  <a:pt x="1120358" y="0"/>
                  <a:pt x="1153390" y="33032"/>
                  <a:pt x="1153390" y="73780"/>
                </a:cubicBezTo>
                <a:cubicBezTo>
                  <a:pt x="1153390" y="172151"/>
                  <a:pt x="1091045" y="239350"/>
                  <a:pt x="1091045" y="337721"/>
                </a:cubicBezTo>
                <a:cubicBezTo>
                  <a:pt x="1091045" y="378469"/>
                  <a:pt x="1099576" y="401110"/>
                  <a:pt x="1058828" y="401110"/>
                </a:cubicBezTo>
                <a:lnTo>
                  <a:pt x="63390" y="401110"/>
                </a:lnTo>
                <a:cubicBezTo>
                  <a:pt x="22642" y="401110"/>
                  <a:pt x="31173" y="357688"/>
                  <a:pt x="31173" y="316940"/>
                </a:cubicBezTo>
                <a:lnTo>
                  <a:pt x="0" y="63389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err="1" smtClean="0"/>
              <a:t>Эндосомальный</a:t>
            </a:r>
            <a:r>
              <a:rPr lang="ru-RU" sz="1000" b="1" dirty="0" smtClean="0"/>
              <a:t> РНК рецептор</a:t>
            </a:r>
            <a:endParaRPr lang="ru-RU" sz="1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564080" y="1914112"/>
            <a:ext cx="86244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000" b="1" dirty="0" smtClean="0"/>
              <a:t>Клеточный рецептор</a:t>
            </a:r>
            <a:endParaRPr lang="ru-RU" sz="10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564080" y="2314222"/>
            <a:ext cx="561111" cy="1766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51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3" name="Заголовок 1"/>
          <p:cNvSpPr>
            <a:spLocks noGrp="1"/>
          </p:cNvSpPr>
          <p:nvPr>
            <p:ph type="title"/>
          </p:nvPr>
        </p:nvSpPr>
        <p:spPr>
          <a:xfrm>
            <a:off x="7420170" y="1241163"/>
            <a:ext cx="4771830" cy="54065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Неструктурные белки </a:t>
            </a:r>
            <a:r>
              <a:rPr lang="ru-RU" b="1" dirty="0" err="1">
                <a:solidFill>
                  <a:srgbClr val="FF0000"/>
                </a:solidFill>
              </a:rPr>
              <a:t>коронавируса</a:t>
            </a:r>
            <a:r>
              <a:rPr lang="ru-RU" b="1" dirty="0">
                <a:solidFill>
                  <a:srgbClr val="FF0000"/>
                </a:solidFill>
              </a:rPr>
              <a:t> и их функции</a:t>
            </a:r>
            <a:r>
              <a:rPr lang="en" b="1" dirty="0">
                <a:solidFill>
                  <a:srgbClr val="FF0000"/>
                </a:solidFill>
              </a:rPr>
              <a:t/>
            </a:r>
            <a:br>
              <a:rPr lang="en" b="1" dirty="0">
                <a:solidFill>
                  <a:srgbClr val="FF0000"/>
                </a:solidFill>
              </a:rPr>
            </a:b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048594" name="Прямоугольник 3"/>
          <p:cNvSpPr/>
          <p:nvPr/>
        </p:nvSpPr>
        <p:spPr>
          <a:xfrm>
            <a:off x="8602985" y="6308209"/>
            <a:ext cx="3268979" cy="3581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dirty="0">
                <a:latin typeface="AdvOT7849b958.I"/>
              </a:rPr>
              <a:t>J Med </a:t>
            </a:r>
            <a:r>
              <a:rPr lang="en" dirty="0" err="1">
                <a:latin typeface="AdvOT7849b958.I"/>
              </a:rPr>
              <a:t>Virol</a:t>
            </a:r>
            <a:r>
              <a:rPr lang="en" dirty="0">
                <a:latin typeface="AdvOT21de4310"/>
              </a:rPr>
              <a:t>. 2020;92:418</a:t>
            </a:r>
            <a:r>
              <a:rPr lang="en" dirty="0">
                <a:latin typeface="AdvOT21de4310+20"/>
              </a:rPr>
              <a:t>–</a:t>
            </a:r>
            <a:r>
              <a:rPr lang="en" dirty="0">
                <a:latin typeface="AdvOT21de4310"/>
              </a:rPr>
              <a:t>423. </a:t>
            </a:r>
            <a:endParaRPr lang="en" dirty="0"/>
          </a:p>
        </p:txBody>
      </p:sp>
      <p:sp>
        <p:nvSpPr>
          <p:cNvPr id="1048595" name="Прямоугольник 2"/>
          <p:cNvSpPr/>
          <p:nvPr/>
        </p:nvSpPr>
        <p:spPr>
          <a:xfrm>
            <a:off x="173910" y="0"/>
            <a:ext cx="796246" cy="2676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/>
          </p:nvPr>
        </p:nvGraphicFramePr>
        <p:xfrm>
          <a:off x="304800" y="0"/>
          <a:ext cx="7159755" cy="6913496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941959"/>
                <a:gridCol w="4941039"/>
                <a:gridCol w="1276757"/>
              </a:tblGrid>
              <a:tr h="308523"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16 неструктурных белков </a:t>
                      </a:r>
                      <a:r>
                        <a:rPr lang="ru-RU" sz="1200" dirty="0" err="1" smtClean="0"/>
                        <a:t>коронавируса</a:t>
                      </a:r>
                      <a:r>
                        <a:rPr lang="ru-RU" sz="1200" dirty="0" smtClean="0"/>
                        <a:t> и их функции</a:t>
                      </a:r>
                      <a:endParaRPr lang="ru-RU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00394">
                <a:tc>
                  <a:txBody>
                    <a:bodyPr/>
                    <a:lstStyle/>
                    <a:p>
                      <a:r>
                        <a:rPr lang="en-US" sz="1200" b="1" dirty="0" err="1" smtClean="0"/>
                        <a:t>nsps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Функции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Ссылки</a:t>
                      </a:r>
                      <a:endParaRPr lang="ru-RU" sz="1200" b="1" dirty="0"/>
                    </a:p>
                  </a:txBody>
                  <a:tcPr/>
                </a:tc>
              </a:tr>
              <a:tr h="458422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nsp1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Деградация</a:t>
                      </a:r>
                      <a:r>
                        <a:rPr lang="ru-RU" sz="1200" baseline="0" dirty="0" smtClean="0"/>
                        <a:t> клеточной </a:t>
                      </a:r>
                      <a:r>
                        <a:rPr lang="ru-RU" sz="1200" baseline="0" dirty="0" err="1" smtClean="0"/>
                        <a:t>мРНК</a:t>
                      </a:r>
                      <a:r>
                        <a:rPr lang="ru-RU" sz="1200" baseline="0" dirty="0" smtClean="0"/>
                        <a:t>, </a:t>
                      </a:r>
                      <a:r>
                        <a:rPr lang="ru-RU" sz="1200" baseline="0" dirty="0" err="1" smtClean="0"/>
                        <a:t>ингибрование</a:t>
                      </a:r>
                      <a:r>
                        <a:rPr lang="ru-RU" sz="1200" baseline="0" dirty="0" smtClean="0"/>
                        <a:t> ИФН-сигнализации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15,16</a:t>
                      </a:r>
                      <a:endParaRPr lang="ru-RU" sz="1200" dirty="0"/>
                    </a:p>
                  </a:txBody>
                  <a:tcPr/>
                </a:tc>
              </a:tr>
              <a:tr h="30039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nsp2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Неизвестно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17,18</a:t>
                      </a:r>
                      <a:endParaRPr lang="ru-RU" sz="1200" dirty="0"/>
                    </a:p>
                  </a:txBody>
                  <a:tcPr/>
                </a:tc>
              </a:tr>
              <a:tr h="641791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nsp3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Расщепление</a:t>
                      </a:r>
                      <a:r>
                        <a:rPr lang="ru-RU" sz="1200" baseline="0" dirty="0" smtClean="0"/>
                        <a:t> полипептидов, блокировка врожденного иммунного ответа в организме хозяина, стимуляция экспрессии цитокинов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19,20</a:t>
                      </a:r>
                      <a:endParaRPr lang="ru-RU" sz="1200" dirty="0"/>
                    </a:p>
                  </a:txBody>
                  <a:tcPr/>
                </a:tc>
              </a:tr>
              <a:tr h="30039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nsp4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Образование </a:t>
                      </a:r>
                      <a:r>
                        <a:rPr lang="ru-RU" sz="1200" dirty="0" err="1" smtClean="0"/>
                        <a:t>двумембранной</a:t>
                      </a:r>
                      <a:r>
                        <a:rPr lang="ru-RU" sz="1200" baseline="0" dirty="0" smtClean="0"/>
                        <a:t> везикулы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21.22</a:t>
                      </a:r>
                      <a:endParaRPr lang="ru-RU" sz="1200" dirty="0"/>
                    </a:p>
                  </a:txBody>
                  <a:tcPr/>
                </a:tc>
              </a:tr>
              <a:tr h="641791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nsp5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Химотрипсин-подобная протеаза, основная протеаза, расщепление полипептидов,</a:t>
                      </a:r>
                      <a:r>
                        <a:rPr lang="ru-RU" sz="1200" baseline="0" dirty="0" smtClean="0"/>
                        <a:t> ингибирование ИФН-сигнализации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23-25</a:t>
                      </a:r>
                      <a:endParaRPr lang="ru-RU" sz="1200" dirty="0" smtClean="0"/>
                    </a:p>
                  </a:txBody>
                  <a:tcPr/>
                </a:tc>
              </a:tr>
              <a:tr h="458422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nsp6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Ограничение экспансии</a:t>
                      </a:r>
                      <a:r>
                        <a:rPr lang="ru-RU" sz="1200" baseline="0" dirty="0" smtClean="0"/>
                        <a:t> </a:t>
                      </a:r>
                      <a:r>
                        <a:rPr lang="ru-RU" sz="1200" baseline="0" dirty="0" err="1" smtClean="0"/>
                        <a:t>аутофагосомы</a:t>
                      </a:r>
                      <a:r>
                        <a:rPr lang="ru-RU" sz="1200" baseline="0" dirty="0" smtClean="0"/>
                        <a:t>, образование </a:t>
                      </a:r>
                      <a:r>
                        <a:rPr lang="ru-RU" sz="1200" baseline="0" dirty="0" err="1" smtClean="0"/>
                        <a:t>двумембранной</a:t>
                      </a:r>
                      <a:r>
                        <a:rPr lang="ru-RU" sz="1200" baseline="0" dirty="0" smtClean="0"/>
                        <a:t> везикулы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26,27</a:t>
                      </a:r>
                      <a:endParaRPr lang="ru-RU" sz="1200" dirty="0"/>
                    </a:p>
                  </a:txBody>
                  <a:tcPr/>
                </a:tc>
              </a:tr>
              <a:tr h="30039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nsp7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err="1" smtClean="0"/>
                        <a:t>Кофактор</a:t>
                      </a:r>
                      <a:r>
                        <a:rPr lang="ru-RU" sz="1200" dirty="0" smtClean="0"/>
                        <a:t> с</a:t>
                      </a:r>
                      <a:r>
                        <a:rPr lang="ru-RU" sz="1200" baseline="0" dirty="0" smtClean="0"/>
                        <a:t> </a:t>
                      </a:r>
                      <a:r>
                        <a:rPr lang="en-US" sz="1200" baseline="0" dirty="0" smtClean="0"/>
                        <a:t>nsp8 </a:t>
                      </a:r>
                      <a:r>
                        <a:rPr lang="ru-RU" sz="1200" baseline="0" dirty="0" smtClean="0"/>
                        <a:t>и </a:t>
                      </a:r>
                      <a:r>
                        <a:rPr lang="en-US" sz="1200" baseline="0" dirty="0" smtClean="0"/>
                        <a:t>nsp12 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28,29</a:t>
                      </a:r>
                      <a:endParaRPr lang="ru-RU" sz="1200" dirty="0"/>
                    </a:p>
                  </a:txBody>
                  <a:tcPr/>
                </a:tc>
              </a:tr>
              <a:tr h="30039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nsp8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err="1" smtClean="0"/>
                        <a:t>Кофактор</a:t>
                      </a:r>
                      <a:r>
                        <a:rPr lang="ru-RU" sz="1200" dirty="0" smtClean="0"/>
                        <a:t> с</a:t>
                      </a:r>
                      <a:r>
                        <a:rPr lang="ru-RU" sz="1200" baseline="0" dirty="0" smtClean="0"/>
                        <a:t> </a:t>
                      </a:r>
                      <a:r>
                        <a:rPr lang="en-US" sz="1200" baseline="0" dirty="0" err="1" smtClean="0"/>
                        <a:t>nsp</a:t>
                      </a:r>
                      <a:r>
                        <a:rPr lang="ru-RU" sz="1200" baseline="0" dirty="0" smtClean="0"/>
                        <a:t>7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ru-RU" sz="1200" baseline="0" dirty="0" smtClean="0"/>
                        <a:t>и </a:t>
                      </a:r>
                      <a:r>
                        <a:rPr lang="en-US" sz="1200" baseline="0" dirty="0" smtClean="0"/>
                        <a:t>nsp12</a:t>
                      </a:r>
                      <a:r>
                        <a:rPr lang="ru-RU" sz="1200" baseline="0" dirty="0" smtClean="0"/>
                        <a:t>, </a:t>
                      </a:r>
                      <a:r>
                        <a:rPr lang="ru-RU" sz="1200" baseline="0" dirty="0" err="1" smtClean="0"/>
                        <a:t>праймаза</a:t>
                      </a:r>
                      <a:endParaRPr lang="ru-RU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28-30</a:t>
                      </a:r>
                      <a:endParaRPr lang="ru-RU" sz="1200" dirty="0"/>
                    </a:p>
                  </a:txBody>
                  <a:tcPr/>
                </a:tc>
              </a:tr>
              <a:tr h="30039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nsp9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err="1" smtClean="0"/>
                        <a:t>Димеризация</a:t>
                      </a:r>
                      <a:r>
                        <a:rPr lang="ru-RU" sz="1200" baseline="0" dirty="0" smtClean="0"/>
                        <a:t> и РНК-связывание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31,32</a:t>
                      </a:r>
                      <a:endParaRPr lang="ru-RU" sz="1200" dirty="0"/>
                    </a:p>
                  </a:txBody>
                  <a:tcPr/>
                </a:tc>
              </a:tr>
              <a:tr h="30039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nsp10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Белковый каркас для </a:t>
                      </a:r>
                      <a:r>
                        <a:rPr lang="en-US" sz="1200" dirty="0" smtClean="0"/>
                        <a:t>nsp14 </a:t>
                      </a:r>
                      <a:r>
                        <a:rPr lang="ru-RU" sz="1200" dirty="0" smtClean="0"/>
                        <a:t>и </a:t>
                      </a:r>
                      <a:r>
                        <a:rPr lang="en-US" sz="1200" dirty="0" smtClean="0"/>
                        <a:t>nsp16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33-36</a:t>
                      </a:r>
                      <a:endParaRPr lang="ru-RU" sz="1200" dirty="0"/>
                    </a:p>
                  </a:txBody>
                  <a:tcPr/>
                </a:tc>
              </a:tr>
              <a:tr h="30039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nsp11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Неизвестно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37</a:t>
                      </a:r>
                      <a:endParaRPr lang="ru-RU" sz="1200" dirty="0"/>
                    </a:p>
                  </a:txBody>
                  <a:tcPr/>
                </a:tc>
              </a:tr>
              <a:tr h="458422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nsp12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err="1" smtClean="0"/>
                        <a:t>Праймер</a:t>
                      </a:r>
                      <a:r>
                        <a:rPr lang="ru-RU" sz="1200" dirty="0" smtClean="0"/>
                        <a:t>-зависимая</a:t>
                      </a:r>
                      <a:r>
                        <a:rPr lang="ru-RU" sz="1200" baseline="0" dirty="0" smtClean="0"/>
                        <a:t> </a:t>
                      </a:r>
                      <a:r>
                        <a:rPr lang="en-US" sz="1200" dirty="0" err="1" smtClean="0"/>
                        <a:t>RdRp</a:t>
                      </a:r>
                      <a:r>
                        <a:rPr lang="ru-RU" sz="1200" dirty="0" smtClean="0"/>
                        <a:t> (РНК-зависимая РНК-полимераза)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28,38,39</a:t>
                      </a:r>
                      <a:endParaRPr lang="ru-RU" sz="1200" dirty="0"/>
                    </a:p>
                  </a:txBody>
                  <a:tcPr/>
                </a:tc>
              </a:tr>
              <a:tr h="30039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nsp13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РНК-</a:t>
                      </a:r>
                      <a:r>
                        <a:rPr lang="ru-RU" sz="1200" dirty="0" err="1" smtClean="0"/>
                        <a:t>лигаза</a:t>
                      </a:r>
                      <a:r>
                        <a:rPr lang="ru-RU" sz="1200" dirty="0" smtClean="0"/>
                        <a:t>, 5</a:t>
                      </a:r>
                      <a:r>
                        <a:rPr lang="en-US" sz="1200" dirty="0" smtClean="0"/>
                        <a:t>`</a:t>
                      </a:r>
                      <a:r>
                        <a:rPr lang="ru-RU" sz="1200" baseline="0" dirty="0" smtClean="0"/>
                        <a:t> </a:t>
                      </a:r>
                      <a:r>
                        <a:rPr lang="ru-RU" sz="1200" baseline="0" dirty="0" err="1" smtClean="0"/>
                        <a:t>трифосфатаза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40-42</a:t>
                      </a:r>
                      <a:endParaRPr lang="ru-RU" sz="1200" dirty="0"/>
                    </a:p>
                  </a:txBody>
                  <a:tcPr/>
                </a:tc>
              </a:tr>
              <a:tr h="30039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nsp14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err="1" smtClean="0"/>
                        <a:t>Экзорибонуклеаза</a:t>
                      </a:r>
                      <a:r>
                        <a:rPr lang="ru-RU" sz="1200" dirty="0" smtClean="0"/>
                        <a:t>,</a:t>
                      </a:r>
                      <a:r>
                        <a:rPr lang="ru-RU" sz="1200" baseline="0" dirty="0" smtClean="0"/>
                        <a:t> </a:t>
                      </a:r>
                      <a:r>
                        <a:rPr lang="en-US" sz="1200" baseline="0" dirty="0" smtClean="0"/>
                        <a:t>N7-</a:t>
                      </a:r>
                      <a:r>
                        <a:rPr lang="ru-RU" sz="1200" baseline="0" dirty="0" err="1" smtClean="0"/>
                        <a:t>метилтрансфераза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12,43-45</a:t>
                      </a:r>
                      <a:endParaRPr lang="ru-RU" sz="1200" dirty="0"/>
                    </a:p>
                  </a:txBody>
                  <a:tcPr/>
                </a:tc>
              </a:tr>
              <a:tr h="30039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nsp15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err="1" smtClean="0"/>
                        <a:t>Эндорибонуклеаза</a:t>
                      </a:r>
                      <a:r>
                        <a:rPr lang="ru-RU" sz="1200" dirty="0" smtClean="0"/>
                        <a:t>, уклонение рецепторов</a:t>
                      </a:r>
                      <a:r>
                        <a:rPr lang="ru-RU" sz="1200" baseline="0" dirty="0" smtClean="0"/>
                        <a:t> </a:t>
                      </a:r>
                      <a:r>
                        <a:rPr lang="ru-RU" sz="1200" baseline="0" dirty="0" err="1" smtClean="0"/>
                        <a:t>дцРНК</a:t>
                      </a:r>
                      <a:r>
                        <a:rPr lang="en-US" sz="1200" baseline="0" dirty="0" smtClean="0"/>
                        <a:t> 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46-48</a:t>
                      </a:r>
                      <a:endParaRPr lang="ru-RU" sz="1200" dirty="0"/>
                    </a:p>
                  </a:txBody>
                  <a:tcPr/>
                </a:tc>
              </a:tr>
              <a:tr h="641791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nsp16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2</a:t>
                      </a:r>
                      <a:r>
                        <a:rPr lang="en-US" sz="1200" dirty="0" smtClean="0"/>
                        <a:t>`</a:t>
                      </a:r>
                      <a:r>
                        <a:rPr lang="ru-RU" sz="1200" dirty="0" smtClean="0"/>
                        <a:t>-О-</a:t>
                      </a:r>
                      <a:r>
                        <a:rPr lang="ru-RU" sz="1200" dirty="0" err="1" smtClean="0"/>
                        <a:t>метилтрансфераза</a:t>
                      </a:r>
                      <a:r>
                        <a:rPr lang="ru-RU" sz="1200" dirty="0" smtClean="0"/>
                        <a:t>;</a:t>
                      </a:r>
                      <a:r>
                        <a:rPr lang="ru-RU" sz="1200" baseline="0" dirty="0" smtClean="0"/>
                        <a:t> уклонение от </a:t>
                      </a:r>
                      <a:r>
                        <a:rPr lang="en-US" sz="1200" baseline="0" dirty="0" smtClean="0"/>
                        <a:t>MDA5 </a:t>
                      </a:r>
                      <a:r>
                        <a:rPr lang="ru-RU" sz="1200" baseline="0" dirty="0" smtClean="0"/>
                        <a:t>распознавания, отрицательная регуляция врожденного иммунитета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34,35,49</a:t>
                      </a:r>
                      <a:endParaRPr lang="ru-RU" sz="1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3245708" y="670560"/>
            <a:ext cx="2313844" cy="1706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328928" y="1438656"/>
            <a:ext cx="4425696" cy="3413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353056" y="2548128"/>
            <a:ext cx="2328672" cy="1584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328928" y="6487279"/>
            <a:ext cx="3499104" cy="27928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3541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0" name="Заголовок 1"/>
          <p:cNvSpPr>
            <a:spLocks noGrp="1"/>
          </p:cNvSpPr>
          <p:nvPr>
            <p:ph type="title"/>
          </p:nvPr>
        </p:nvSpPr>
        <p:spPr>
          <a:xfrm>
            <a:off x="6434254" y="365125"/>
            <a:ext cx="4919546" cy="2790670"/>
          </a:xfrm>
        </p:spPr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«</a:t>
            </a:r>
            <a:r>
              <a:rPr lang="ru-RU" b="1" dirty="0" err="1">
                <a:solidFill>
                  <a:srgbClr val="FF0000"/>
                </a:solidFill>
              </a:rPr>
              <a:t>Цитокиновый</a:t>
            </a:r>
            <a:r>
              <a:rPr lang="ru-RU" b="1" dirty="0">
                <a:solidFill>
                  <a:srgbClr val="FF0000"/>
                </a:solidFill>
              </a:rPr>
              <a:t> шторм»</a:t>
            </a:r>
          </a:p>
        </p:txBody>
      </p:sp>
      <p:pic>
        <p:nvPicPr>
          <p:cNvPr id="2097157" name="Picture 1" descr="page5image269564030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62778" y="2720897"/>
            <a:ext cx="6486095" cy="351877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114031" y="3023616"/>
            <a:ext cx="106680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/>
              <a:t>Ингибирование</a:t>
            </a:r>
            <a:r>
              <a:rPr lang="en-US" sz="1000" b="1" dirty="0" smtClean="0"/>
              <a:t> Notch</a:t>
            </a:r>
            <a:r>
              <a:rPr lang="ru-RU" sz="1000" b="1" dirty="0" smtClean="0"/>
              <a:t> </a:t>
            </a:r>
            <a:endParaRPr lang="ru-RU" sz="1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0046207" y="3023616"/>
            <a:ext cx="106680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/>
              <a:t>Ингибирование</a:t>
            </a:r>
            <a:r>
              <a:rPr lang="en-US" sz="1000" b="1" dirty="0" smtClean="0"/>
              <a:t> Notch</a:t>
            </a:r>
            <a:r>
              <a:rPr lang="ru-RU" sz="1000" b="1" dirty="0" smtClean="0"/>
              <a:t> </a:t>
            </a:r>
            <a:endParaRPr lang="ru-RU" sz="1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8388820" y="6059424"/>
            <a:ext cx="143400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ПОВРЕЖДЕНИЕ ТКАНИ</a:t>
            </a:r>
            <a:endParaRPr lang="ru-RU" sz="1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488861" y="5346193"/>
            <a:ext cx="119329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М1 цитокины</a:t>
            </a:r>
            <a:endParaRPr lang="ru-RU" sz="1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9362693" y="5346193"/>
            <a:ext cx="146456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Th1/17 </a:t>
            </a:r>
            <a:r>
              <a:rPr lang="ru-RU" sz="1200" b="1" dirty="0" smtClean="0"/>
              <a:t>цитокины</a:t>
            </a:r>
            <a:endParaRPr lang="ru-RU" sz="1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8804073" y="2810256"/>
            <a:ext cx="603504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ИЛ-6</a:t>
            </a:r>
            <a:endParaRPr lang="ru-RU" sz="1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682496" y="743712"/>
            <a:ext cx="542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5" r="20712"/>
          <a:stretch/>
        </p:blipFill>
        <p:spPr bwMode="auto">
          <a:xfrm>
            <a:off x="467591" y="108426"/>
            <a:ext cx="5466865" cy="6637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140086" y="442609"/>
            <a:ext cx="9289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err="1" smtClean="0"/>
              <a:t>Коронавирус</a:t>
            </a:r>
            <a:endParaRPr lang="ru-RU" sz="10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1489272" y="939114"/>
            <a:ext cx="9289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/>
              <a:t>Макрофаг</a:t>
            </a:r>
            <a:endParaRPr lang="ru-RU" sz="10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2604581" y="939114"/>
            <a:ext cx="13018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/>
              <a:t>Дендритная клетка</a:t>
            </a:r>
            <a:endParaRPr lang="ru-RU" sz="10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4122906" y="940523"/>
            <a:ext cx="9289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/>
              <a:t>Моноцит</a:t>
            </a:r>
            <a:endParaRPr lang="ru-RU" sz="1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502767" y="2090009"/>
            <a:ext cx="8073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 err="1" smtClean="0">
                <a:solidFill>
                  <a:srgbClr val="C00000"/>
                </a:solidFill>
              </a:rPr>
              <a:t>Силтуксимаб</a:t>
            </a:r>
            <a:endParaRPr lang="ru-RU" sz="800" b="1" dirty="0">
              <a:solidFill>
                <a:srgbClr val="C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99904" y="2756492"/>
            <a:ext cx="16122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err="1" smtClean="0"/>
              <a:t>Цис</a:t>
            </a:r>
            <a:r>
              <a:rPr lang="ru-RU" sz="1000" b="1" dirty="0" smtClean="0"/>
              <a:t>-сигнальный путь</a:t>
            </a:r>
            <a:endParaRPr lang="ru-RU" sz="10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2419594" y="2756492"/>
            <a:ext cx="17033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/>
              <a:t>Транс-сигнальный путь</a:t>
            </a:r>
            <a:endParaRPr lang="ru-RU" sz="10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3464665" y="3296750"/>
            <a:ext cx="8454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 err="1" smtClean="0">
                <a:solidFill>
                  <a:srgbClr val="C00000"/>
                </a:solidFill>
              </a:rPr>
              <a:t>Тоцилизумаб</a:t>
            </a:r>
            <a:r>
              <a:rPr lang="ru-RU" sz="800" b="1" dirty="0" smtClean="0">
                <a:solidFill>
                  <a:srgbClr val="C00000"/>
                </a:solidFill>
              </a:rPr>
              <a:t>, </a:t>
            </a:r>
            <a:r>
              <a:rPr lang="ru-RU" sz="800" b="1" dirty="0" err="1" smtClean="0">
                <a:solidFill>
                  <a:srgbClr val="C00000"/>
                </a:solidFill>
              </a:rPr>
              <a:t>Сарилумаб</a:t>
            </a:r>
            <a:endParaRPr lang="ru-RU" sz="800" b="1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54284" y="5346193"/>
            <a:ext cx="16147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err="1" smtClean="0"/>
              <a:t>Цитокиновый</a:t>
            </a:r>
            <a:r>
              <a:rPr lang="ru-RU" sz="1100" b="1" dirty="0" smtClean="0"/>
              <a:t> шторм</a:t>
            </a:r>
            <a:endParaRPr lang="ru-RU" sz="11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646887" y="5633951"/>
            <a:ext cx="1425104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 smtClean="0"/>
              <a:t>Изменения в лимфоцитах:</a:t>
            </a:r>
          </a:p>
          <a:p>
            <a:r>
              <a:rPr lang="en-US" sz="750" dirty="0" smtClean="0"/>
              <a:t>Th17 </a:t>
            </a:r>
            <a:r>
              <a:rPr lang="ru-RU" sz="750" dirty="0" smtClean="0"/>
              <a:t>дифференцировки</a:t>
            </a:r>
            <a:endParaRPr lang="en-US" sz="750" dirty="0" smtClean="0"/>
          </a:p>
          <a:p>
            <a:r>
              <a:rPr lang="en-US" sz="750" dirty="0" err="1" smtClean="0"/>
              <a:t>Tfh</a:t>
            </a:r>
            <a:r>
              <a:rPr lang="en-US" sz="750" dirty="0" smtClean="0"/>
              <a:t> </a:t>
            </a:r>
            <a:r>
              <a:rPr lang="ru-RU" sz="750" dirty="0" smtClean="0"/>
              <a:t>дифференцировки</a:t>
            </a:r>
          </a:p>
          <a:p>
            <a:r>
              <a:rPr lang="en-US" sz="750" dirty="0" smtClean="0"/>
              <a:t>CD8+ </a:t>
            </a:r>
            <a:r>
              <a:rPr lang="ru-RU" sz="750" dirty="0" smtClean="0"/>
              <a:t>цитотоксических Т-клеток</a:t>
            </a:r>
          </a:p>
          <a:p>
            <a:r>
              <a:rPr lang="ru-RU" sz="750" dirty="0" smtClean="0"/>
              <a:t>Активации В-клеточной дифференцировки</a:t>
            </a:r>
          </a:p>
          <a:p>
            <a:r>
              <a:rPr lang="en-US" sz="750" dirty="0" err="1" smtClean="0"/>
              <a:t>Treg</a:t>
            </a:r>
            <a:r>
              <a:rPr lang="en-US" sz="750" dirty="0" smtClean="0"/>
              <a:t> </a:t>
            </a:r>
            <a:r>
              <a:rPr lang="ru-RU" sz="750" dirty="0" smtClean="0"/>
              <a:t>образования</a:t>
            </a:r>
          </a:p>
          <a:p>
            <a:pPr algn="ctr"/>
            <a:endParaRPr lang="ru-RU" sz="700" dirty="0"/>
          </a:p>
        </p:txBody>
      </p:sp>
      <p:sp>
        <p:nvSpPr>
          <p:cNvPr id="26" name="TextBox 25"/>
          <p:cNvSpPr txBox="1"/>
          <p:nvPr/>
        </p:nvSpPr>
        <p:spPr>
          <a:xfrm>
            <a:off x="2242355" y="5633951"/>
            <a:ext cx="1425104" cy="792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 smtClean="0"/>
              <a:t>В кровеносных сосудах:</a:t>
            </a:r>
          </a:p>
          <a:p>
            <a:r>
              <a:rPr lang="en-US" sz="750" dirty="0" smtClean="0"/>
              <a:t>VEGF</a:t>
            </a:r>
          </a:p>
          <a:p>
            <a:r>
              <a:rPr lang="en-US" sz="750" dirty="0" smtClean="0"/>
              <a:t>MCP-1</a:t>
            </a:r>
          </a:p>
          <a:p>
            <a:r>
              <a:rPr lang="ru-RU" sz="750" dirty="0" smtClean="0"/>
              <a:t>ИЛ-8</a:t>
            </a:r>
          </a:p>
          <a:p>
            <a:r>
              <a:rPr lang="ru-RU" sz="750" dirty="0" smtClean="0"/>
              <a:t>ИЛ-6</a:t>
            </a:r>
          </a:p>
          <a:p>
            <a:r>
              <a:rPr lang="ru-RU" sz="750" dirty="0" smtClean="0"/>
              <a:t>Е-</a:t>
            </a:r>
            <a:r>
              <a:rPr lang="ru-RU" sz="750" dirty="0" err="1" smtClean="0"/>
              <a:t>катгерин</a:t>
            </a:r>
            <a:endParaRPr lang="ru-RU" sz="750" dirty="0"/>
          </a:p>
        </p:txBody>
      </p:sp>
      <p:sp>
        <p:nvSpPr>
          <p:cNvPr id="27" name="TextBox 26"/>
          <p:cNvSpPr txBox="1"/>
          <p:nvPr/>
        </p:nvSpPr>
        <p:spPr>
          <a:xfrm>
            <a:off x="2826691" y="5755350"/>
            <a:ext cx="127594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50" dirty="0" smtClean="0"/>
              <a:t>Проницаемость сосудов</a:t>
            </a:r>
          </a:p>
          <a:p>
            <a:r>
              <a:rPr lang="ru-RU" sz="750" dirty="0" smtClean="0"/>
              <a:t>Привлечение моноцитов</a:t>
            </a:r>
          </a:p>
          <a:p>
            <a:r>
              <a:rPr lang="ru-RU" sz="750" dirty="0" smtClean="0"/>
              <a:t>Привлечение нейтрофилов</a:t>
            </a:r>
          </a:p>
          <a:p>
            <a:r>
              <a:rPr lang="ru-RU" sz="750" dirty="0" smtClean="0"/>
              <a:t>Усиление сигнала</a:t>
            </a:r>
          </a:p>
          <a:p>
            <a:r>
              <a:rPr lang="ru-RU" sz="750" dirty="0" err="1" smtClean="0"/>
              <a:t>Пропотевание</a:t>
            </a:r>
            <a:r>
              <a:rPr lang="ru-RU" sz="750" dirty="0" smtClean="0"/>
              <a:t> плазмы</a:t>
            </a:r>
            <a:endParaRPr lang="en-US" sz="750" dirty="0" smtClean="0"/>
          </a:p>
        </p:txBody>
      </p:sp>
      <p:sp>
        <p:nvSpPr>
          <p:cNvPr id="28" name="TextBox 27"/>
          <p:cNvSpPr txBox="1"/>
          <p:nvPr/>
        </p:nvSpPr>
        <p:spPr>
          <a:xfrm>
            <a:off x="4217069" y="5633951"/>
            <a:ext cx="10099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 smtClean="0"/>
              <a:t>В печени:</a:t>
            </a:r>
          </a:p>
          <a:p>
            <a:r>
              <a:rPr lang="ru-RU" sz="750" dirty="0" smtClean="0"/>
              <a:t>СРБ</a:t>
            </a:r>
          </a:p>
          <a:p>
            <a:r>
              <a:rPr lang="ru-RU" sz="750" dirty="0" smtClean="0"/>
              <a:t>Сывороточный амилоид А</a:t>
            </a:r>
          </a:p>
          <a:p>
            <a:r>
              <a:rPr lang="ru-RU" sz="750" dirty="0" err="1" smtClean="0"/>
              <a:t>Гепцидин</a:t>
            </a:r>
            <a:endParaRPr lang="ru-RU" sz="750" dirty="0" smtClean="0"/>
          </a:p>
          <a:p>
            <a:r>
              <a:rPr lang="ru-RU" sz="750" dirty="0" err="1" smtClean="0"/>
              <a:t>Ферритин</a:t>
            </a:r>
            <a:endParaRPr lang="ru-RU" sz="750" dirty="0" smtClean="0"/>
          </a:p>
          <a:p>
            <a:r>
              <a:rPr lang="ru-RU" sz="750" dirty="0" smtClean="0"/>
              <a:t>Фибриноген</a:t>
            </a:r>
            <a:endParaRPr lang="en-US" sz="750" dirty="0" smtClean="0"/>
          </a:p>
          <a:p>
            <a:endParaRPr lang="ru-RU" sz="700" dirty="0"/>
          </a:p>
        </p:txBody>
      </p:sp>
      <p:sp>
        <p:nvSpPr>
          <p:cNvPr id="29" name="TextBox 28"/>
          <p:cNvSpPr txBox="1"/>
          <p:nvPr/>
        </p:nvSpPr>
        <p:spPr>
          <a:xfrm>
            <a:off x="5168629" y="5747062"/>
            <a:ext cx="658239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50" dirty="0"/>
              <a:t>ТПО</a:t>
            </a:r>
          </a:p>
          <a:p>
            <a:r>
              <a:rPr lang="ru-RU" sz="750" dirty="0"/>
              <a:t>С3</a:t>
            </a:r>
          </a:p>
          <a:p>
            <a:r>
              <a:rPr lang="ru-RU" sz="750" dirty="0"/>
              <a:t>Альбумин</a:t>
            </a:r>
          </a:p>
        </p:txBody>
      </p:sp>
      <p:sp>
        <p:nvSpPr>
          <p:cNvPr id="34" name="Стрелка вверх 33"/>
          <p:cNvSpPr/>
          <p:nvPr/>
        </p:nvSpPr>
        <p:spPr>
          <a:xfrm>
            <a:off x="646886" y="5791555"/>
            <a:ext cx="45719" cy="99805"/>
          </a:xfrm>
          <a:prstGeom prst="up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Стрелка вверх 38"/>
          <p:cNvSpPr/>
          <p:nvPr/>
        </p:nvSpPr>
        <p:spPr>
          <a:xfrm flipH="1" flipV="1">
            <a:off x="646887" y="6521089"/>
            <a:ext cx="45719" cy="101868"/>
          </a:xfrm>
          <a:prstGeom prst="up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Стрелка вверх 40"/>
          <p:cNvSpPr/>
          <p:nvPr/>
        </p:nvSpPr>
        <p:spPr>
          <a:xfrm flipH="1" flipV="1">
            <a:off x="2270267" y="6293876"/>
            <a:ext cx="45719" cy="101868"/>
          </a:xfrm>
          <a:prstGeom prst="up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Стрелка вверх 41"/>
          <p:cNvSpPr/>
          <p:nvPr/>
        </p:nvSpPr>
        <p:spPr>
          <a:xfrm flipH="1" flipV="1">
            <a:off x="5204135" y="6059424"/>
            <a:ext cx="45719" cy="101868"/>
          </a:xfrm>
          <a:prstGeom prst="up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Стрелка вверх 42"/>
          <p:cNvSpPr/>
          <p:nvPr/>
        </p:nvSpPr>
        <p:spPr>
          <a:xfrm>
            <a:off x="646887" y="5943954"/>
            <a:ext cx="45719" cy="99805"/>
          </a:xfrm>
          <a:prstGeom prst="up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Стрелка вверх 43"/>
          <p:cNvSpPr/>
          <p:nvPr/>
        </p:nvSpPr>
        <p:spPr>
          <a:xfrm>
            <a:off x="646887" y="6115808"/>
            <a:ext cx="45719" cy="99805"/>
          </a:xfrm>
          <a:prstGeom prst="up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Стрелка вверх 44"/>
          <p:cNvSpPr/>
          <p:nvPr/>
        </p:nvSpPr>
        <p:spPr>
          <a:xfrm>
            <a:off x="646887" y="6290256"/>
            <a:ext cx="45719" cy="99805"/>
          </a:xfrm>
          <a:prstGeom prst="up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Стрелка вверх 45"/>
          <p:cNvSpPr/>
          <p:nvPr/>
        </p:nvSpPr>
        <p:spPr>
          <a:xfrm>
            <a:off x="2270425" y="5755350"/>
            <a:ext cx="45719" cy="99805"/>
          </a:xfrm>
          <a:prstGeom prst="up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Стрелка вверх 46"/>
          <p:cNvSpPr/>
          <p:nvPr/>
        </p:nvSpPr>
        <p:spPr>
          <a:xfrm>
            <a:off x="2270425" y="5903473"/>
            <a:ext cx="45719" cy="99805"/>
          </a:xfrm>
          <a:prstGeom prst="up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Стрелка вверх 47"/>
          <p:cNvSpPr/>
          <p:nvPr/>
        </p:nvSpPr>
        <p:spPr>
          <a:xfrm>
            <a:off x="2270425" y="6029359"/>
            <a:ext cx="45719" cy="99805"/>
          </a:xfrm>
          <a:prstGeom prst="up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Стрелка вверх 48"/>
          <p:cNvSpPr/>
          <p:nvPr/>
        </p:nvSpPr>
        <p:spPr>
          <a:xfrm>
            <a:off x="2269279" y="6157529"/>
            <a:ext cx="45719" cy="99805"/>
          </a:xfrm>
          <a:prstGeom prst="up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Стрелка вверх 49"/>
          <p:cNvSpPr/>
          <p:nvPr/>
        </p:nvSpPr>
        <p:spPr>
          <a:xfrm>
            <a:off x="4217069" y="5777379"/>
            <a:ext cx="45719" cy="99805"/>
          </a:xfrm>
          <a:prstGeom prst="up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Стрелка вверх 50"/>
          <p:cNvSpPr/>
          <p:nvPr/>
        </p:nvSpPr>
        <p:spPr>
          <a:xfrm>
            <a:off x="4217068" y="5903472"/>
            <a:ext cx="45719" cy="99805"/>
          </a:xfrm>
          <a:prstGeom prst="up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Стрелка вверх 51"/>
          <p:cNvSpPr/>
          <p:nvPr/>
        </p:nvSpPr>
        <p:spPr>
          <a:xfrm>
            <a:off x="4221436" y="6123774"/>
            <a:ext cx="45719" cy="99805"/>
          </a:xfrm>
          <a:prstGeom prst="up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Стрелка вверх 52"/>
          <p:cNvSpPr/>
          <p:nvPr/>
        </p:nvSpPr>
        <p:spPr>
          <a:xfrm>
            <a:off x="4221436" y="6245005"/>
            <a:ext cx="45719" cy="99805"/>
          </a:xfrm>
          <a:prstGeom prst="up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Стрелка вверх 53"/>
          <p:cNvSpPr/>
          <p:nvPr/>
        </p:nvSpPr>
        <p:spPr>
          <a:xfrm>
            <a:off x="4221436" y="6375277"/>
            <a:ext cx="45719" cy="99805"/>
          </a:xfrm>
          <a:prstGeom prst="up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трелка вправо 34"/>
          <p:cNvSpPr/>
          <p:nvPr/>
        </p:nvSpPr>
        <p:spPr>
          <a:xfrm>
            <a:off x="2604581" y="6056401"/>
            <a:ext cx="246982" cy="45719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TextBox 56"/>
          <p:cNvSpPr txBox="1"/>
          <p:nvPr/>
        </p:nvSpPr>
        <p:spPr>
          <a:xfrm>
            <a:off x="1364293" y="2090008"/>
            <a:ext cx="1240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/>
              <a:t>ИЛ-10, </a:t>
            </a:r>
            <a:r>
              <a:rPr lang="ru-RU" sz="1000" b="1" dirty="0" err="1" smtClean="0"/>
              <a:t>ферритин</a:t>
            </a:r>
            <a:r>
              <a:rPr lang="ru-RU" sz="1000" b="1" dirty="0"/>
              <a:t>, ФНО-</a:t>
            </a:r>
            <a:r>
              <a:rPr lang="el-GR" sz="1000" b="1" dirty="0"/>
              <a:t>α</a:t>
            </a:r>
            <a:endParaRPr lang="ru-RU" sz="1000" b="1" dirty="0"/>
          </a:p>
        </p:txBody>
      </p:sp>
      <p:sp>
        <p:nvSpPr>
          <p:cNvPr id="58" name="TextBox 57"/>
          <p:cNvSpPr txBox="1"/>
          <p:nvPr/>
        </p:nvSpPr>
        <p:spPr>
          <a:xfrm>
            <a:off x="2107928" y="3208554"/>
            <a:ext cx="12402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chemeClr val="bg1">
                    <a:lumMod val="50000"/>
                  </a:schemeClr>
                </a:solidFill>
              </a:rPr>
              <a:t>растворимый</a:t>
            </a:r>
            <a:endParaRPr lang="ru-RU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2111088" y="4813122"/>
            <a:ext cx="12262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/>
              <a:t>Эндотелиальная клетка</a:t>
            </a:r>
            <a:endParaRPr lang="ru-RU" sz="1000" b="1" dirty="0"/>
          </a:p>
        </p:txBody>
      </p:sp>
      <p:sp>
        <p:nvSpPr>
          <p:cNvPr id="60" name="TextBox 59"/>
          <p:cNvSpPr txBox="1"/>
          <p:nvPr/>
        </p:nvSpPr>
        <p:spPr>
          <a:xfrm>
            <a:off x="277028" y="4357172"/>
            <a:ext cx="9289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/>
              <a:t>Лимфоцит</a:t>
            </a:r>
            <a:endParaRPr lang="ru-RU" sz="1000" b="1" dirty="0"/>
          </a:p>
        </p:txBody>
      </p:sp>
    </p:spTree>
    <p:extLst>
      <p:ext uri="{BB962C8B-B14F-4D97-AF65-F5344CB8AC3E}">
        <p14:creationId xmlns:p14="http://schemas.microsoft.com/office/powerpoint/2010/main" val="778285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C86AE7C-8263-254A-B47A-FC5AA931CE3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80768" y="1335088"/>
            <a:ext cx="5300920" cy="1976437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FF0000"/>
                </a:solidFill>
              </a:rPr>
              <a:t>Терапевтические подходы, которые могут быть использованы для блокирования проникновения </a:t>
            </a:r>
            <a:r>
              <a:rPr lang="ru-RU" sz="3200" b="1" dirty="0" err="1">
                <a:solidFill>
                  <a:srgbClr val="FF0000"/>
                </a:solidFill>
              </a:rPr>
              <a:t>коронавируса</a:t>
            </a:r>
            <a:r>
              <a:rPr lang="ru-RU" sz="3200" b="1" dirty="0">
                <a:solidFill>
                  <a:srgbClr val="FF0000"/>
                </a:solidFill>
              </a:rPr>
              <a:t> в клетки </a:t>
            </a:r>
          </a:p>
        </p:txBody>
      </p:sp>
      <p:pic>
        <p:nvPicPr>
          <p:cNvPr id="4097" name="Picture 1" descr="page6image51545728">
            <a:extLst>
              <a:ext uri="{FF2B5EF4-FFF2-40B4-BE49-F238E27FC236}">
                <a16:creationId xmlns="" xmlns:a16="http://schemas.microsoft.com/office/drawing/2014/main" id="{D754C663-9287-A341-A3CE-687C76390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523" y="254508"/>
            <a:ext cx="4989387" cy="6348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A27317A5-394A-E942-90B7-502D111AEECF}"/>
              </a:ext>
            </a:extLst>
          </p:cNvPr>
          <p:cNvSpPr/>
          <p:nvPr/>
        </p:nvSpPr>
        <p:spPr>
          <a:xfrm>
            <a:off x="8627105" y="39064"/>
            <a:ext cx="275748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800" dirty="0">
                <a:solidFill>
                  <a:srgbClr val="211E1E"/>
                </a:solidFill>
                <a:effectLst/>
                <a:latin typeface="HelveticaWorld"/>
              </a:rPr>
              <a:t>F1000Research 2020, 9:72 Last updated: 18 FEB 2020 </a:t>
            </a: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978541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9" name="AutoShape 2"/>
          <p:cNvSpPr>
            <a:spLocks noChangeArrowheads="1"/>
          </p:cNvSpPr>
          <p:nvPr/>
        </p:nvSpPr>
        <p:spPr bwMode="auto">
          <a:xfrm>
            <a:off x="5735638" y="692150"/>
            <a:ext cx="4608512" cy="30241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prstShdw prst="shdw17" dist="63500" dir="13987806">
              <a:schemeClr val="hlink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folHlink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1800"/>
          </a:p>
        </p:txBody>
      </p:sp>
      <p:graphicFrame>
        <p:nvGraphicFramePr>
          <p:cNvPr id="60419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5507095"/>
              </p:ext>
            </p:extLst>
          </p:nvPr>
        </p:nvGraphicFramePr>
        <p:xfrm>
          <a:off x="6167439" y="620714"/>
          <a:ext cx="4105275" cy="2898776"/>
        </p:xfrm>
        <a:graphic>
          <a:graphicData uri="http://schemas.openxmlformats.org/drawingml/2006/table">
            <a:tbl>
              <a:tblPr/>
              <a:tblGrid>
                <a:gridCol w="2376487"/>
                <a:gridCol w="1728788"/>
              </a:tblGrid>
              <a:tr h="82314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 Narrow" pitchFamily="34" charset="0"/>
                        </a:rPr>
                        <a:t>интерлейкины</a:t>
                      </a:r>
                    </a:p>
                  </a:txBody>
                  <a:tcPr marT="45730" marB="45730" anchor="ctr" horzOverflow="overflow">
                    <a:lnL cap="flat">
                      <a:noFill/>
                    </a:lnL>
                    <a:lnR w="3175" cap="flat" cmpd="sng" algn="ctr">
                      <a:solidFill>
                        <a:schemeClr val="hlink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3175" cap="flat" cmpd="sng" algn="ctr">
                      <a:solidFill>
                        <a:schemeClr val="hlink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 Narrow" pitchFamily="34" charset="0"/>
                        </a:rPr>
                        <a:t>число инфекций</a:t>
                      </a:r>
                    </a:p>
                  </a:txBody>
                  <a:tcPr marT="45730" marB="45730" anchor="ctr" horzOverflow="overflow">
                    <a:lnL w="3175" cap="flat" cmpd="sng" algn="ctr">
                      <a:solidFill>
                        <a:schemeClr val="hlink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3175" cap="flat" cmpd="sng" algn="ctr">
                      <a:solidFill>
                        <a:schemeClr val="hlink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27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Arial" charset="0"/>
                        </a:rPr>
                        <a:t>IL-1</a:t>
                      </a:r>
                      <a:endParaRPr kumimoji="0" lang="ru-RU" altLang="ru-RU" sz="4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charset="0"/>
                      </a:endParaRPr>
                    </a:p>
                  </a:txBody>
                  <a:tcPr marT="45730" marB="45730" horzOverflow="overflow">
                    <a:lnL cap="flat">
                      <a:noFill/>
                    </a:lnL>
                    <a:lnR w="3175" cap="flat" cmpd="sng" algn="ctr">
                      <a:solidFill>
                        <a:schemeClr val="hlink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hlink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hlink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rPr>
                        <a:t>9</a:t>
                      </a:r>
                    </a:p>
                  </a:txBody>
                  <a:tcPr marT="45730" marB="45730" anchor="ctr" horzOverflow="overflow">
                    <a:lnL w="3175" cap="flat" cmpd="sng" algn="ctr">
                      <a:solidFill>
                        <a:schemeClr val="hlink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3175" cap="flat" cmpd="sng" algn="ctr">
                      <a:solidFill>
                        <a:schemeClr val="hlink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hlink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27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Arial" charset="0"/>
                        </a:rPr>
                        <a:t>TNF</a:t>
                      </a:r>
                      <a:r>
                        <a:rPr kumimoji="0" lang="en-US" alt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</a:t>
                      </a:r>
                      <a:endParaRPr kumimoji="0" lang="ru-RU" alt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Arial" charset="0"/>
                        <a:sym typeface="Symbol" pitchFamily="18" charset="2"/>
                      </a:endParaRPr>
                    </a:p>
                  </a:txBody>
                  <a:tcPr marT="45730" marB="45730" horzOverflow="overflow">
                    <a:lnL cap="flat">
                      <a:noFill/>
                    </a:lnL>
                    <a:lnR w="3175" cap="flat" cmpd="sng" algn="ctr">
                      <a:solidFill>
                        <a:schemeClr val="hlink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hlink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hlink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rPr>
                        <a:t>10</a:t>
                      </a:r>
                    </a:p>
                  </a:txBody>
                  <a:tcPr marT="45730" marB="45730" anchor="ctr" horzOverflow="overflow">
                    <a:lnL w="3175" cap="flat" cmpd="sng" algn="ctr">
                      <a:solidFill>
                        <a:schemeClr val="hlink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3175" cap="flat" cmpd="sng" algn="ctr">
                      <a:solidFill>
                        <a:schemeClr val="hlink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hlink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81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Arial" charset="0"/>
                        </a:rPr>
                        <a:t>IFN</a:t>
                      </a:r>
                      <a:r>
                        <a:rPr kumimoji="0" lang="en-US" alt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</a:t>
                      </a:r>
                      <a:endParaRPr kumimoji="0" lang="ru-RU" altLang="ru-RU" sz="4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charset="0"/>
                      </a:endParaRPr>
                    </a:p>
                  </a:txBody>
                  <a:tcPr marT="45730" marB="45730" horzOverflow="overflow">
                    <a:lnL cap="flat">
                      <a:noFill/>
                    </a:lnL>
                    <a:lnR w="3175" cap="flat" cmpd="sng" algn="ctr">
                      <a:solidFill>
                        <a:schemeClr val="hlink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hlink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hlink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rPr>
                        <a:t>14</a:t>
                      </a:r>
                    </a:p>
                  </a:txBody>
                  <a:tcPr marT="45730" marB="45730" anchor="ctr" horzOverflow="overflow">
                    <a:lnL w="3175" cap="flat" cmpd="sng" algn="ctr">
                      <a:solidFill>
                        <a:schemeClr val="hlink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3175" cap="flat" cmpd="sng" algn="ctr">
                      <a:solidFill>
                        <a:schemeClr val="hlink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hlink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27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Arial" charset="0"/>
                        </a:rPr>
                        <a:t>IL-12</a:t>
                      </a:r>
                      <a:endParaRPr kumimoji="0" lang="ru-RU" alt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Arial" charset="0"/>
                      </a:endParaRPr>
                    </a:p>
                  </a:txBody>
                  <a:tcPr marT="45730" marB="45730" horzOverflow="overflow">
                    <a:lnL cap="flat">
                      <a:noFill/>
                    </a:lnL>
                    <a:lnR w="3175" cap="flat" cmpd="sng" algn="ctr">
                      <a:solidFill>
                        <a:schemeClr val="hlink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hlink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rPr>
                        <a:t>11</a:t>
                      </a:r>
                    </a:p>
                  </a:txBody>
                  <a:tcPr marT="45730" marB="45730" anchor="ctr" horzOverflow="overflow">
                    <a:lnL w="3175" cap="flat" cmpd="sng" algn="ctr">
                      <a:solidFill>
                        <a:schemeClr val="hlink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3175" cap="flat" cmpd="sng" algn="ctr">
                      <a:solidFill>
                        <a:schemeClr val="hlink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6036" name="AutoShape 33"/>
          <p:cNvSpPr>
            <a:spLocks noChangeArrowheads="1"/>
          </p:cNvSpPr>
          <p:nvPr/>
        </p:nvSpPr>
        <p:spPr bwMode="auto">
          <a:xfrm>
            <a:off x="1847850" y="1052514"/>
            <a:ext cx="4319588" cy="2376487"/>
          </a:xfrm>
          <a:prstGeom prst="homePlate">
            <a:avLst>
              <a:gd name="adj" fmla="val 24664"/>
            </a:avLst>
          </a:prstGeom>
          <a:ln w="9525">
            <a:solidFill>
              <a:srgbClr val="FF6600"/>
            </a:solidFill>
            <a:miter lim="800000"/>
            <a:headEnd/>
            <a:tailEnd/>
          </a:ln>
          <a:effectLst>
            <a:prstShdw prst="shdw17" dist="63500" dir="13012194">
              <a:schemeClr val="bg2"/>
            </a:prstShdw>
          </a:effec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400">
                <a:latin typeface="Arial Narrow" panose="020B0606020202030204" pitchFamily="34" charset="0"/>
              </a:rPr>
              <a:t>Число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400">
                <a:latin typeface="Arial Narrow" panose="020B0606020202030204" pitchFamily="34" charset="0"/>
              </a:rPr>
              <a:t>экспериментальных инфекций,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400">
                <a:latin typeface="Arial Narrow" panose="020B0606020202030204" pitchFamily="34" charset="0"/>
              </a:rPr>
              <a:t>развитие которых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400">
                <a:latin typeface="Arial Narrow" panose="020B0606020202030204" pitchFamily="34" charset="0"/>
              </a:rPr>
              <a:t>предупреждали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400">
                <a:latin typeface="Arial Narrow" panose="020B0606020202030204" pitchFamily="34" charset="0"/>
              </a:rPr>
              <a:t>рекомбинантные интерлейкины</a:t>
            </a:r>
          </a:p>
        </p:txBody>
      </p:sp>
      <p:sp>
        <p:nvSpPr>
          <p:cNvPr id="60450" name="AutoShape 34"/>
          <p:cNvSpPr>
            <a:spLocks noChangeArrowheads="1"/>
          </p:cNvSpPr>
          <p:nvPr/>
        </p:nvSpPr>
        <p:spPr bwMode="auto">
          <a:xfrm>
            <a:off x="3000375" y="4221164"/>
            <a:ext cx="6624638" cy="2016125"/>
          </a:xfrm>
          <a:prstGeom prst="roundRect">
            <a:avLst>
              <a:gd name="adj" fmla="val 16667"/>
            </a:avLst>
          </a:prstGeom>
          <a:noFill/>
          <a:ln w="25400">
            <a:solidFill>
              <a:srgbClr val="003366"/>
            </a:solidFill>
            <a:round/>
            <a:headEnd/>
            <a:tailEnd/>
          </a:ln>
          <a:effectLst>
            <a:prstShdw prst="shdw13" dist="53882" dir="13500000">
              <a:srgbClr val="CC000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800">
                <a:effectLst>
                  <a:outerShdw blurRad="38100" dist="38100" dir="2700000" algn="tl">
                    <a:srgbClr val="010199"/>
                  </a:outerShdw>
                </a:effectLst>
              </a:rPr>
              <a:t>суммарно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800"/>
              <a:t>четыре интерлейкина</a:t>
            </a:r>
            <a:r>
              <a:rPr lang="ru-RU" altLang="ru-RU" sz="2800">
                <a:effectLst>
                  <a:outerShdw blurRad="38100" dist="38100" dir="2700000" algn="tl">
                    <a:srgbClr val="010199"/>
                  </a:outerShdw>
                </a:effectLst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800">
                <a:effectLst>
                  <a:outerShdw blurRad="38100" dist="38100" dir="2700000" algn="tl">
                    <a:srgbClr val="010199"/>
                  </a:outerShdw>
                </a:effectLst>
              </a:rPr>
              <a:t>защищает от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800"/>
              <a:t>17 патогенов</a:t>
            </a:r>
          </a:p>
        </p:txBody>
      </p:sp>
    </p:spTree>
    <p:extLst>
      <p:ext uri="{BB962C8B-B14F-4D97-AF65-F5344CB8AC3E}">
        <p14:creationId xmlns:p14="http://schemas.microsoft.com/office/powerpoint/2010/main" val="298383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3" name="AutoShape 2"/>
          <p:cNvSpPr>
            <a:spLocks noChangeArrowheads="1"/>
          </p:cNvSpPr>
          <p:nvPr/>
        </p:nvSpPr>
        <p:spPr bwMode="auto">
          <a:xfrm rot="5400000">
            <a:off x="4908551" y="2889251"/>
            <a:ext cx="2520950" cy="4321175"/>
          </a:xfrm>
          <a:prstGeom prst="chevron">
            <a:avLst>
              <a:gd name="adj" fmla="val 0"/>
            </a:avLst>
          </a:prstGeom>
          <a:noFill/>
          <a:ln w="9525">
            <a:solidFill>
              <a:srgbClr val="993366"/>
            </a:solidFill>
            <a:miter lim="800000"/>
            <a:headEnd/>
            <a:tailEnd/>
          </a:ln>
          <a:effectLst>
            <a:prstShdw prst="shdw13" dist="53882" dir="13500000">
              <a:srgbClr val="CC00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rot="10800000" vert="eaVert"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ru-RU" sz="2800" i="1" dirty="0"/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2800" i="1" dirty="0"/>
              <a:t>S. aureus</a:t>
            </a: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2800" i="1" dirty="0"/>
              <a:t>E. coli</a:t>
            </a: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2800" i="1" dirty="0" err="1"/>
              <a:t>K.pneumonia</a:t>
            </a:r>
            <a:endParaRPr lang="en-US" altLang="ru-RU" sz="2800" i="1" dirty="0"/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2800" i="1" dirty="0"/>
              <a:t>P. vulgaris</a:t>
            </a:r>
            <a:endParaRPr lang="ru-RU" altLang="ru-RU" sz="2800" i="1" dirty="0"/>
          </a:p>
        </p:txBody>
      </p:sp>
      <p:sp>
        <p:nvSpPr>
          <p:cNvPr id="87044" name="AutoShape 3"/>
          <p:cNvSpPr>
            <a:spLocks noChangeArrowheads="1"/>
          </p:cNvSpPr>
          <p:nvPr/>
        </p:nvSpPr>
        <p:spPr bwMode="auto">
          <a:xfrm>
            <a:off x="2424114" y="404813"/>
            <a:ext cx="7488237" cy="3600450"/>
          </a:xfrm>
          <a:prstGeom prst="downArrowCallout">
            <a:avLst>
              <a:gd name="adj1" fmla="val 24110"/>
              <a:gd name="adj2" fmla="val 12055"/>
              <a:gd name="adj3" fmla="val 15023"/>
              <a:gd name="adj4" fmla="val 83343"/>
            </a:avLst>
          </a:prstGeom>
          <a:ln w="22225">
            <a:solidFill>
              <a:srgbClr val="800080"/>
            </a:solidFill>
            <a:miter lim="800000"/>
            <a:headEnd/>
            <a:tailEnd/>
          </a:ln>
          <a:effectLst>
            <a:prstShdw prst="shdw17" dist="63500" dir="18412194">
              <a:srgbClr val="4D004D"/>
            </a:prstShdw>
          </a:effec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3600"/>
              <a:t>разработанная </a:t>
            </a: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800"/>
              <a:t>в институте вакцин и сывороток </a:t>
            </a: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800"/>
              <a:t>им. И.И. Мечникова РАМН </a:t>
            </a: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800"/>
              <a:t>поликомпонентная бактериальная вакцина</a:t>
            </a:r>
          </a:p>
          <a:p>
            <a:pPr algn="ctr" fontAlgn="base">
              <a:lnSpc>
                <a:spcPct val="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800"/>
              <a:t> </a:t>
            </a: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/>
              <a:t>«Иммуновак ВП-4»</a:t>
            </a:r>
            <a:r>
              <a:rPr lang="ru-RU" altLang="ru-RU" sz="2800"/>
              <a:t> </a:t>
            </a:r>
          </a:p>
          <a:p>
            <a:pPr algn="ctr" fontAlgn="base">
              <a:lnSpc>
                <a:spcPct val="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2800"/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800"/>
              <a:t>состоит из антигенных комплексов</a:t>
            </a:r>
          </a:p>
        </p:txBody>
      </p:sp>
    </p:spTree>
    <p:extLst>
      <p:ext uri="{BB962C8B-B14F-4D97-AF65-F5344CB8AC3E}">
        <p14:creationId xmlns:p14="http://schemas.microsoft.com/office/powerpoint/2010/main" val="391080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1" y="333375"/>
            <a:ext cx="8713787" cy="14224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ru-RU" altLang="ru-RU" sz="2000" b="1" dirty="0">
                <a:solidFill>
                  <a:srgbClr val="FF0000"/>
                </a:solidFill>
                <a:latin typeface="Arial Rounded MT Bold" pitchFamily="34" charset="0"/>
                <a:cs typeface="Aharoni" panose="02010803020104030203" pitchFamily="2" charset="-79"/>
              </a:rPr>
              <a:t>Предполагаемый набор распознающих рецепторов (</a:t>
            </a:r>
            <a:r>
              <a:rPr lang="en-US" altLang="ru-RU" sz="2000" b="1" dirty="0">
                <a:solidFill>
                  <a:srgbClr val="FF0000"/>
                </a:solidFill>
                <a:latin typeface="Arial Rounded MT Bold" pitchFamily="34" charset="0"/>
                <a:cs typeface="Aharoni" panose="02010803020104030203" pitchFamily="2" charset="-79"/>
              </a:rPr>
              <a:t>PRPs)</a:t>
            </a:r>
            <a:r>
              <a:rPr lang="ru-RU" altLang="ru-RU" sz="2000" b="1" dirty="0">
                <a:solidFill>
                  <a:srgbClr val="FF0000"/>
                </a:solidFill>
                <a:latin typeface="Arial Rounded MT Bold" pitchFamily="34" charset="0"/>
                <a:cs typeface="Aharoni" panose="02010803020104030203" pitchFamily="2" charset="-79"/>
              </a:rPr>
              <a:t>, </a:t>
            </a:r>
            <a:r>
              <a:rPr lang="en-US" altLang="ru-RU" sz="2000" b="1" dirty="0">
                <a:solidFill>
                  <a:srgbClr val="FF0000"/>
                </a:solidFill>
                <a:latin typeface="Arial Rounded MT Bold" pitchFamily="34" charset="0"/>
                <a:cs typeface="Aharoni" panose="02010803020104030203" pitchFamily="2" charset="-79"/>
              </a:rPr>
              <a:t/>
            </a:r>
            <a:br>
              <a:rPr lang="en-US" altLang="ru-RU" sz="2000" b="1" dirty="0">
                <a:solidFill>
                  <a:srgbClr val="FF0000"/>
                </a:solidFill>
                <a:latin typeface="Arial Rounded MT Bold" pitchFamily="34" charset="0"/>
                <a:cs typeface="Aharoni" panose="02010803020104030203" pitchFamily="2" charset="-79"/>
              </a:rPr>
            </a:br>
            <a:r>
              <a:rPr lang="ru-RU" altLang="ru-RU" sz="2000" b="1" dirty="0">
                <a:solidFill>
                  <a:srgbClr val="FF0000"/>
                </a:solidFill>
                <a:latin typeface="Arial Rounded MT Bold" pitchFamily="34" charset="0"/>
                <a:cs typeface="Aharoni" panose="02010803020104030203" pitchFamily="2" charset="-79"/>
              </a:rPr>
              <a:t>с которыми могут реагировать патоген - ассоциированные молекулярные структуры (</a:t>
            </a:r>
            <a:r>
              <a:rPr lang="en-US" altLang="ru-RU" sz="2000" b="1" dirty="0">
                <a:solidFill>
                  <a:srgbClr val="FF0000"/>
                </a:solidFill>
                <a:latin typeface="Arial Rounded MT Bold" pitchFamily="34" charset="0"/>
                <a:cs typeface="Aharoni" panose="02010803020104030203" pitchFamily="2" charset="-79"/>
              </a:rPr>
              <a:t>pathogen associated molecular patterns – PAMPs</a:t>
            </a:r>
            <a:r>
              <a:rPr lang="ru-RU" altLang="ru-RU" sz="2000" b="1" dirty="0">
                <a:solidFill>
                  <a:srgbClr val="FF0000"/>
                </a:solidFill>
                <a:latin typeface="Arial Rounded MT Bold" pitchFamily="34" charset="0"/>
                <a:cs typeface="Aharoni" panose="02010803020104030203" pitchFamily="2" charset="-79"/>
              </a:rPr>
              <a:t>) антигенных комплексов </a:t>
            </a:r>
            <a:r>
              <a:rPr lang="ru-RU" altLang="ru-RU" sz="2000" b="1" dirty="0" err="1">
                <a:solidFill>
                  <a:srgbClr val="FF0000"/>
                </a:solidFill>
                <a:latin typeface="Arial Rounded MT Bold" pitchFamily="34" charset="0"/>
                <a:cs typeface="Aharoni" panose="02010803020104030203" pitchFamily="2" charset="-79"/>
              </a:rPr>
              <a:t>поликомпонентной</a:t>
            </a:r>
            <a:r>
              <a:rPr lang="ru-RU" altLang="ru-RU" sz="2000" b="1" dirty="0">
                <a:solidFill>
                  <a:srgbClr val="FF0000"/>
                </a:solidFill>
                <a:latin typeface="Arial Rounded MT Bold" pitchFamily="34" charset="0"/>
                <a:cs typeface="Aharoni" panose="02010803020104030203" pitchFamily="2" charset="-79"/>
              </a:rPr>
              <a:t> вакцины «</a:t>
            </a:r>
            <a:r>
              <a:rPr lang="ru-RU" altLang="ru-RU" sz="2000" b="1" dirty="0" err="1">
                <a:solidFill>
                  <a:srgbClr val="FF0000"/>
                </a:solidFill>
                <a:latin typeface="Arial Rounded MT Bold" pitchFamily="34" charset="0"/>
                <a:cs typeface="Aharoni" panose="02010803020104030203" pitchFamily="2" charset="-79"/>
              </a:rPr>
              <a:t>Иммуновак</a:t>
            </a:r>
            <a:r>
              <a:rPr lang="ru-RU" altLang="ru-RU" sz="2000" b="1" dirty="0">
                <a:solidFill>
                  <a:srgbClr val="FF0000"/>
                </a:solidFill>
                <a:latin typeface="Arial Rounded MT Bold" pitchFamily="34" charset="0"/>
                <a:cs typeface="Aharoni" panose="02010803020104030203" pitchFamily="2" charset="-79"/>
              </a:rPr>
              <a:t> ВП-4»</a:t>
            </a:r>
          </a:p>
        </p:txBody>
      </p:sp>
      <p:graphicFrame>
        <p:nvGraphicFramePr>
          <p:cNvPr id="62468" name="Group 4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3393395172"/>
              </p:ext>
            </p:extLst>
          </p:nvPr>
        </p:nvGraphicFramePr>
        <p:xfrm>
          <a:off x="1793876" y="2300820"/>
          <a:ext cx="3744913" cy="2924175"/>
        </p:xfrm>
        <a:graphic>
          <a:graphicData uri="http://schemas.openxmlformats.org/drawingml/2006/table">
            <a:tbl>
              <a:tblPr/>
              <a:tblGrid>
                <a:gridCol w="3744913"/>
              </a:tblGrid>
              <a:tr h="71341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источник </a:t>
                      </a:r>
                      <a:r>
                        <a:rPr kumimoji="0" lang="en-US" alt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PAMPs</a:t>
                      </a:r>
                      <a:endParaRPr kumimoji="0" lang="ru-RU" alt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32" marB="45732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683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грамположительный </a:t>
                      </a:r>
                      <a:endParaRPr kumimoji="0" lang="en-US" altLang="ru-RU" sz="2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ru-RU" sz="2400" b="0" i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S. aureus</a:t>
                      </a:r>
                      <a:endParaRPr kumimoji="0" lang="ru-RU" altLang="ru-RU" sz="2400" b="0" i="1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T="45732" marB="45732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339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грамотрицательные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ru-RU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E. coli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ru-RU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K.pneumonia</a:t>
                      </a:r>
                      <a:endParaRPr kumimoji="0" lang="en-US" altLang="ru-RU" sz="2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ru-RU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P. vulgaris</a:t>
                      </a:r>
                      <a:endParaRPr kumimoji="0" lang="ru-RU" altLang="ru-RU" sz="2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32" marB="45732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62480" name="Group 16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2459305365"/>
              </p:ext>
            </p:extLst>
          </p:nvPr>
        </p:nvGraphicFramePr>
        <p:xfrm>
          <a:off x="5853933" y="1765235"/>
          <a:ext cx="4563242" cy="4143440"/>
        </p:xfrm>
        <a:graphic>
          <a:graphicData uri="http://schemas.openxmlformats.org/drawingml/2006/table">
            <a:tbl>
              <a:tblPr/>
              <a:tblGrid>
                <a:gridCol w="2585892"/>
                <a:gridCol w="1977350"/>
              </a:tblGrid>
              <a:tr h="504506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altLang="ru-RU" sz="24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T="45693" marB="45693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7658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ru-RU" sz="2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PAMPs</a:t>
                      </a:r>
                      <a:endParaRPr kumimoji="0" lang="ru-RU" altLang="ru-RU" sz="24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T="45693" marB="45693" anchor="ctr" horzOverflow="overflow">
                    <a:lnL cap="flat">
                      <a:noFill/>
                    </a:lnL>
                    <a:lnR w="3175" cap="flat" cmpd="sng" algn="ctr">
                      <a:solidFill>
                        <a:srgbClr val="FFFFCC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solidFill>
                        <a:srgbClr val="FFFFCC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рецепторы </a:t>
                      </a:r>
                      <a:r>
                        <a:rPr kumimoji="0" lang="en-US" altLang="ru-RU" sz="2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PAMPs</a:t>
                      </a:r>
                      <a:endParaRPr kumimoji="0" lang="ru-RU" altLang="ru-RU" sz="24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T="45693" marB="45693" horzOverflow="overflow">
                    <a:lnL w="3175" cap="flat" cmpd="sng" algn="ctr">
                      <a:solidFill>
                        <a:srgbClr val="FFFFCC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>
                      <a:noFill/>
                    </a:lnT>
                    <a:lnB w="3175" cap="flat" cmpd="sng" algn="ctr">
                      <a:solidFill>
                        <a:srgbClr val="FFFFCC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1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4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липопептиды</a:t>
                      </a:r>
                      <a:endParaRPr kumimoji="0" lang="ru-RU" altLang="ru-RU" sz="2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T="45693" marB="45693" horzOverflow="overflow">
                    <a:lnL cap="flat">
                      <a:noFill/>
                    </a:lnL>
                    <a:lnR w="3175" cap="flat" cmpd="sng" algn="ctr">
                      <a:solidFill>
                        <a:srgbClr val="FFFFCC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CC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CC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ru-RU" sz="2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TLR 1, TLR 6</a:t>
                      </a:r>
                      <a:endParaRPr kumimoji="0" lang="ru-RU" altLang="ru-RU" sz="2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T="45693" marB="45693" horzOverflow="overflow">
                    <a:lnL w="3175" cap="flat" cmpd="sng" algn="ctr">
                      <a:solidFill>
                        <a:srgbClr val="FFFFCC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3175" cap="flat" cmpd="sng" algn="ctr">
                      <a:solidFill>
                        <a:srgbClr val="FFFFCC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CC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1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4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липротеины</a:t>
                      </a:r>
                    </a:p>
                  </a:txBody>
                  <a:tcPr marT="45693" marB="45693" horzOverflow="overflow">
                    <a:lnL cap="flat">
                      <a:noFill/>
                    </a:lnL>
                    <a:lnR w="3175" cap="flat" cmpd="sng" algn="ctr">
                      <a:solidFill>
                        <a:srgbClr val="FFFFCC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CC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CC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ru-RU" sz="2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TLR 2</a:t>
                      </a:r>
                      <a:endParaRPr kumimoji="0" lang="ru-RU" altLang="ru-RU" sz="2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T="45693" marB="45693" horzOverflow="overflow">
                    <a:lnL w="3175" cap="flat" cmpd="sng" algn="ctr">
                      <a:solidFill>
                        <a:srgbClr val="FFFFCC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3175" cap="flat" cmpd="sng" algn="ctr">
                      <a:solidFill>
                        <a:srgbClr val="FFFFCC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CC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658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4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липотейхоевые кислоты</a:t>
                      </a:r>
                    </a:p>
                  </a:txBody>
                  <a:tcPr marT="45693" marB="45693" horzOverflow="overflow">
                    <a:lnL cap="flat">
                      <a:noFill/>
                    </a:lnL>
                    <a:lnR w="3175" cap="flat" cmpd="sng" algn="ctr">
                      <a:solidFill>
                        <a:srgbClr val="FFFFCC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CC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CC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ru-RU" sz="2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TLR 2</a:t>
                      </a:r>
                      <a:endParaRPr kumimoji="0" lang="ru-RU" altLang="ru-RU" sz="2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T="45693" marB="45693" horzOverflow="overflow">
                    <a:lnL w="3175" cap="flat" cmpd="sng" algn="ctr">
                      <a:solidFill>
                        <a:srgbClr val="FFFFCC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3175" cap="flat" cmpd="sng" algn="ctr">
                      <a:solidFill>
                        <a:srgbClr val="FFFFCC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CC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1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4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ЛПС</a:t>
                      </a:r>
                    </a:p>
                  </a:txBody>
                  <a:tcPr marT="45693" marB="45693" horzOverflow="overflow">
                    <a:lnL cap="flat">
                      <a:noFill/>
                    </a:lnL>
                    <a:lnR w="3175" cap="flat" cmpd="sng" algn="ctr">
                      <a:solidFill>
                        <a:srgbClr val="FFFFCC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CC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CC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ru-RU" sz="2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TLR 4, TLR 2 *</a:t>
                      </a:r>
                      <a:endParaRPr kumimoji="0" lang="ru-RU" altLang="ru-RU" sz="2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T="45693" marB="45693" horzOverflow="overflow">
                    <a:lnL w="3175" cap="flat" cmpd="sng" algn="ctr">
                      <a:solidFill>
                        <a:srgbClr val="FFFFCC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3175" cap="flat" cmpd="sng" algn="ctr">
                      <a:solidFill>
                        <a:srgbClr val="FFFFCC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CC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1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ru-RU" sz="24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CpY-DNA</a:t>
                      </a:r>
                      <a:endParaRPr kumimoji="0" lang="ru-RU" altLang="ru-RU" sz="2400" b="0" i="0" u="none" strike="noStrike" kern="1200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T="45693" marB="45693" horzOverflow="overflow">
                    <a:lnL cap="flat">
                      <a:noFill/>
                    </a:lnL>
                    <a:lnR w="3175" cap="flat" cmpd="sng" algn="ctr">
                      <a:solidFill>
                        <a:srgbClr val="FFFFCC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CC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CC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ru-RU" sz="2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TLR 7, TLR 8</a:t>
                      </a:r>
                      <a:endParaRPr kumimoji="0" lang="ru-RU" altLang="ru-RU" sz="2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T="45693" marB="45693" horzOverflow="overflow">
                    <a:lnL w="3175" cap="flat" cmpd="sng" algn="ctr">
                      <a:solidFill>
                        <a:srgbClr val="FFFFCC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3175" cap="flat" cmpd="sng" algn="ctr">
                      <a:solidFill>
                        <a:srgbClr val="FFFFCC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CC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1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4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пептидокгликан</a:t>
                      </a:r>
                    </a:p>
                  </a:txBody>
                  <a:tcPr marT="45693" marB="45693" horzOverflow="overflow">
                    <a:lnL cap="flat">
                      <a:noFill/>
                    </a:lnL>
                    <a:lnR w="3175" cap="flat" cmpd="sng" algn="ctr">
                      <a:solidFill>
                        <a:srgbClr val="FFFFCC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CC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ru-RU" sz="2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NOD 2 **</a:t>
                      </a:r>
                      <a:endParaRPr kumimoji="0" lang="ru-RU" altLang="ru-RU" sz="2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T="45693" marB="45693" horzOverflow="overflow">
                    <a:lnL w="3175" cap="flat" cmpd="sng" algn="ctr">
                      <a:solidFill>
                        <a:srgbClr val="FFFFCC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3175" cap="flat" cmpd="sng" algn="ctr">
                      <a:solidFill>
                        <a:srgbClr val="FFFFCC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0" y="5908675"/>
            <a:ext cx="8315325" cy="981075"/>
          </a:xfrm>
          <a:prstGeom prst="rect">
            <a:avLst/>
          </a:prstGeom>
          <a:ln>
            <a:noFill/>
          </a:ln>
          <a:effectLst>
            <a:outerShdw dist="25400" dir="16200000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600" dirty="0">
                <a:cs typeface="Aharoni" panose="02010803020104030203" pitchFamily="2" charset="-79"/>
              </a:rPr>
              <a:t>  </a:t>
            </a:r>
            <a:r>
              <a:rPr lang="en-US" altLang="ru-RU" sz="1600" dirty="0">
                <a:latin typeface="Aharoni" panose="02010803020104030203" pitchFamily="2" charset="-79"/>
                <a:cs typeface="Aharoni" panose="02010803020104030203" pitchFamily="2" charset="-79"/>
              </a:rPr>
              <a:t>* </a:t>
            </a:r>
            <a:r>
              <a:rPr lang="en-US" altLang="ru-RU" sz="1600" dirty="0" err="1">
                <a:latin typeface="Aharoni" panose="02010803020104030203" pitchFamily="2" charset="-79"/>
                <a:cs typeface="Aharoni" panose="02010803020104030203" pitchFamily="2" charset="-79"/>
              </a:rPr>
              <a:t>Leptospirira</a:t>
            </a:r>
            <a:r>
              <a:rPr lang="en-US" altLang="ru-RU" sz="16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altLang="ru-RU" sz="1600" dirty="0" err="1">
                <a:latin typeface="Aharoni" panose="02010803020104030203" pitchFamily="2" charset="-79"/>
                <a:cs typeface="Aharoni" panose="02010803020104030203" pitchFamily="2" charset="-79"/>
              </a:rPr>
              <a:t>interrogans</a:t>
            </a:r>
            <a:endParaRPr lang="ru-RU" altLang="ru-RU" sz="1600" dirty="0">
              <a:cs typeface="Aharoni" panose="02010803020104030203" pitchFamily="2" charset="-79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600" dirty="0">
                <a:cs typeface="Aharoni" panose="02010803020104030203" pitchFamily="2" charset="-79"/>
              </a:rPr>
              <a:t>** внутриклеточный рецептор, распознает </a:t>
            </a:r>
            <a:r>
              <a:rPr lang="ru-RU" altLang="ru-RU" sz="1600" dirty="0" err="1">
                <a:cs typeface="Aharoni" panose="02010803020104030203" pitchFamily="2" charset="-79"/>
              </a:rPr>
              <a:t>мурамилдипептид</a:t>
            </a:r>
            <a:r>
              <a:rPr lang="ru-RU" altLang="ru-RU" sz="1600" dirty="0">
                <a:cs typeface="Aharoni" panose="02010803020104030203" pitchFamily="2" charset="-79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600" dirty="0">
                <a:cs typeface="Aharoni" panose="02010803020104030203" pitchFamily="2" charset="-79"/>
              </a:rPr>
              <a:t>    стенки практически всех бактерий</a:t>
            </a:r>
          </a:p>
        </p:txBody>
      </p:sp>
      <p:sp>
        <p:nvSpPr>
          <p:cNvPr id="89120" name="AutoShape 58"/>
          <p:cNvSpPr>
            <a:spLocks noChangeArrowheads="1"/>
          </p:cNvSpPr>
          <p:nvPr/>
        </p:nvSpPr>
        <p:spPr bwMode="auto">
          <a:xfrm>
            <a:off x="1703388" y="2276475"/>
            <a:ext cx="3421062" cy="2952750"/>
          </a:xfrm>
          <a:prstGeom prst="roundRect">
            <a:avLst>
              <a:gd name="adj" fmla="val 10806"/>
            </a:avLst>
          </a:prstGeom>
          <a:noFill/>
          <a:ln w="9525">
            <a:solidFill>
              <a:srgbClr val="800080"/>
            </a:solidFill>
            <a:round/>
            <a:headEnd/>
            <a:tailEnd/>
          </a:ln>
          <a:effectLst>
            <a:prstShdw prst="shdw17" dist="63500" dir="13012194">
              <a:srgbClr val="4D004D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2000">
              <a:cs typeface="Aharoni" panose="02010803020104030203" pitchFamily="2" charset="-79"/>
            </a:endParaRPr>
          </a:p>
        </p:txBody>
      </p:sp>
      <p:sp>
        <p:nvSpPr>
          <p:cNvPr id="89121" name="AutoShape 59"/>
          <p:cNvSpPr>
            <a:spLocks noChangeArrowheads="1"/>
          </p:cNvSpPr>
          <p:nvPr/>
        </p:nvSpPr>
        <p:spPr bwMode="auto">
          <a:xfrm>
            <a:off x="5808663" y="1989138"/>
            <a:ext cx="4608512" cy="4176712"/>
          </a:xfrm>
          <a:prstGeom prst="roundRect">
            <a:avLst>
              <a:gd name="adj" fmla="val 11477"/>
            </a:avLst>
          </a:prstGeom>
          <a:noFill/>
          <a:ln w="15875">
            <a:solidFill>
              <a:srgbClr val="CC99FF"/>
            </a:solidFill>
            <a:round/>
            <a:headEnd/>
            <a:tailEnd/>
          </a:ln>
          <a:effectLst>
            <a:prstShdw prst="shdw17" dist="45791" dir="3378596">
              <a:schemeClr val="accent2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2000"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69467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F00DA613-C1AA-4EAD-B0D8-D13E97950867}" type="slidenum">
              <a:rPr lang="ru-RU" altLang="ru-RU" sz="1000"/>
              <a:pPr>
                <a:spcBef>
                  <a:spcPct val="0"/>
                </a:spcBef>
                <a:buClrTx/>
                <a:buSzTx/>
                <a:buFontTx/>
                <a:buNone/>
              </a:pPr>
              <a:t>17</a:t>
            </a:fld>
            <a:endParaRPr lang="ru-RU" altLang="ru-RU" sz="1000"/>
          </a:p>
        </p:txBody>
      </p:sp>
      <p:sp>
        <p:nvSpPr>
          <p:cNvPr id="634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" y="92869"/>
            <a:ext cx="12192000" cy="1139825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altLang="ru-RU" sz="3200" b="1" dirty="0">
                <a:solidFill>
                  <a:srgbClr val="FF0000"/>
                </a:solidFill>
                <a:latin typeface="Arial Narrow" pitchFamily="34" charset="0"/>
              </a:rPr>
              <a:t>Динамика цитокинов при вакцинации и инфекции</a:t>
            </a:r>
          </a:p>
        </p:txBody>
      </p:sp>
      <p:graphicFrame>
        <p:nvGraphicFramePr>
          <p:cNvPr id="90116" name="Object 3"/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1397283850"/>
              </p:ext>
            </p:extLst>
          </p:nvPr>
        </p:nvGraphicFramePr>
        <p:xfrm>
          <a:off x="1703388" y="754747"/>
          <a:ext cx="4597400" cy="5322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82" name="Диаграмма" r:id="rId3" imgW="5067427" imgH="5867264" progId="MSGraph.Chart.8">
                  <p:embed followColorScheme="full"/>
                </p:oleObj>
              </mc:Choice>
              <mc:Fallback>
                <p:oleObj name="Диаграмма" r:id="rId3" imgW="5067427" imgH="5867264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03388" y="754747"/>
                        <a:ext cx="4597400" cy="5322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0117" name="Object 4"/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60426072"/>
              </p:ext>
            </p:extLst>
          </p:nvPr>
        </p:nvGraphicFramePr>
        <p:xfrm>
          <a:off x="6510338" y="901702"/>
          <a:ext cx="4140200" cy="4794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83" name="Диаграмма" r:id="rId5" imgW="5067427" imgH="5867264" progId="MSGraph.Chart.8">
                  <p:embed followColorScheme="full"/>
                </p:oleObj>
              </mc:Choice>
              <mc:Fallback>
                <p:oleObj name="Диаграмма" r:id="rId5" imgW="5067427" imgH="5867264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10338" y="901702"/>
                        <a:ext cx="4140200" cy="4794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0118" name="Text Box 5"/>
          <p:cNvSpPr txBox="1">
            <a:spLocks noChangeArrowheads="1"/>
          </p:cNvSpPr>
          <p:nvPr/>
        </p:nvSpPr>
        <p:spPr bwMode="auto">
          <a:xfrm>
            <a:off x="1703389" y="5661025"/>
            <a:ext cx="43195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1600">
                <a:latin typeface="Arial Narrow" panose="020B0606020202030204" pitchFamily="34" charset="0"/>
              </a:rPr>
              <a:t>IL-10</a:t>
            </a:r>
            <a:r>
              <a:rPr lang="ru-RU" altLang="ru-RU" sz="1600">
                <a:latin typeface="Arial Narrow" panose="020B0606020202030204" pitchFamily="34" charset="0"/>
              </a:rPr>
              <a:t> ингибирует МФ и реакции Т-лимфоцитов</a:t>
            </a:r>
          </a:p>
        </p:txBody>
      </p:sp>
      <p:sp>
        <p:nvSpPr>
          <p:cNvPr id="90119" name="Text Box 6"/>
          <p:cNvSpPr txBox="1">
            <a:spLocks noChangeArrowheads="1"/>
          </p:cNvSpPr>
          <p:nvPr/>
        </p:nvSpPr>
        <p:spPr bwMode="auto">
          <a:xfrm>
            <a:off x="6672263" y="5661026"/>
            <a:ext cx="3816350" cy="754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1600">
                <a:latin typeface="Arial Narrow" panose="020B0606020202030204" pitchFamily="34" charset="0"/>
              </a:rPr>
              <a:t>IL-12</a:t>
            </a:r>
            <a:r>
              <a:rPr lang="ru-RU" altLang="ru-RU" sz="1600">
                <a:latin typeface="Arial Narrow" panose="020B0606020202030204" pitchFamily="34" charset="0"/>
              </a:rPr>
              <a:t>,</a:t>
            </a:r>
            <a:r>
              <a:rPr lang="en-US" altLang="ru-RU" sz="1600">
                <a:latin typeface="Arial Narrow" panose="020B0606020202030204" pitchFamily="34" charset="0"/>
              </a:rPr>
              <a:t> IFN</a:t>
            </a:r>
            <a:r>
              <a:rPr lang="ru-RU" altLang="ru-RU" sz="1600">
                <a:latin typeface="Arial Narrow" panose="020B0606020202030204" pitchFamily="34" charset="0"/>
              </a:rPr>
              <a:t>-</a:t>
            </a:r>
            <a:r>
              <a:rPr lang="ru-RU" altLang="ru-RU" sz="1600">
                <a:latin typeface="Arial Narrow" panose="020B0606020202030204" pitchFamily="34" charset="0"/>
                <a:sym typeface="Symbol" panose="05050102010706020507" pitchFamily="18" charset="2"/>
              </a:rPr>
              <a:t>         </a:t>
            </a:r>
            <a:r>
              <a:rPr lang="en-US" altLang="ru-RU" sz="1600">
                <a:latin typeface="Arial Narrow" panose="020B0606020202030204" pitchFamily="34" charset="0"/>
                <a:sym typeface="Symbol" panose="05050102010706020507" pitchFamily="18" charset="2"/>
              </a:rPr>
              <a:t>        Th1</a:t>
            </a:r>
            <a:r>
              <a:rPr lang="ru-RU" altLang="ru-RU" sz="1600">
                <a:latin typeface="Arial Narrow" panose="020B0606020202030204" pitchFamily="34" charset="0"/>
                <a:sym typeface="Symbol" panose="05050102010706020507" pitchFamily="18" charset="2"/>
              </a:rPr>
              <a:t> ответ,  активация </a:t>
            </a:r>
            <a:r>
              <a:rPr lang="en-US" altLang="ru-RU" sz="1600">
                <a:latin typeface="Arial Narrow" panose="020B0606020202030204" pitchFamily="34" charset="0"/>
                <a:sym typeface="Symbol" panose="05050102010706020507" pitchFamily="18" charset="2"/>
              </a:rPr>
              <a:t>NK</a:t>
            </a:r>
          </a:p>
          <a:p>
            <a:pPr fontAlgn="base">
              <a:lnSpc>
                <a:spcPct val="4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600"/>
              <a:t>       </a:t>
            </a:r>
            <a:endParaRPr lang="en-US" altLang="ru-RU" sz="1600"/>
          </a:p>
          <a:p>
            <a:pPr fontAlgn="base">
              <a:lnSpc>
                <a:spcPct val="4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1600"/>
              <a:t>        IFN</a:t>
            </a:r>
            <a:r>
              <a:rPr lang="ru-RU" altLang="ru-RU" sz="1600"/>
              <a:t>-</a:t>
            </a:r>
            <a:r>
              <a:rPr lang="ru-RU" altLang="ru-RU" sz="1600">
                <a:sym typeface="Symbol" panose="05050102010706020507" pitchFamily="18" charset="2"/>
              </a:rPr>
              <a:t></a:t>
            </a:r>
            <a:r>
              <a:rPr lang="en-US" altLang="ru-RU" sz="1600">
                <a:sym typeface="Symbol" panose="05050102010706020507" pitchFamily="18" charset="2"/>
              </a:rPr>
              <a:t>             </a:t>
            </a:r>
            <a:r>
              <a:rPr lang="ru-RU" altLang="ru-RU" sz="1600">
                <a:sym typeface="Symbol" panose="05050102010706020507" pitchFamily="18" charset="2"/>
              </a:rPr>
              <a:t> МФ</a:t>
            </a:r>
          </a:p>
        </p:txBody>
      </p:sp>
      <p:sp>
        <p:nvSpPr>
          <p:cNvPr id="90120" name="Line 7"/>
          <p:cNvSpPr>
            <a:spLocks noChangeShapeType="1"/>
          </p:cNvSpPr>
          <p:nvPr/>
        </p:nvSpPr>
        <p:spPr bwMode="auto">
          <a:xfrm>
            <a:off x="7967664" y="5805488"/>
            <a:ext cx="288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/>
          </a:p>
        </p:txBody>
      </p:sp>
      <p:sp>
        <p:nvSpPr>
          <p:cNvPr id="90121" name="Line 8"/>
          <p:cNvSpPr>
            <a:spLocks noChangeShapeType="1"/>
          </p:cNvSpPr>
          <p:nvPr/>
        </p:nvSpPr>
        <p:spPr bwMode="auto">
          <a:xfrm>
            <a:off x="7967664" y="6237288"/>
            <a:ext cx="288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/>
          </a:p>
        </p:txBody>
      </p:sp>
      <p:sp>
        <p:nvSpPr>
          <p:cNvPr id="90122" name="Text Box 9"/>
          <p:cNvSpPr txBox="1">
            <a:spLocks noChangeArrowheads="1"/>
          </p:cNvSpPr>
          <p:nvPr/>
        </p:nvSpPr>
        <p:spPr bwMode="auto">
          <a:xfrm>
            <a:off x="4008439" y="1268413"/>
            <a:ext cx="15843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>
                <a:latin typeface="Arial Narrow" panose="020B0606020202030204" pitchFamily="34" charset="0"/>
              </a:rPr>
              <a:t>ВП-4</a:t>
            </a:r>
          </a:p>
        </p:txBody>
      </p:sp>
      <p:sp>
        <p:nvSpPr>
          <p:cNvPr id="90123" name="Text Box 10"/>
          <p:cNvSpPr txBox="1">
            <a:spLocks noChangeArrowheads="1"/>
          </p:cNvSpPr>
          <p:nvPr/>
        </p:nvSpPr>
        <p:spPr bwMode="auto">
          <a:xfrm>
            <a:off x="8759826" y="1268413"/>
            <a:ext cx="15843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1800" i="1" dirty="0">
                <a:latin typeface="Arial Narrow" panose="020B0606020202030204" pitchFamily="34" charset="0"/>
              </a:rPr>
              <a:t>S. typhimurium</a:t>
            </a:r>
            <a:endParaRPr lang="ru-RU" altLang="ru-RU" sz="1800" i="1" dirty="0">
              <a:latin typeface="Arial Narrow" panose="020B0606020202030204" pitchFamily="34" charset="0"/>
            </a:endParaRPr>
          </a:p>
        </p:txBody>
      </p:sp>
      <p:sp>
        <p:nvSpPr>
          <p:cNvPr id="90124" name="AutoShape 11"/>
          <p:cNvSpPr>
            <a:spLocks noChangeArrowheads="1"/>
          </p:cNvSpPr>
          <p:nvPr/>
        </p:nvSpPr>
        <p:spPr bwMode="auto">
          <a:xfrm>
            <a:off x="1703389" y="1196975"/>
            <a:ext cx="8785225" cy="5327650"/>
          </a:xfrm>
          <a:prstGeom prst="roundRect">
            <a:avLst>
              <a:gd name="adj" fmla="val 9565"/>
            </a:avLst>
          </a:prstGeom>
          <a:noFill/>
          <a:ln w="9525">
            <a:solidFill>
              <a:srgbClr val="800080"/>
            </a:solidFill>
            <a:round/>
            <a:headEnd/>
            <a:tailEnd/>
          </a:ln>
          <a:effectLst>
            <a:prstShdw prst="shdw17" dist="53882" dir="13500000">
              <a:srgbClr val="CC00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1800"/>
          </a:p>
        </p:txBody>
      </p:sp>
    </p:spTree>
    <p:extLst>
      <p:ext uri="{BB962C8B-B14F-4D97-AF65-F5344CB8AC3E}">
        <p14:creationId xmlns:p14="http://schemas.microsoft.com/office/powerpoint/2010/main" val="666543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5" name="AutoShape 2"/>
          <p:cNvSpPr>
            <a:spLocks noChangeArrowheads="1"/>
          </p:cNvSpPr>
          <p:nvPr/>
        </p:nvSpPr>
        <p:spPr bwMode="auto">
          <a:xfrm>
            <a:off x="2495551" y="1341439"/>
            <a:ext cx="7343775" cy="4321175"/>
          </a:xfrm>
          <a:prstGeom prst="roundRect">
            <a:avLst>
              <a:gd name="adj" fmla="val 16667"/>
            </a:avLst>
          </a:prstGeom>
          <a:ln w="9525">
            <a:solidFill>
              <a:srgbClr val="993366"/>
            </a:solidFill>
            <a:round/>
            <a:headEnd/>
            <a:tailEnd/>
          </a:ln>
          <a:effectLst>
            <a:outerShdw dist="45791" dir="12821404" algn="ctr" rotWithShape="0">
              <a:schemeClr val="bg2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800" b="1" dirty="0">
                <a:solidFill>
                  <a:srgbClr val="FF0000"/>
                </a:solidFill>
                <a:latin typeface="Arial Narrow" panose="020B0606020202030204" pitchFamily="34" charset="0"/>
              </a:rPr>
              <a:t>ВП-4 на модели гриппозной инфекции у мышей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2800" dirty="0">
              <a:latin typeface="Arial Narrow" panose="020B0606020202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800" dirty="0" err="1">
                <a:latin typeface="Arial Narrow" panose="020B0606020202030204" pitchFamily="34" charset="0"/>
              </a:rPr>
              <a:t>Интраназальное</a:t>
            </a:r>
            <a:r>
              <a:rPr lang="ru-RU" altLang="ru-RU" sz="2800" dirty="0">
                <a:latin typeface="Arial Narrow" panose="020B0606020202030204" pitchFamily="34" charset="0"/>
              </a:rPr>
              <a:t> (</a:t>
            </a:r>
            <a:r>
              <a:rPr lang="ru-RU" altLang="ru-RU" sz="2800" dirty="0" smtClean="0">
                <a:latin typeface="Arial Narrow" panose="020B0606020202030204" pitchFamily="34" charset="0"/>
              </a:rPr>
              <a:t>пероральное) введение </a:t>
            </a:r>
            <a:r>
              <a:rPr lang="ru-RU" altLang="ru-RU" sz="2800" dirty="0">
                <a:latin typeface="Arial Narrow" panose="020B0606020202030204" pitchFamily="34" charset="0"/>
              </a:rPr>
              <a:t>–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800" dirty="0">
                <a:latin typeface="Arial Narrow" panose="020B0606020202030204" pitchFamily="34" charset="0"/>
              </a:rPr>
              <a:t>экспрессия </a:t>
            </a:r>
            <a:r>
              <a:rPr lang="ru-RU" altLang="ru-RU" sz="2800" dirty="0" err="1">
                <a:latin typeface="Arial Narrow" panose="020B0606020202030204" pitchFamily="34" charset="0"/>
              </a:rPr>
              <a:t>интерлейкинов</a:t>
            </a:r>
            <a:r>
              <a:rPr lang="ru-RU" altLang="ru-RU" sz="2800" dirty="0">
                <a:latin typeface="Arial Narrow" panose="020B0606020202030204" pitchFamily="34" charset="0"/>
              </a:rPr>
              <a:t>  -  </a:t>
            </a:r>
            <a:r>
              <a:rPr lang="en-US" altLang="ru-RU" sz="2800" dirty="0">
                <a:latin typeface="Arial Narrow" panose="020B0606020202030204" pitchFamily="34" charset="0"/>
              </a:rPr>
              <a:t>IL-5, IL-6, IL-12</a:t>
            </a:r>
            <a:endParaRPr lang="ru-RU" altLang="ru-RU" sz="2800" dirty="0">
              <a:latin typeface="Arial Narrow" panose="020B0606020202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800" dirty="0">
                <a:latin typeface="Arial Narrow" panose="020B0606020202030204" pitchFamily="34" charset="0"/>
              </a:rPr>
              <a:t>Подкожное введение – экспрессия </a:t>
            </a:r>
            <a:r>
              <a:rPr lang="ru-RU" altLang="ru-RU" sz="2800" dirty="0" err="1">
                <a:latin typeface="Arial Narrow" panose="020B0606020202030204" pitchFamily="34" charset="0"/>
              </a:rPr>
              <a:t>интерлейкинов</a:t>
            </a:r>
            <a:endParaRPr lang="en-US" altLang="ru-RU" sz="2800" dirty="0">
              <a:latin typeface="Arial Narrow" panose="020B0606020202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2800" dirty="0">
                <a:latin typeface="Arial Narrow" panose="020B0606020202030204" pitchFamily="34" charset="0"/>
              </a:rPr>
              <a:t> – IL-1b, IL-5, IL-6, IL-12, </a:t>
            </a:r>
            <a:r>
              <a:rPr lang="en-US" altLang="ru-RU" sz="2800" dirty="0" err="1">
                <a:latin typeface="Arial Narrow" panose="020B0606020202030204" pitchFamily="34" charset="0"/>
              </a:rPr>
              <a:t>IFNy</a:t>
            </a:r>
            <a:endParaRPr lang="en-US" altLang="ru-RU" sz="2800" dirty="0">
              <a:latin typeface="Arial Narrow" panose="020B0606020202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28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12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9" name="AutoShape 2"/>
          <p:cNvSpPr>
            <a:spLocks noChangeArrowheads="1"/>
          </p:cNvSpPr>
          <p:nvPr/>
        </p:nvSpPr>
        <p:spPr bwMode="auto">
          <a:xfrm>
            <a:off x="1992313" y="404814"/>
            <a:ext cx="8496300" cy="3024187"/>
          </a:xfrm>
          <a:prstGeom prst="downArrowCallout">
            <a:avLst>
              <a:gd name="adj1" fmla="val 65398"/>
              <a:gd name="adj2" fmla="val 35768"/>
              <a:gd name="adj3" fmla="val 12296"/>
              <a:gd name="adj4" fmla="val 59949"/>
            </a:avLst>
          </a:prstGeom>
          <a:noFill/>
          <a:ln w="9525">
            <a:solidFill>
              <a:srgbClr val="800080"/>
            </a:solidFill>
            <a:miter lim="800000"/>
            <a:headEnd/>
            <a:tailEnd/>
          </a:ln>
          <a:effectLst>
            <a:prstShdw prst="shdw17" dist="40161" dir="11906097">
              <a:srgbClr val="4D004D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dirty="0">
              <a:latin typeface="Arial Narrow" panose="020B0606020202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dirty="0">
              <a:latin typeface="Arial Narrow" panose="020B0606020202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400" b="1" dirty="0">
                <a:solidFill>
                  <a:srgbClr val="FF0000"/>
                </a:solidFill>
                <a:latin typeface="Arial Narrow" panose="020B0606020202030204" pitchFamily="34" charset="0"/>
              </a:rPr>
              <a:t>Иммунологическая защита от инфекций,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400" b="1" dirty="0">
                <a:solidFill>
                  <a:srgbClr val="FF0000"/>
                </a:solidFill>
                <a:latin typeface="Arial Narrow" panose="020B0606020202030204" pitchFamily="34" charset="0"/>
              </a:rPr>
              <a:t>возбудителями которых являются неизвестные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400" b="1" dirty="0">
                <a:solidFill>
                  <a:srgbClr val="FF0000"/>
                </a:solidFill>
                <a:latin typeface="Arial Narrow" panose="020B0606020202030204" pitchFamily="34" charset="0"/>
              </a:rPr>
              <a:t> патогены или патогены, против которых не созданы вакцины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2400" b="1" dirty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6000" dirty="0">
                <a:latin typeface="Arial Narrow" panose="020B0606020202030204" pitchFamily="34" charset="0"/>
              </a:rPr>
              <a:t>ОРЗ</a:t>
            </a:r>
          </a:p>
        </p:txBody>
      </p:sp>
      <p:sp>
        <p:nvSpPr>
          <p:cNvPr id="65539" name="AutoShape 3"/>
          <p:cNvSpPr>
            <a:spLocks noChangeArrowheads="1"/>
          </p:cNvSpPr>
          <p:nvPr/>
        </p:nvSpPr>
        <p:spPr bwMode="auto">
          <a:xfrm>
            <a:off x="1774826" y="3429001"/>
            <a:ext cx="2951163" cy="2520950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>
            <a:prstShdw prst="shdw17" dist="40161" dir="1106097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400" dirty="0" err="1">
                <a:latin typeface="Arial Narrow" pitchFamily="34" charset="0"/>
              </a:rPr>
              <a:t>Риновирусы</a:t>
            </a:r>
            <a:r>
              <a:rPr lang="ru-RU" altLang="ru-RU" sz="2400" dirty="0">
                <a:latin typeface="Arial Narrow" pitchFamily="34" charset="0"/>
              </a:rPr>
              <a:t>   </a:t>
            </a:r>
            <a:r>
              <a:rPr lang="en-US" altLang="ru-RU" sz="2400" dirty="0">
                <a:latin typeface="Arial Narrow" pitchFamily="34" charset="0"/>
              </a:rPr>
              <a:t>&gt;</a:t>
            </a:r>
            <a:r>
              <a:rPr lang="ru-RU" altLang="ru-RU" sz="2400" dirty="0">
                <a:latin typeface="Arial Narrow" pitchFamily="34" charset="0"/>
              </a:rPr>
              <a:t> 100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400" dirty="0">
                <a:latin typeface="Arial Narrow" pitchFamily="34" charset="0"/>
              </a:rPr>
              <a:t>Аденовирусы     32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400" dirty="0" err="1">
                <a:latin typeface="Arial Narrow" pitchFamily="34" charset="0"/>
              </a:rPr>
              <a:t>Реовирусы</a:t>
            </a:r>
            <a:r>
              <a:rPr lang="ru-RU" altLang="ru-RU" sz="2400" dirty="0">
                <a:latin typeface="Arial Narrow" pitchFamily="34" charset="0"/>
              </a:rPr>
              <a:t>          3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400" b="1" dirty="0" err="1">
                <a:solidFill>
                  <a:srgbClr val="FF0000"/>
                </a:solidFill>
                <a:latin typeface="Arial Narrow" pitchFamily="34" charset="0"/>
              </a:rPr>
              <a:t>Коронавирусы</a:t>
            </a:r>
            <a:r>
              <a:rPr lang="ru-RU" altLang="ru-RU" sz="2400" b="1" dirty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ru-RU" altLang="ru-RU" sz="2400" dirty="0">
                <a:latin typeface="Arial Narrow" pitchFamily="34" charset="0"/>
              </a:rPr>
              <a:t>   3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400" dirty="0" err="1">
                <a:latin typeface="Arial Narrow" pitchFamily="34" charset="0"/>
              </a:rPr>
              <a:t>Парагрипп</a:t>
            </a:r>
            <a:r>
              <a:rPr lang="ru-RU" altLang="ru-RU" sz="2400" dirty="0">
                <a:latin typeface="Arial Narrow" pitchFamily="34" charset="0"/>
              </a:rPr>
              <a:t>          </a:t>
            </a:r>
            <a:r>
              <a:rPr lang="ru-RU" altLang="ru-RU" sz="2400" dirty="0" smtClean="0">
                <a:latin typeface="Arial Narrow" pitchFamily="34" charset="0"/>
              </a:rPr>
              <a:t>4</a:t>
            </a:r>
            <a:endParaRPr lang="ru-RU" altLang="ru-RU" sz="2400" dirty="0">
              <a:latin typeface="Arial Narrow" pitchFamily="34" charset="0"/>
            </a:endParaRPr>
          </a:p>
        </p:txBody>
      </p:sp>
      <p:sp>
        <p:nvSpPr>
          <p:cNvPr id="65540" name="AutoShape 4"/>
          <p:cNvSpPr>
            <a:spLocks noChangeArrowheads="1"/>
          </p:cNvSpPr>
          <p:nvPr/>
        </p:nvSpPr>
        <p:spPr bwMode="auto">
          <a:xfrm>
            <a:off x="5159375" y="3644901"/>
            <a:ext cx="2160588" cy="2378075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>
            <a:prstShdw prst="shdw17" dist="40161" dir="1106097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400" dirty="0">
                <a:latin typeface="Arial Narrow" pitchFamily="34" charset="0"/>
              </a:rPr>
              <a:t>комбинации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400" dirty="0">
                <a:latin typeface="Arial Narrow" pitchFamily="34" charset="0"/>
              </a:rPr>
              <a:t>бактерий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400" dirty="0">
                <a:latin typeface="Arial Narrow" pitchFamily="34" charset="0"/>
              </a:rPr>
              <a:t>и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400" dirty="0">
                <a:latin typeface="Arial Narrow" pitchFamily="34" charset="0"/>
              </a:rPr>
              <a:t>вирусов</a:t>
            </a:r>
          </a:p>
        </p:txBody>
      </p:sp>
      <p:sp>
        <p:nvSpPr>
          <p:cNvPr id="65541" name="AutoShape 5"/>
          <p:cNvSpPr>
            <a:spLocks noChangeArrowheads="1"/>
          </p:cNvSpPr>
          <p:nvPr/>
        </p:nvSpPr>
        <p:spPr bwMode="auto">
          <a:xfrm>
            <a:off x="7608889" y="3429001"/>
            <a:ext cx="2879725" cy="2520950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>
            <a:prstShdw prst="shdw17" dist="40161" dir="1106097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ru-RU" sz="2400" i="1" dirty="0">
                <a:latin typeface="Arial Narrow" pitchFamily="34" charset="0"/>
              </a:rPr>
              <a:t>H. Influenza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ru-RU" sz="2400" i="1" dirty="0" err="1">
                <a:latin typeface="Arial Narrow" pitchFamily="34" charset="0"/>
              </a:rPr>
              <a:t>Micoplasma</a:t>
            </a:r>
            <a:r>
              <a:rPr lang="en-US" altLang="ru-RU" sz="2400" i="1" dirty="0">
                <a:latin typeface="Arial Narrow" pitchFamily="34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ru-RU" sz="2400" i="1" dirty="0" smtClean="0">
                <a:latin typeface="Arial Narrow" pitchFamily="34" charset="0"/>
              </a:rPr>
              <a:t>pneumoniae</a:t>
            </a:r>
            <a:endParaRPr lang="en-US" altLang="ru-RU" sz="2400" i="1" dirty="0">
              <a:latin typeface="Arial Narrow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ru-RU" sz="2400" i="1" dirty="0">
                <a:latin typeface="Arial Narrow" pitchFamily="34" charset="0"/>
              </a:rPr>
              <a:t>Staphylococcus </a:t>
            </a:r>
            <a:r>
              <a:rPr lang="en-US" altLang="ru-RU" sz="2400" i="1" dirty="0" err="1">
                <a:latin typeface="Arial Narrow" pitchFamily="34" charset="0"/>
              </a:rPr>
              <a:t>sp</a:t>
            </a:r>
            <a:endParaRPr lang="en-US" altLang="ru-RU" sz="2400" i="1" dirty="0">
              <a:latin typeface="Arial Narrow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ru-RU" sz="2400" i="1" dirty="0">
                <a:latin typeface="Arial Narrow" pitchFamily="34" charset="0"/>
              </a:rPr>
              <a:t>Streptococcus </a:t>
            </a:r>
            <a:r>
              <a:rPr lang="en-US" altLang="ru-RU" sz="2400" i="1" dirty="0" err="1">
                <a:latin typeface="Arial Narrow" pitchFamily="34" charset="0"/>
              </a:rPr>
              <a:t>sp</a:t>
            </a:r>
            <a:endParaRPr lang="ru-RU" altLang="ru-RU" sz="2400" i="1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8982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BE08B132-01F2-48E8-BF3D-4A793D20AA73}" type="slidenum">
              <a:rPr lang="ru-RU" altLang="ru-RU" sz="10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</a:t>
            </a:fld>
            <a:endParaRPr lang="ru-RU" altLang="ru-RU" sz="1000">
              <a:solidFill>
                <a:srgbClr val="FFFFFF"/>
              </a:solidFill>
            </a:endParaRPr>
          </a:p>
        </p:txBody>
      </p:sp>
      <p:sp>
        <p:nvSpPr>
          <p:cNvPr id="18434" name="AutoShape 2"/>
          <p:cNvSpPr>
            <a:spLocks noChangeArrowheads="1"/>
          </p:cNvSpPr>
          <p:nvPr/>
        </p:nvSpPr>
        <p:spPr bwMode="auto">
          <a:xfrm>
            <a:off x="3287714" y="260350"/>
            <a:ext cx="4902975" cy="865188"/>
          </a:xfrm>
          <a:prstGeom prst="chevron">
            <a:avLst>
              <a:gd name="adj" fmla="val 0"/>
            </a:avLst>
          </a:prstGeom>
          <a:solidFill>
            <a:schemeClr val="bg1">
              <a:lumMod val="85000"/>
            </a:schemeClr>
          </a:solidFill>
          <a:ln w="15875">
            <a:solidFill>
              <a:srgbClr val="FF0000"/>
            </a:solidFill>
            <a:miter lim="800000"/>
            <a:headEnd/>
            <a:tailEnd/>
          </a:ln>
          <a:effectLst>
            <a:prstShdw prst="shdw17" dist="76200" dir="5400000">
              <a:srgbClr val="000066"/>
            </a:prstShdw>
          </a:effectLst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3600" i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       </a:t>
            </a:r>
            <a:r>
              <a:rPr lang="ru-RU" altLang="ru-RU" sz="4400" dirty="0">
                <a:effectLst>
                  <a:outerShdw blurRad="38100" dist="38100" dir="2700000" algn="tl">
                    <a:srgbClr val="010199"/>
                  </a:outerShdw>
                </a:effectLst>
              </a:rPr>
              <a:t>ИММУНИТЕТ</a:t>
            </a:r>
          </a:p>
        </p:txBody>
      </p:sp>
      <p:sp>
        <p:nvSpPr>
          <p:cNvPr id="66564" name="AutoShape 3"/>
          <p:cNvSpPr>
            <a:spLocks noChangeArrowheads="1"/>
          </p:cNvSpPr>
          <p:nvPr/>
        </p:nvSpPr>
        <p:spPr bwMode="auto">
          <a:xfrm>
            <a:off x="2063750" y="1414463"/>
            <a:ext cx="3816350" cy="573088"/>
          </a:xfrm>
          <a:prstGeom prst="homePlate">
            <a:avLst>
              <a:gd name="adj" fmla="val 0"/>
            </a:avLst>
          </a:prstGeom>
          <a:solidFill>
            <a:schemeClr val="bg1">
              <a:lumMod val="85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dirty="0" smtClean="0">
                <a:latin typeface="Arial Narrow" panose="020B0606020202030204" pitchFamily="34" charset="0"/>
              </a:rPr>
              <a:t>врожденный</a:t>
            </a:r>
            <a:endParaRPr lang="ru-RU" altLang="ru-RU" sz="1800" dirty="0"/>
          </a:p>
        </p:txBody>
      </p:sp>
      <p:graphicFrame>
        <p:nvGraphicFramePr>
          <p:cNvPr id="18437" name="Group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9633733"/>
              </p:ext>
            </p:extLst>
          </p:nvPr>
        </p:nvGraphicFramePr>
        <p:xfrm>
          <a:off x="1992313" y="2276476"/>
          <a:ext cx="8424862" cy="4411664"/>
        </p:xfrm>
        <a:graphic>
          <a:graphicData uri="http://schemas.openxmlformats.org/drawingml/2006/table">
            <a:tbl>
              <a:tblPr/>
              <a:tblGrid>
                <a:gridCol w="4391025"/>
                <a:gridCol w="4033837"/>
              </a:tblGrid>
              <a:tr h="93658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Распознает практически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любой патоген</a:t>
                      </a:r>
                    </a:p>
                  </a:txBody>
                  <a:tcPr marT="45718" marB="45718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 Распознает специфически любой патоген</a:t>
                      </a:r>
                    </a:p>
                  </a:txBody>
                  <a:tcPr marT="45718" marB="45718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3658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Участвует в активации адаптивного иммунитета</a:t>
                      </a:r>
                    </a:p>
                  </a:txBody>
                  <a:tcPr marT="45718" marB="45718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alt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8" marB="45718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2529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Формирует быструю защиту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alt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8" marB="45718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Защита через 7-14 дней, действует месяцы, годы</a:t>
                      </a:r>
                    </a:p>
                  </a:txBody>
                  <a:tcPr marT="45718" marB="45718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665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4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Защита от неизвестных патогенов</a:t>
                      </a:r>
                    </a:p>
                  </a:txBody>
                  <a:tcPr marT="45718" marB="45718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4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Плановая профилактика инфекций</a:t>
                      </a:r>
                    </a:p>
                  </a:txBody>
                  <a:tcPr marT="45718" marB="45718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655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altLang="ru-RU" sz="2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8" marB="45718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alt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18" marB="45718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6577" name="AutoShape 30"/>
          <p:cNvSpPr>
            <a:spLocks noChangeArrowheads="1"/>
          </p:cNvSpPr>
          <p:nvPr/>
        </p:nvSpPr>
        <p:spPr bwMode="auto">
          <a:xfrm>
            <a:off x="1919288" y="2205039"/>
            <a:ext cx="3960812" cy="3024187"/>
          </a:xfrm>
          <a:prstGeom prst="roundRect">
            <a:avLst>
              <a:gd name="adj" fmla="val 11181"/>
            </a:avLst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66578" name="AutoShape 31"/>
          <p:cNvSpPr>
            <a:spLocks noChangeArrowheads="1"/>
          </p:cNvSpPr>
          <p:nvPr/>
        </p:nvSpPr>
        <p:spPr bwMode="auto">
          <a:xfrm>
            <a:off x="6383338" y="2205039"/>
            <a:ext cx="3960812" cy="3024187"/>
          </a:xfrm>
          <a:prstGeom prst="roundRect">
            <a:avLst>
              <a:gd name="adj" fmla="val 11181"/>
            </a:avLst>
          </a:prstGeom>
          <a:noFill/>
          <a:ln w="9525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66579" name="Rectangle 32"/>
          <p:cNvSpPr>
            <a:spLocks noChangeArrowheads="1"/>
          </p:cNvSpPr>
          <p:nvPr/>
        </p:nvSpPr>
        <p:spPr bwMode="auto">
          <a:xfrm>
            <a:off x="1919289" y="5373689"/>
            <a:ext cx="4105275" cy="11509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66580" name="Rectangle 33"/>
          <p:cNvSpPr>
            <a:spLocks noChangeArrowheads="1"/>
          </p:cNvSpPr>
          <p:nvPr/>
        </p:nvSpPr>
        <p:spPr bwMode="auto">
          <a:xfrm>
            <a:off x="6311901" y="5373689"/>
            <a:ext cx="4105275" cy="1150937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11" name="AutoShape 3"/>
          <p:cNvSpPr>
            <a:spLocks noChangeArrowheads="1"/>
          </p:cNvSpPr>
          <p:nvPr/>
        </p:nvSpPr>
        <p:spPr bwMode="auto">
          <a:xfrm>
            <a:off x="6311901" y="1414463"/>
            <a:ext cx="3816350" cy="573088"/>
          </a:xfrm>
          <a:prstGeom prst="homePlate">
            <a:avLst>
              <a:gd name="adj" fmla="val 0"/>
            </a:avLst>
          </a:prstGeom>
          <a:solidFill>
            <a:schemeClr val="bg1">
              <a:lumMod val="85000"/>
            </a:schemeClr>
          </a:solidFill>
          <a:ln w="9525">
            <a:solidFill>
              <a:srgbClr val="92D05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dirty="0" smtClean="0">
                <a:latin typeface="Arial Narrow" panose="020B0606020202030204" pitchFamily="34" charset="0"/>
              </a:rPr>
              <a:t>приобретенный</a:t>
            </a:r>
            <a:endParaRPr lang="ru-RU" altLang="ru-RU" sz="1800" dirty="0"/>
          </a:p>
        </p:txBody>
      </p:sp>
    </p:spTree>
    <p:extLst>
      <p:ext uri="{BB962C8B-B14F-4D97-AF65-F5344CB8AC3E}">
        <p14:creationId xmlns:p14="http://schemas.microsoft.com/office/powerpoint/2010/main" val="3106882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 sz="quarter" idx="4294967295"/>
          </p:nvPr>
        </p:nvSpPr>
        <p:spPr>
          <a:xfrm>
            <a:off x="630621" y="285750"/>
            <a:ext cx="10972800" cy="1139825"/>
          </a:xfrm>
        </p:spPr>
        <p:txBody>
          <a:bodyPr>
            <a:normAutofit fontScale="90000"/>
          </a:bodyPr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ru-RU" altLang="ru-RU" sz="2900" b="1" dirty="0">
                <a:solidFill>
                  <a:srgbClr val="FF0000"/>
                </a:solidFill>
                <a:latin typeface="Arial Narrow" pitchFamily="34" charset="0"/>
              </a:rPr>
              <a:t>Уменьшение </a:t>
            </a:r>
            <a:r>
              <a:rPr lang="ru-RU" altLang="ru-RU" sz="3200" b="1" dirty="0">
                <a:solidFill>
                  <a:srgbClr val="FF0000"/>
                </a:solidFill>
                <a:latin typeface="Arial Narrow" pitchFamily="34" charset="0"/>
              </a:rPr>
              <a:t>числа</a:t>
            </a:r>
            <a:r>
              <a:rPr lang="ru-RU" altLang="ru-RU" sz="2900" b="1" dirty="0">
                <a:solidFill>
                  <a:srgbClr val="FF0000"/>
                </a:solidFill>
                <a:latin typeface="Arial Narrow" pitchFamily="34" charset="0"/>
              </a:rPr>
              <a:t> и </a:t>
            </a:r>
            <a:r>
              <a:rPr lang="ru-RU" altLang="ru-RU" sz="3200" b="1" dirty="0">
                <a:solidFill>
                  <a:srgbClr val="FF0000"/>
                </a:solidFill>
                <a:latin typeface="Arial Narrow" pitchFamily="34" charset="0"/>
              </a:rPr>
              <a:t>длительности</a:t>
            </a:r>
            <a:r>
              <a:rPr lang="ru-RU" altLang="ru-RU" sz="2900" b="1" dirty="0">
                <a:solidFill>
                  <a:srgbClr val="FF0000"/>
                </a:solidFill>
                <a:latin typeface="Arial Narrow" pitchFamily="34" charset="0"/>
              </a:rPr>
              <a:t> (дни) эпизодов ОРЗ у часто болеющих детей при применении </a:t>
            </a:r>
            <a:r>
              <a:rPr lang="ru-RU" altLang="ru-RU" sz="3200" b="1" dirty="0">
                <a:solidFill>
                  <a:srgbClr val="FF0000"/>
                </a:solidFill>
                <a:latin typeface="Arial Narrow" pitchFamily="34" charset="0"/>
              </a:rPr>
              <a:t>ВП-4</a:t>
            </a:r>
            <a:r>
              <a:rPr lang="ru-RU" altLang="ru-RU" sz="2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/>
            </a:r>
            <a:br>
              <a:rPr lang="ru-RU" altLang="ru-RU" sz="2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</a:br>
            <a:r>
              <a:rPr lang="ru-RU" altLang="ru-RU" sz="2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                                                        </a:t>
            </a:r>
            <a:endParaRPr lang="ru-RU" alt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graphicFrame>
        <p:nvGraphicFramePr>
          <p:cNvPr id="2" name="Object 3"/>
          <p:cNvGraphicFramePr>
            <a:graphicFrameLocks noGrp="1" noChangeAspect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3569414424"/>
              </p:ext>
            </p:extLst>
          </p:nvPr>
        </p:nvGraphicFramePr>
        <p:xfrm>
          <a:off x="1032241" y="2138918"/>
          <a:ext cx="3932238" cy="36655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7589" name="Group 5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1830375675"/>
              </p:ext>
            </p:extLst>
          </p:nvPr>
        </p:nvGraphicFramePr>
        <p:xfrm>
          <a:off x="6016734" y="2369481"/>
          <a:ext cx="4787900" cy="2605088"/>
        </p:xfrm>
        <a:graphic>
          <a:graphicData uri="http://schemas.openxmlformats.org/drawingml/2006/table">
            <a:tbl>
              <a:tblPr/>
              <a:tblGrid>
                <a:gridCol w="1712913"/>
                <a:gridCol w="936625"/>
                <a:gridCol w="939800"/>
                <a:gridCol w="1198562"/>
              </a:tblGrid>
              <a:tr h="701211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1pPr>
                      <a:lvl2pPr marL="344488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2pPr>
                      <a:lvl3pPr marL="67151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3pPr>
                      <a:lvl4pPr marL="1023938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4pPr>
                      <a:lvl5pPr marL="1341438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Группа</a:t>
                      </a:r>
                    </a:p>
                  </a:txBody>
                  <a:tcPr marT="45731" marB="45731" anchor="ctr" horzOverflow="overflow">
                    <a:lnL cap="flat">
                      <a:noFill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1pPr>
                      <a:lvl2pPr marL="344488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2pPr>
                      <a:lvl3pPr marL="67151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3pPr>
                      <a:lvl4pPr marL="1023938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4pPr>
                      <a:lvl5pPr marL="1341438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Длительность эпизода</a:t>
                      </a:r>
                    </a:p>
                  </a:txBody>
                  <a:tcPr marT="45731" marB="45731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1pPr>
                      <a:lvl2pPr marL="344488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2pPr>
                      <a:lvl3pPr marL="67151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3pPr>
                      <a:lvl4pPr marL="1023938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4pPr>
                      <a:lvl5pPr marL="1341438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Эффект </a:t>
                      </a:r>
                    </a:p>
                  </a:txBody>
                  <a:tcPr marT="45731" marB="45731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782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1pPr>
                      <a:lvl2pPr marL="344488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2pPr>
                      <a:lvl3pPr marL="67151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3pPr>
                      <a:lvl4pPr marL="1023938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4pPr>
                      <a:lvl5pPr marL="1341438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до</a:t>
                      </a:r>
                    </a:p>
                  </a:txBody>
                  <a:tcPr marT="45731" marB="45731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1pPr>
                      <a:lvl2pPr marL="344488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2pPr>
                      <a:lvl3pPr marL="67151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3pPr>
                      <a:lvl4pPr marL="1023938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4pPr>
                      <a:lvl5pPr marL="1341438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после</a:t>
                      </a:r>
                    </a:p>
                  </a:txBody>
                  <a:tcPr marT="45731" marB="45731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4623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1pPr>
                      <a:lvl2pPr marL="344488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2pPr>
                      <a:lvl3pPr marL="67151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3pPr>
                      <a:lvl4pPr marL="1023938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4pPr>
                      <a:lvl5pPr marL="1341438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ВП-4</a:t>
                      </a:r>
                    </a:p>
                  </a:txBody>
                  <a:tcPr marT="45731" marB="45731" horzOverflow="overflow">
                    <a:lnL cap="flat">
                      <a:noFill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1pPr>
                      <a:lvl2pPr marL="344488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2pPr>
                      <a:lvl3pPr marL="67151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3pPr>
                      <a:lvl4pPr marL="1023938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4pPr>
                      <a:lvl5pPr marL="1341438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16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1pPr>
                      <a:lvl2pPr marL="344488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2pPr>
                      <a:lvl3pPr marL="67151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3pPr>
                      <a:lvl4pPr marL="1023938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4pPr>
                      <a:lvl5pPr marL="1341438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6,8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1pPr>
                      <a:lvl2pPr marL="344488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2pPr>
                      <a:lvl3pPr marL="67151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3pPr>
                      <a:lvl4pPr marL="1023938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4pPr>
                      <a:lvl5pPr marL="1341438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2,35 *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0982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1pPr>
                      <a:lvl2pPr marL="344488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2pPr>
                      <a:lvl3pPr marL="67151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3pPr>
                      <a:lvl4pPr marL="1023938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4pPr>
                      <a:lvl5pPr marL="1341438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Симптом.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терапия</a:t>
                      </a:r>
                      <a:endParaRPr kumimoji="0" lang="ru-RU" alt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31" marB="45731" horzOverflow="overflow">
                    <a:lnL cap="flat">
                      <a:noFill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1pPr>
                      <a:lvl2pPr marL="344488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2pPr>
                      <a:lvl3pPr marL="67151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3pPr>
                      <a:lvl4pPr marL="1023938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4pPr>
                      <a:lvl5pPr marL="1341438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16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1pPr>
                      <a:lvl2pPr marL="344488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2pPr>
                      <a:lvl3pPr marL="67151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3pPr>
                      <a:lvl4pPr marL="1023938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4pPr>
                      <a:lvl5pPr marL="1341438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13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1pPr>
                      <a:lvl2pPr marL="344488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2pPr>
                      <a:lvl3pPr marL="67151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3pPr>
                      <a:lvl4pPr marL="1023938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4pPr>
                      <a:lvl5pPr marL="1341438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1,2 *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7285" name="Text Box 4"/>
          <p:cNvSpPr txBox="1">
            <a:spLocks noChangeArrowheads="1"/>
          </p:cNvSpPr>
          <p:nvPr/>
        </p:nvSpPr>
        <p:spPr bwMode="auto">
          <a:xfrm rot="5400000">
            <a:off x="1394319" y="3411815"/>
            <a:ext cx="33623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400" dirty="0">
                <a:latin typeface="Arial Narrow" panose="020B0606020202030204" pitchFamily="34" charset="0"/>
              </a:rPr>
              <a:t>Эффективность, %</a:t>
            </a:r>
          </a:p>
        </p:txBody>
      </p:sp>
      <p:sp>
        <p:nvSpPr>
          <p:cNvPr id="97306" name="Text Box 38"/>
          <p:cNvSpPr txBox="1">
            <a:spLocks noChangeArrowheads="1"/>
          </p:cNvSpPr>
          <p:nvPr/>
        </p:nvSpPr>
        <p:spPr bwMode="auto">
          <a:xfrm>
            <a:off x="7535864" y="5445126"/>
            <a:ext cx="26638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 dirty="0">
                <a:latin typeface="Arial Narrow" panose="020B0606020202030204" pitchFamily="34" charset="0"/>
              </a:rPr>
              <a:t>* различия достоверны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90669" y="5329169"/>
            <a:ext cx="197381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dirty="0" smtClean="0"/>
              <a:t>Симптом. терапия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723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61975" y="291306"/>
            <a:ext cx="10972800" cy="1139825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altLang="ru-RU" sz="3200" b="1" dirty="0">
                <a:solidFill>
                  <a:srgbClr val="800080"/>
                </a:solidFill>
                <a:latin typeface="Arial Narrow" pitchFamily="34" charset="0"/>
              </a:rPr>
              <a:t>Динамика заболеваемости ОРЗ у детей с </a:t>
            </a:r>
            <a:r>
              <a:rPr lang="ru-RU" altLang="ru-RU" sz="3200" b="1" dirty="0" smtClean="0">
                <a:solidFill>
                  <a:srgbClr val="800080"/>
                </a:solidFill>
                <a:latin typeface="Arial Narrow" pitchFamily="34" charset="0"/>
              </a:rPr>
              <a:t>БА </a:t>
            </a:r>
            <a:br>
              <a:rPr lang="ru-RU" altLang="ru-RU" sz="3200" b="1" dirty="0" smtClean="0">
                <a:solidFill>
                  <a:srgbClr val="800080"/>
                </a:solidFill>
                <a:latin typeface="Arial Narrow" pitchFamily="34" charset="0"/>
              </a:rPr>
            </a:br>
            <a:r>
              <a:rPr lang="ru-RU" altLang="ru-RU" sz="3200" b="1" dirty="0" smtClean="0">
                <a:solidFill>
                  <a:srgbClr val="800080"/>
                </a:solidFill>
                <a:latin typeface="Arial Narrow" pitchFamily="34" charset="0"/>
              </a:rPr>
              <a:t>в </a:t>
            </a:r>
            <a:r>
              <a:rPr lang="ru-RU" altLang="ru-RU" sz="3200" b="1" dirty="0">
                <a:solidFill>
                  <a:srgbClr val="800080"/>
                </a:solidFill>
                <a:latin typeface="Arial Narrow" pitchFamily="34" charset="0"/>
              </a:rPr>
              <a:t>течение года после применения </a:t>
            </a:r>
            <a:r>
              <a:rPr lang="ru-RU" altLang="ru-RU" sz="3200" b="1" dirty="0" smtClean="0">
                <a:solidFill>
                  <a:srgbClr val="800080"/>
                </a:solidFill>
                <a:latin typeface="Arial Narrow" pitchFamily="34" charset="0"/>
              </a:rPr>
              <a:t>ВП-4</a:t>
            </a:r>
            <a:r>
              <a:rPr lang="ru-RU" altLang="ru-RU" sz="3200" b="1" dirty="0" smtClean="0">
                <a:solidFill>
                  <a:srgbClr val="800080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 Narrow" pitchFamily="34" charset="0"/>
              </a:rPr>
              <a:t>                             </a:t>
            </a:r>
            <a:endParaRPr lang="ru-RU" altLang="ru-RU" sz="2500" b="1" i="1" dirty="0">
              <a:solidFill>
                <a:srgbClr val="800080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Arial Narrow" pitchFamily="34" charset="0"/>
            </a:endParaRPr>
          </a:p>
        </p:txBody>
      </p:sp>
      <p:graphicFrame>
        <p:nvGraphicFramePr>
          <p:cNvPr id="2" name="Object 3"/>
          <p:cNvGraphicFramePr>
            <a:graphicFrameLocks noGrp="1" noChangeAspect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585201814"/>
              </p:ext>
            </p:extLst>
          </p:nvPr>
        </p:nvGraphicFramePr>
        <p:xfrm>
          <a:off x="3541056" y="1768475"/>
          <a:ext cx="7323137" cy="39893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8612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9267603"/>
              </p:ext>
            </p:extLst>
          </p:nvPr>
        </p:nvGraphicFramePr>
        <p:xfrm>
          <a:off x="3168651" y="5654675"/>
          <a:ext cx="6096000" cy="884237"/>
        </p:xfrm>
        <a:graphic>
          <a:graphicData uri="http://schemas.openxmlformats.org/drawingml/2006/table">
            <a:tbl>
              <a:tblPr/>
              <a:tblGrid>
                <a:gridCol w="1524000"/>
                <a:gridCol w="1524000"/>
                <a:gridCol w="1524000"/>
                <a:gridCol w="1524000"/>
              </a:tblGrid>
              <a:tr h="42687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 marL="344488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 marL="67151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 marL="1023938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 marL="1341438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pitchFamily="34" charset="0"/>
                        </a:rPr>
                        <a:t>  0   –    3 </a:t>
                      </a:r>
                    </a:p>
                  </a:txBody>
                  <a:tcPr marT="45736" marB="4573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 marL="344488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 marL="67151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 marL="1023938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 marL="1341438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pitchFamily="34" charset="0"/>
                        </a:rPr>
                        <a:t>  4    -    6</a:t>
                      </a:r>
                    </a:p>
                  </a:txBody>
                  <a:tcPr marT="45736" marB="4573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 marL="344488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 marL="67151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 marL="1023938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 marL="1341438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pitchFamily="34" charset="0"/>
                        </a:rPr>
                        <a:t>  7    -   9</a:t>
                      </a:r>
                    </a:p>
                  </a:txBody>
                  <a:tcPr marT="45736" marB="4573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 marL="344488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 marL="67151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 marL="1023938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 marL="1341438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Narrow" pitchFamily="34" charset="0"/>
                        </a:rPr>
                        <a:t>10   -   12</a:t>
                      </a:r>
                    </a:p>
                  </a:txBody>
                  <a:tcPr marT="45736" marB="4573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5736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 marL="344488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 marL="67151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 marL="1023938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 marL="1341438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 Narrow" pitchFamily="34" charset="0"/>
                        </a:rPr>
                        <a:t>6,3</a:t>
                      </a:r>
                    </a:p>
                  </a:txBody>
                  <a:tcPr marT="45736" marB="4573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 marL="344488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 marL="67151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 marL="1023938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 marL="1341438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 Narrow" pitchFamily="34" charset="0"/>
                        </a:rPr>
                        <a:t>2,9</a:t>
                      </a:r>
                    </a:p>
                  </a:txBody>
                  <a:tcPr marT="45736" marB="4573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 marL="344488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 marL="67151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 marL="1023938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 marL="1341438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 Narrow" pitchFamily="34" charset="0"/>
                        </a:rPr>
                        <a:t>2,6</a:t>
                      </a:r>
                    </a:p>
                  </a:txBody>
                  <a:tcPr marT="45736" marB="4573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 marL="344488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 marL="67151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 marL="1023938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 marL="1341438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marL="17986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marL="22558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marL="27130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marL="3170238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 Narrow" pitchFamily="34" charset="0"/>
                        </a:rPr>
                        <a:t>2,9</a:t>
                      </a:r>
                    </a:p>
                  </a:txBody>
                  <a:tcPr marT="45736" marB="4573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98318" name="Text Box 25"/>
          <p:cNvSpPr txBox="1">
            <a:spLocks noChangeArrowheads="1"/>
          </p:cNvSpPr>
          <p:nvPr/>
        </p:nvSpPr>
        <p:spPr bwMode="auto">
          <a:xfrm>
            <a:off x="1739106" y="6034881"/>
            <a:ext cx="15843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dirty="0"/>
              <a:t>эффект</a:t>
            </a:r>
          </a:p>
        </p:txBody>
      </p:sp>
      <p:sp>
        <p:nvSpPr>
          <p:cNvPr id="98319" name="Text Box 26"/>
          <p:cNvSpPr txBox="1">
            <a:spLocks noChangeArrowheads="1"/>
          </p:cNvSpPr>
          <p:nvPr/>
        </p:nvSpPr>
        <p:spPr bwMode="auto">
          <a:xfrm>
            <a:off x="9370218" y="4959351"/>
            <a:ext cx="12239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dirty="0"/>
              <a:t>месяцы</a:t>
            </a:r>
          </a:p>
        </p:txBody>
      </p:sp>
      <p:sp>
        <p:nvSpPr>
          <p:cNvPr id="98320" name="Text Box 27"/>
          <p:cNvSpPr txBox="1">
            <a:spLocks noChangeArrowheads="1"/>
          </p:cNvSpPr>
          <p:nvPr/>
        </p:nvSpPr>
        <p:spPr bwMode="auto">
          <a:xfrm>
            <a:off x="3130140" y="1747837"/>
            <a:ext cx="3603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 dirty="0"/>
              <a:t>%</a:t>
            </a:r>
          </a:p>
        </p:txBody>
      </p:sp>
      <p:sp>
        <p:nvSpPr>
          <p:cNvPr id="98321" name="Text Box 28"/>
          <p:cNvSpPr txBox="1">
            <a:spLocks noChangeArrowheads="1"/>
          </p:cNvSpPr>
          <p:nvPr/>
        </p:nvSpPr>
        <p:spPr bwMode="auto">
          <a:xfrm>
            <a:off x="5052902" y="1916112"/>
            <a:ext cx="26638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dirty="0"/>
              <a:t>число эпизодов</a:t>
            </a:r>
          </a:p>
        </p:txBody>
      </p:sp>
    </p:spTree>
    <p:extLst>
      <p:ext uri="{BB962C8B-B14F-4D97-AF65-F5344CB8AC3E}">
        <p14:creationId xmlns:p14="http://schemas.microsoft.com/office/powerpoint/2010/main" val="25146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AutoShape 2"/>
          <p:cNvSpPr>
            <a:spLocks noChangeArrowheads="1"/>
          </p:cNvSpPr>
          <p:nvPr/>
        </p:nvSpPr>
        <p:spPr bwMode="auto">
          <a:xfrm>
            <a:off x="1213945" y="725214"/>
            <a:ext cx="10168757" cy="5281447"/>
          </a:xfrm>
          <a:prstGeom prst="roundRect">
            <a:avLst>
              <a:gd name="adj" fmla="val 16667"/>
            </a:avLst>
          </a:prstGeom>
          <a:ln w="9525">
            <a:solidFill>
              <a:srgbClr val="993366"/>
            </a:solidFill>
            <a:round/>
            <a:headEnd/>
            <a:tailEnd/>
          </a:ln>
          <a:effectLst>
            <a:outerShdw dist="45791" dir="12821404" algn="ctr" rotWithShape="0">
              <a:schemeClr val="bg2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sz="4400" b="1" dirty="0">
                <a:solidFill>
                  <a:srgbClr val="FF0000"/>
                </a:solidFill>
                <a:latin typeface="Arial Narrow" panose="020B0606020202030204" pitchFamily="34" charset="0"/>
              </a:rPr>
              <a:t>Острые респираторные инфекции </a:t>
            </a:r>
            <a:endParaRPr lang="ru-RU" altLang="ru-RU" sz="4400" b="1" dirty="0" smtClean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sz="44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(вызванные вирусом </a:t>
            </a:r>
            <a:r>
              <a:rPr lang="ru-RU" altLang="ru-RU" sz="4400" b="1" dirty="0">
                <a:solidFill>
                  <a:srgbClr val="FF0000"/>
                </a:solidFill>
                <a:latin typeface="Arial Narrow" panose="020B0606020202030204" pitchFamily="34" charset="0"/>
              </a:rPr>
              <a:t>гриппа, </a:t>
            </a:r>
            <a:endParaRPr lang="ru-RU" altLang="ru-RU" sz="4400" b="1" dirty="0" smtClean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sz="4400" b="1" dirty="0" err="1" smtClean="0">
                <a:solidFill>
                  <a:srgbClr val="FF0000"/>
                </a:solidFill>
                <a:latin typeface="Arial Narrow" panose="020B0606020202030204" pitchFamily="34" charset="0"/>
              </a:rPr>
              <a:t>парагриппа</a:t>
            </a:r>
            <a:r>
              <a:rPr lang="ru-RU" altLang="ru-RU" sz="4400" b="1" dirty="0">
                <a:solidFill>
                  <a:srgbClr val="FF0000"/>
                </a:solidFill>
                <a:latin typeface="Arial Narrow" panose="020B0606020202030204" pitchFamily="34" charset="0"/>
              </a:rPr>
              <a:t>, </a:t>
            </a:r>
            <a:r>
              <a:rPr lang="ru-RU" altLang="ru-RU" sz="4400" b="1" dirty="0" err="1">
                <a:solidFill>
                  <a:srgbClr val="FF0000"/>
                </a:solidFill>
                <a:latin typeface="Arial Narrow" panose="020B0606020202030204" pitchFamily="34" charset="0"/>
              </a:rPr>
              <a:t>коронавирусом</a:t>
            </a:r>
            <a:r>
              <a:rPr lang="ru-RU" altLang="ru-RU" sz="4400" b="1" dirty="0">
                <a:solidFill>
                  <a:srgbClr val="FF0000"/>
                </a:solidFill>
                <a:latin typeface="Arial Narrow" panose="020B0606020202030204" pitchFamily="34" charset="0"/>
              </a:rPr>
              <a:t> и др.)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ru-RU" altLang="ru-RU" sz="4400" dirty="0" smtClean="0">
              <a:latin typeface="Arial Narrow" panose="020B060602020203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sz="3600" dirty="0" smtClean="0">
                <a:latin typeface="Arial Narrow" panose="020B0606020202030204" pitchFamily="34" charset="0"/>
              </a:rPr>
              <a:t>ВП-4 - </a:t>
            </a:r>
            <a:r>
              <a:rPr lang="ru-RU" altLang="ru-RU" sz="3600" dirty="0" err="1" smtClean="0">
                <a:latin typeface="Arial Narrow" panose="020B0606020202030204" pitchFamily="34" charset="0"/>
              </a:rPr>
              <a:t>Интраназально</a:t>
            </a:r>
            <a:r>
              <a:rPr lang="ru-RU" altLang="ru-RU" sz="3600" dirty="0" smtClean="0">
                <a:latin typeface="Arial Narrow" panose="020B0606020202030204" pitchFamily="34" charset="0"/>
              </a:rPr>
              <a:t> </a:t>
            </a:r>
            <a:r>
              <a:rPr lang="ru-RU" altLang="ru-RU" sz="3600" dirty="0">
                <a:latin typeface="Arial Narrow" panose="020B0606020202030204" pitchFamily="34" charset="0"/>
              </a:rPr>
              <a:t>(перорально</a:t>
            </a:r>
            <a:r>
              <a:rPr lang="ru-RU" altLang="ru-RU" sz="3600" dirty="0" smtClean="0">
                <a:latin typeface="Arial Narrow" panose="020B0606020202030204" pitchFamily="34" charset="0"/>
              </a:rPr>
              <a:t>) - </a:t>
            </a:r>
            <a:r>
              <a:rPr lang="en-US" altLang="ru-RU" sz="3600" dirty="0" smtClean="0">
                <a:latin typeface="Arial Narrow" panose="020B0606020202030204" pitchFamily="34" charset="0"/>
              </a:rPr>
              <a:t>IL-5</a:t>
            </a:r>
            <a:r>
              <a:rPr lang="en-US" altLang="ru-RU" sz="3600" dirty="0">
                <a:latin typeface="Arial Narrow" panose="020B0606020202030204" pitchFamily="34" charset="0"/>
              </a:rPr>
              <a:t>, </a:t>
            </a:r>
            <a:r>
              <a:rPr lang="en-US" altLang="ru-RU" sz="3600" dirty="0" smtClean="0">
                <a:latin typeface="Arial Narrow" panose="020B0606020202030204" pitchFamily="34" charset="0"/>
              </a:rPr>
              <a:t>IL-12</a:t>
            </a:r>
            <a:r>
              <a:rPr lang="ru-RU" altLang="ru-RU" sz="3600" dirty="0" smtClean="0">
                <a:latin typeface="Arial Narrow" panose="020B0606020202030204" pitchFamily="34" charset="0"/>
              </a:rPr>
              <a:t>;</a:t>
            </a:r>
            <a:endParaRPr lang="ru-RU" altLang="ru-RU" sz="3600" dirty="0">
              <a:latin typeface="Arial Narrow" panose="020B060602020203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sz="3600" dirty="0" smtClean="0">
                <a:latin typeface="Arial Narrow" panose="020B0606020202030204" pitchFamily="34" charset="0"/>
              </a:rPr>
              <a:t>Подкожно </a:t>
            </a:r>
            <a:r>
              <a:rPr lang="ru-RU" altLang="ru-RU" sz="3600" dirty="0">
                <a:latin typeface="Arial Narrow" panose="020B0606020202030204" pitchFamily="34" charset="0"/>
              </a:rPr>
              <a:t>– </a:t>
            </a:r>
            <a:r>
              <a:rPr lang="en-US" altLang="ru-RU" sz="3600" dirty="0">
                <a:latin typeface="Arial Narrow" panose="020B0606020202030204" pitchFamily="34" charset="0"/>
              </a:rPr>
              <a:t>IL-1b, IL-5, </a:t>
            </a:r>
            <a:r>
              <a:rPr lang="en-US" altLang="ru-RU" sz="3600" dirty="0" smtClean="0">
                <a:latin typeface="Arial Narrow" panose="020B0606020202030204" pitchFamily="34" charset="0"/>
              </a:rPr>
              <a:t>IL-12,</a:t>
            </a:r>
            <a:r>
              <a:rPr lang="ru-RU" altLang="ru-RU" sz="3600" dirty="0" smtClean="0">
                <a:latin typeface="Arial Narrow" panose="020B0606020202030204" pitchFamily="34" charset="0"/>
              </a:rPr>
              <a:t> </a:t>
            </a:r>
            <a:r>
              <a:rPr lang="en-US" altLang="ru-RU" sz="3600" dirty="0" err="1" smtClean="0">
                <a:latin typeface="Arial Narrow" panose="020B0606020202030204" pitchFamily="34" charset="0"/>
              </a:rPr>
              <a:t>IFNy</a:t>
            </a:r>
            <a:r>
              <a:rPr lang="ru-RU" altLang="ru-RU" sz="3600" dirty="0" smtClean="0">
                <a:latin typeface="Arial Narrow" panose="020B0606020202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9271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4497" y="745901"/>
            <a:ext cx="11083158" cy="5613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Актуальным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перспективным направлением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является разработка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препаратов для экстренной профилактики </a:t>
            </a:r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коронавирусной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инфекции (на основе иммунологических и молекулярно-генетических технологий). </a:t>
            </a:r>
          </a:p>
          <a:p>
            <a:pPr indent="449580" algn="just">
              <a:lnSpc>
                <a:spcPct val="115000"/>
              </a:lnSpc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Среди иммунологических направлений можно выделить направление, связанное с изучением механизмов врожденного и адаптивного иммунитета на уровне слизистых оболочек, а также постинфекционного иммунитета при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коронавирусной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инфекции. </a:t>
            </a:r>
          </a:p>
          <a:p>
            <a:pPr indent="449580" algn="just">
              <a:lnSpc>
                <a:spcPct val="115000"/>
              </a:lnSpc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Среди генетических технологии контроля репродуктивной активности вируса - подавление экспрессии клеточных генов (в частности иммунной системы). Представленные направления  позволят в перспективе не только остановить репродукцию вируса, но и обезопасить организм от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гиперактивности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иммунных механизмов</a:t>
            </a:r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86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MIC044W"/>
          <p:cNvPicPr>
            <a:picLocks noChangeAspect="1" noChangeArrowheads="1"/>
          </p:cNvPicPr>
          <p:nvPr/>
        </p:nvPicPr>
        <p:blipFill>
          <a:blip r:embed="rId3">
            <a:lum bright="6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592" y="-332220"/>
            <a:ext cx="9837683" cy="7190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39" name="Rectangle 3"/>
          <p:cNvSpPr>
            <a:spLocks noChangeArrowheads="1"/>
          </p:cNvSpPr>
          <p:nvPr/>
        </p:nvSpPr>
        <p:spPr bwMode="auto">
          <a:xfrm>
            <a:off x="488731" y="0"/>
            <a:ext cx="11335407" cy="341939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CCECF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2800" b="1" dirty="0">
              <a:solidFill>
                <a:srgbClr val="FF0000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2800" b="1" dirty="0">
              <a:solidFill>
                <a:srgbClr val="FF0000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2800" b="1" dirty="0">
              <a:solidFill>
                <a:srgbClr val="FF0000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2800" b="1" dirty="0">
              <a:solidFill>
                <a:srgbClr val="FF0000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2800" b="1" dirty="0">
              <a:solidFill>
                <a:srgbClr val="FF0000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  <a:p>
            <a:pPr algn="ctr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4800" b="1" dirty="0">
                <a:solidFill>
                  <a:srgbClr val="FF0000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СПАСИБО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410853319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8B30A66-52A6-A944-9FFD-79165EF7C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27" y="833477"/>
            <a:ext cx="6517888" cy="1325563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Активация механизмов</a:t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dirty="0">
                <a:solidFill>
                  <a:srgbClr val="FF0000"/>
                </a:solidFill>
              </a:rPr>
              <a:t> врожденного иммунитета</a:t>
            </a:r>
            <a:r>
              <a:rPr lang="en-US" dirty="0">
                <a:solidFill>
                  <a:srgbClr val="FF0000"/>
                </a:solidFill>
              </a:rPr>
              <a:t> 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8193" name="Picture 1" descr="page17image2695792656">
            <a:extLst>
              <a:ext uri="{FF2B5EF4-FFF2-40B4-BE49-F238E27FC236}">
                <a16:creationId xmlns="" xmlns:a16="http://schemas.microsoft.com/office/drawing/2014/main" id="{43A23DC8-B40F-B043-BB85-C7464B05F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615" y="58188"/>
            <a:ext cx="5204030" cy="6423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9BC6E7AE-B67A-B845-B287-C3BD8AF96D9C}"/>
              </a:ext>
            </a:extLst>
          </p:cNvPr>
          <p:cNvSpPr/>
          <p:nvPr/>
        </p:nvSpPr>
        <p:spPr>
          <a:xfrm>
            <a:off x="6096000" y="6481724"/>
            <a:ext cx="6096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" sz="800" dirty="0">
                <a:effectLst/>
                <a:latin typeface="AdvP8010"/>
              </a:rPr>
              <a:t>Advances in Virus Research</a:t>
            </a:r>
            <a:r>
              <a:rPr lang="en" sz="800" dirty="0">
                <a:effectLst/>
                <a:latin typeface="AdvP800D"/>
              </a:rPr>
              <a:t>, Volume 96</a:t>
            </a:r>
            <a:br>
              <a:rPr lang="en" sz="800" dirty="0">
                <a:effectLst/>
                <a:latin typeface="AdvP800D"/>
              </a:rPr>
            </a:b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3750453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1988098-9A45-744E-B2D4-61F8F9C16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CF4A558-16EA-E648-8DD5-D3E2F9FB03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089" y="-82086"/>
            <a:ext cx="9520974" cy="696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283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AutoShape 2"/>
          <p:cNvSpPr>
            <a:spLocks noChangeArrowheads="1"/>
          </p:cNvSpPr>
          <p:nvPr/>
        </p:nvSpPr>
        <p:spPr bwMode="auto">
          <a:xfrm>
            <a:off x="1524000" y="1601788"/>
            <a:ext cx="9144000" cy="4909371"/>
          </a:xfrm>
          <a:prstGeom prst="roundRect">
            <a:avLst>
              <a:gd name="adj" fmla="val 16667"/>
            </a:avLst>
          </a:prstGeom>
          <a:ln w="9525">
            <a:solidFill>
              <a:srgbClr val="000080"/>
            </a:solidFill>
            <a:round/>
            <a:headEnd/>
            <a:tailEnd/>
          </a:ln>
          <a:effectLst>
            <a:outerShdw dist="81320" dir="13119588" algn="ctr" rotWithShape="0">
              <a:schemeClr val="bg2"/>
            </a:outerShdw>
          </a:effectLst>
        </p:spPr>
        <p:txBody>
          <a:bodyPr wrap="none" anchor="ctr"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538163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3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2400" dirty="0" smtClean="0">
              <a:sym typeface="Symbol" panose="05050102010706020507" pitchFamily="18" charset="2"/>
            </a:endParaRPr>
          </a:p>
          <a:p>
            <a:pPr lvl="3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2400" dirty="0" smtClean="0">
              <a:sym typeface="Symbol" panose="05050102010706020507" pitchFamily="18" charset="2"/>
            </a:endParaRPr>
          </a:p>
          <a:p>
            <a:pPr lvl="3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400" dirty="0" smtClean="0">
                <a:sym typeface="Symbol" panose="05050102010706020507" pitchFamily="18" charset="2"/>
              </a:rPr>
              <a:t> </a:t>
            </a:r>
            <a:r>
              <a:rPr lang="ru-RU" altLang="ru-RU" b="1" dirty="0"/>
              <a:t>Кожа и слизистая</a:t>
            </a:r>
            <a:r>
              <a:rPr lang="ru-RU" altLang="ru-RU" sz="1800" dirty="0"/>
              <a:t>                        </a:t>
            </a:r>
            <a:r>
              <a:rPr lang="ru-RU" altLang="ru-RU" sz="2400" dirty="0"/>
              <a:t>  </a:t>
            </a:r>
            <a:r>
              <a:rPr lang="ru-RU" altLang="ru-RU" sz="2400" dirty="0">
                <a:sym typeface="Symbol" panose="05050102010706020507" pitchFamily="18" charset="2"/>
              </a:rPr>
              <a:t> </a:t>
            </a:r>
            <a:r>
              <a:rPr lang="ru-RU" altLang="ru-RU" sz="1800" dirty="0"/>
              <a:t> </a:t>
            </a:r>
            <a:r>
              <a:rPr lang="ru-RU" altLang="ru-RU" b="1" dirty="0"/>
              <a:t>Естественные киллеры</a:t>
            </a:r>
          </a:p>
          <a:p>
            <a:pPr lvl="3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dirty="0">
                <a:sym typeface="Symbol" panose="05050102010706020507" pitchFamily="18" charset="2"/>
              </a:rPr>
              <a:t> </a:t>
            </a:r>
            <a:r>
              <a:rPr lang="ru-RU" altLang="ru-RU" b="1" dirty="0"/>
              <a:t>Гуморальные факторы              </a:t>
            </a:r>
            <a:r>
              <a:rPr lang="ru-RU" altLang="ru-RU" sz="2400" dirty="0">
                <a:sym typeface="Symbol" panose="05050102010706020507" pitchFamily="18" charset="2"/>
              </a:rPr>
              <a:t> </a:t>
            </a:r>
            <a:r>
              <a:rPr lang="ru-RU" altLang="ru-RU" b="1" dirty="0"/>
              <a:t> В-1 лимфоциты</a:t>
            </a:r>
          </a:p>
          <a:p>
            <a:pPr lvl="3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b="1" dirty="0"/>
              <a:t>   </a:t>
            </a:r>
            <a:r>
              <a:rPr lang="ru-RU" altLang="ru-RU" sz="1800" dirty="0"/>
              <a:t> - комплемент</a:t>
            </a:r>
            <a:r>
              <a:rPr lang="ru-RU" altLang="ru-RU" b="1" dirty="0"/>
              <a:t>                                   </a:t>
            </a:r>
            <a:r>
              <a:rPr lang="ru-RU" altLang="ru-RU" sz="2400" dirty="0">
                <a:sym typeface="Symbol" panose="05050102010706020507" pitchFamily="18" charset="2"/>
              </a:rPr>
              <a:t> </a:t>
            </a:r>
            <a:r>
              <a:rPr lang="en-US" altLang="ru-RU" b="1" dirty="0"/>
              <a:t>T</a:t>
            </a:r>
            <a:r>
              <a:rPr lang="el-GR" altLang="ru-RU" b="1" dirty="0">
                <a:cs typeface="Arial" panose="020B0604020202020204" pitchFamily="34" charset="0"/>
              </a:rPr>
              <a:t>γδ</a:t>
            </a:r>
            <a:r>
              <a:rPr lang="ru-RU" altLang="ru-RU" b="1" dirty="0"/>
              <a:t> </a:t>
            </a:r>
          </a:p>
          <a:p>
            <a:pPr lvl="3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 dirty="0"/>
              <a:t>     - лизоцим                                            </a:t>
            </a:r>
            <a:r>
              <a:rPr lang="ru-RU" altLang="ru-RU" sz="2400" dirty="0">
                <a:sym typeface="Symbol" panose="05050102010706020507" pitchFamily="18" charset="2"/>
              </a:rPr>
              <a:t> </a:t>
            </a:r>
            <a:r>
              <a:rPr lang="ru-RU" altLang="ru-RU" b="1" dirty="0"/>
              <a:t>Клетки – продуценты</a:t>
            </a:r>
            <a:endParaRPr lang="ru-RU" altLang="ru-RU" sz="1800" dirty="0"/>
          </a:p>
          <a:p>
            <a:pPr lvl="3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 dirty="0"/>
              <a:t>     - растворимые рецепторы для            </a:t>
            </a:r>
            <a:r>
              <a:rPr lang="ru-RU" altLang="ru-RU" b="1" dirty="0"/>
              <a:t>воспалительных медиаторов</a:t>
            </a:r>
            <a:endParaRPr lang="ru-RU" altLang="ru-RU" dirty="0"/>
          </a:p>
          <a:p>
            <a:pPr lvl="3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 dirty="0"/>
              <a:t>       патогенов:                                                       - базофилы</a:t>
            </a:r>
          </a:p>
          <a:p>
            <a:pPr lvl="3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 dirty="0"/>
              <a:t>          - С-реактивный белок                                 - тучные     </a:t>
            </a:r>
          </a:p>
          <a:p>
            <a:pPr lvl="3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 dirty="0"/>
              <a:t>          - </a:t>
            </a:r>
            <a:r>
              <a:rPr lang="ru-RU" altLang="ru-RU" sz="1800" dirty="0" err="1"/>
              <a:t>сурфактанты</a:t>
            </a:r>
            <a:r>
              <a:rPr lang="ru-RU" altLang="ru-RU" sz="1800" dirty="0"/>
              <a:t> и т. д.</a:t>
            </a:r>
          </a:p>
          <a:p>
            <a:pPr lvl="3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400" dirty="0"/>
              <a:t> </a:t>
            </a:r>
            <a:r>
              <a:rPr lang="ru-RU" altLang="ru-RU" dirty="0">
                <a:sym typeface="Symbol" panose="05050102010706020507" pitchFamily="18" charset="2"/>
              </a:rPr>
              <a:t> </a:t>
            </a:r>
            <a:r>
              <a:rPr lang="ru-RU" altLang="ru-RU" dirty="0"/>
              <a:t> </a:t>
            </a:r>
            <a:r>
              <a:rPr lang="ru-RU" altLang="ru-RU" b="1" dirty="0" err="1"/>
              <a:t>Фагоцитирующие</a:t>
            </a:r>
            <a:r>
              <a:rPr lang="ru-RU" altLang="ru-RU" b="1" dirty="0"/>
              <a:t> клетки</a:t>
            </a:r>
          </a:p>
          <a:p>
            <a:pPr lvl="3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 dirty="0"/>
              <a:t>      - дендритные</a:t>
            </a:r>
          </a:p>
          <a:p>
            <a:pPr lvl="3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 dirty="0"/>
              <a:t>      - макрофаги</a:t>
            </a:r>
          </a:p>
          <a:p>
            <a:pPr lvl="3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 dirty="0"/>
              <a:t>      - моноциты</a:t>
            </a:r>
          </a:p>
          <a:p>
            <a:pPr lvl="3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 dirty="0"/>
              <a:t>      - нейтрофилы</a:t>
            </a:r>
          </a:p>
          <a:p>
            <a:pPr lvl="3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 dirty="0"/>
              <a:t>      - эозинофилы</a:t>
            </a:r>
          </a:p>
          <a:p>
            <a:pPr lvl="3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 dirty="0"/>
              <a:t> </a:t>
            </a:r>
            <a:r>
              <a:rPr lang="ru-RU" altLang="ru-RU" sz="2400" dirty="0"/>
              <a:t> </a:t>
            </a:r>
            <a:endParaRPr lang="ru-RU" altLang="ru-RU" b="1" dirty="0"/>
          </a:p>
          <a:p>
            <a:pPr lvl="3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endParaRPr lang="ru-RU" altLang="ru-RU" b="1" u="sng" dirty="0"/>
          </a:p>
        </p:txBody>
      </p:sp>
      <p:sp>
        <p:nvSpPr>
          <p:cNvPr id="54275" name="AutoShape 3"/>
          <p:cNvSpPr>
            <a:spLocks noChangeArrowheads="1"/>
          </p:cNvSpPr>
          <p:nvPr/>
        </p:nvSpPr>
        <p:spPr bwMode="auto">
          <a:xfrm rot="5400000">
            <a:off x="5281614" y="-2907369"/>
            <a:ext cx="1196975" cy="7632700"/>
          </a:xfrm>
          <a:custGeom>
            <a:avLst/>
            <a:gdLst>
              <a:gd name="G0" fmla="+- 15379 0 0"/>
              <a:gd name="G1" fmla="+- 1024 0 0"/>
              <a:gd name="G2" fmla="+- 21600 0 1024"/>
              <a:gd name="G3" fmla="+- 10800 0 1024"/>
              <a:gd name="G4" fmla="+- 21600 0 15379"/>
              <a:gd name="G5" fmla="*/ G4 G3 10800"/>
              <a:gd name="G6" fmla="+- 21600 0 G5"/>
              <a:gd name="T0" fmla="*/ 15379 w 21600"/>
              <a:gd name="T1" fmla="*/ 0 h 21600"/>
              <a:gd name="T2" fmla="*/ 0 w 21600"/>
              <a:gd name="T3" fmla="*/ 10800 h 21600"/>
              <a:gd name="T4" fmla="*/ 15379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5379" y="0"/>
                </a:moveTo>
                <a:lnTo>
                  <a:pt x="15379" y="1024"/>
                </a:lnTo>
                <a:lnTo>
                  <a:pt x="3375" y="1024"/>
                </a:lnTo>
                <a:lnTo>
                  <a:pt x="3375" y="20576"/>
                </a:lnTo>
                <a:lnTo>
                  <a:pt x="15379" y="20576"/>
                </a:lnTo>
                <a:lnTo>
                  <a:pt x="15379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1024"/>
                </a:moveTo>
                <a:lnTo>
                  <a:pt x="1350" y="20576"/>
                </a:lnTo>
                <a:lnTo>
                  <a:pt x="2700" y="20576"/>
                </a:lnTo>
                <a:lnTo>
                  <a:pt x="2700" y="1024"/>
                </a:lnTo>
                <a:close/>
              </a:path>
              <a:path w="21600" h="21600">
                <a:moveTo>
                  <a:pt x="0" y="1024"/>
                </a:moveTo>
                <a:lnTo>
                  <a:pt x="0" y="20576"/>
                </a:lnTo>
                <a:lnTo>
                  <a:pt x="675" y="20576"/>
                </a:lnTo>
                <a:lnTo>
                  <a:pt x="675" y="10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solidFill>
              <a:srgbClr val="800000"/>
            </a:solidFill>
            <a:miter lim="800000"/>
            <a:headEnd/>
            <a:tailEnd/>
          </a:ln>
          <a:effectLst>
            <a:prstShdw prst="shdw17" dist="53882" dir="13500000">
              <a:srgbClr val="000066"/>
            </a:prstShdw>
          </a:effectLst>
          <a:extLst/>
        </p:spPr>
        <p:txBody>
          <a:bodyPr rot="10800000" vert="eaVert"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800" dirty="0" err="1">
                <a:solidFill>
                  <a:srgbClr val="FF0000"/>
                </a:solidFill>
              </a:rPr>
              <a:t>Эффекторная</a:t>
            </a:r>
            <a:r>
              <a:rPr lang="ru-RU" altLang="ru-RU" sz="2800" dirty="0">
                <a:solidFill>
                  <a:srgbClr val="FF0000"/>
                </a:solidFill>
              </a:rPr>
              <a:t> система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800" dirty="0">
                <a:solidFill>
                  <a:srgbClr val="FF0000"/>
                </a:solidFill>
              </a:rPr>
              <a:t>врожденного иммунитета</a:t>
            </a:r>
          </a:p>
        </p:txBody>
      </p:sp>
    </p:spTree>
    <p:extLst>
      <p:ext uri="{BB962C8B-B14F-4D97-AF65-F5344CB8AC3E}">
        <p14:creationId xmlns:p14="http://schemas.microsoft.com/office/powerpoint/2010/main" val="403996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787F5018-E9D8-426D-B50C-09FDB12D4395}" type="slidenum">
              <a:rPr lang="ru-RU" altLang="ru-RU" sz="1000"/>
              <a:pPr>
                <a:spcBef>
                  <a:spcPct val="0"/>
                </a:spcBef>
                <a:buClrTx/>
                <a:buSzTx/>
                <a:buFontTx/>
                <a:buNone/>
              </a:pPr>
              <a:t>4</a:t>
            </a:fld>
            <a:endParaRPr lang="ru-RU" altLang="ru-RU" sz="1000"/>
          </a:p>
        </p:txBody>
      </p:sp>
      <p:sp>
        <p:nvSpPr>
          <p:cNvPr id="56322" name="AutoShape 2"/>
          <p:cNvSpPr>
            <a:spLocks noGrp="1" noChangeArrowheads="1"/>
          </p:cNvSpPr>
          <p:nvPr>
            <p:ph type="title"/>
          </p:nvPr>
        </p:nvSpPr>
        <p:spPr>
          <a:xfrm>
            <a:off x="1150883" y="188914"/>
            <a:ext cx="9743089" cy="1557337"/>
          </a:xfrm>
          <a:prstGeom prst="bevel">
            <a:avLst>
              <a:gd name="adj" fmla="val 509"/>
            </a:avLst>
          </a:prstGeom>
          <a:noFill/>
          <a:ln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defRPr/>
            </a:pPr>
            <a:r>
              <a:rPr lang="ru-RU" altLang="ru-RU" sz="2800" b="1">
                <a:solidFill>
                  <a:srgbClr val="FF0000"/>
                </a:solidFill>
              </a:rPr>
              <a:t>Рецепторы врожденного иммунитета, </a:t>
            </a:r>
            <a:br>
              <a:rPr lang="ru-RU" altLang="ru-RU" sz="2800" b="1">
                <a:solidFill>
                  <a:srgbClr val="FF0000"/>
                </a:solidFill>
              </a:rPr>
            </a:br>
            <a:r>
              <a:rPr lang="ru-RU" altLang="ru-RU" sz="2800" b="1">
                <a:solidFill>
                  <a:srgbClr val="FF0000"/>
                </a:solidFill>
              </a:rPr>
              <a:t>распознающие патоген-ассоциированные структуры микроорганизмов</a:t>
            </a:r>
          </a:p>
        </p:txBody>
      </p:sp>
      <p:graphicFrame>
        <p:nvGraphicFramePr>
          <p:cNvPr id="56323" name="Group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6681713"/>
              </p:ext>
            </p:extLst>
          </p:nvPr>
        </p:nvGraphicFramePr>
        <p:xfrm>
          <a:off x="2208214" y="1844675"/>
          <a:ext cx="7991475" cy="4686302"/>
        </p:xfrm>
        <a:graphic>
          <a:graphicData uri="http://schemas.openxmlformats.org/drawingml/2006/table">
            <a:tbl>
              <a:tblPr/>
              <a:tblGrid>
                <a:gridCol w="2951162"/>
                <a:gridCol w="5040313"/>
              </a:tblGrid>
              <a:tr h="80147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Рецепторы</a:t>
                      </a:r>
                    </a:p>
                  </a:txBody>
                  <a:tcPr marT="45708" marB="45708" horzOverflow="overflow">
                    <a:lnL cap="flat">
                      <a:noFill/>
                    </a:lnL>
                    <a:lnR w="12700" cap="flat" cmpd="sng" algn="ctr">
                      <a:solidFill>
                        <a:schemeClr val="hlink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hlink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Экспрессированы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hlink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hlink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3499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Toll</a:t>
                      </a: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-подобные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alt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alt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8" marB="45708" horzOverflow="overflow">
                    <a:lnL cap="flat">
                      <a:noFill/>
                    </a:lnL>
                    <a:lnR w="12700" cap="flat" cmpd="sng" algn="ctr">
                      <a:solidFill>
                        <a:schemeClr val="hlink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hlink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hlink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На мембранах МФ, ДК, моноцитов, тучных клеток, нейтрофилов и т.д.</a:t>
                      </a:r>
                      <a:endParaRPr kumimoji="0" lang="en-US" alt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hlink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hlink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hlink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993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NOD</a:t>
                      </a:r>
                      <a:endParaRPr kumimoji="0" lang="ru-RU" alt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8" marB="45708" horzOverflow="overflow">
                    <a:lnL cap="flat">
                      <a:noFill/>
                    </a:lnL>
                    <a:lnR w="12700" cap="flat" cmpd="sng" algn="ctr">
                      <a:solidFill>
                        <a:schemeClr val="hlink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hlink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hlink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В цитоплазме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hlink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hlink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hlink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960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Маннозные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alt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8" marB="45708" horzOverflow="overflow">
                    <a:lnL cap="flat">
                      <a:noFill/>
                    </a:lnL>
                    <a:lnR w="12700" cap="flat" cmpd="sng" algn="ctr">
                      <a:solidFill>
                        <a:schemeClr val="hlink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hlink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hlink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На мембранах МФ, ДК, соматических клеток и .т.д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hlink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hlink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hlink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309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Мусорщики</a:t>
                      </a:r>
                    </a:p>
                  </a:txBody>
                  <a:tcPr marT="45708" marB="45708" horzOverflow="overflow">
                    <a:lnL cap="flat">
                      <a:noFill/>
                    </a:lnL>
                    <a:lnR w="12700" cap="flat" cmpd="sng" algn="ctr">
                      <a:solidFill>
                        <a:schemeClr val="hlink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hlink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hlink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На мембранах, МФ, ДК и т.д.</a:t>
                      </a:r>
                      <a:endParaRPr kumimoji="0" lang="en-US" alt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hlink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hlink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hlink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071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Активация </a:t>
                      </a:r>
                      <a:r>
                        <a:rPr kumimoji="0" lang="en-US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NK</a:t>
                      </a:r>
                      <a:endParaRPr kumimoji="0" lang="ru-RU" alt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8" marB="45708" horzOverflow="overflow">
                    <a:lnL cap="flat">
                      <a:noFill/>
                    </a:lnL>
                    <a:lnR w="12700" cap="flat" cmpd="sng" algn="ctr">
                      <a:solidFill>
                        <a:schemeClr val="hlink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hlink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На мембранах </a:t>
                      </a:r>
                      <a:r>
                        <a:rPr kumimoji="0" lang="en-US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NK</a:t>
                      </a: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 МФ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hlink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hlink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39629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B427A39-06EE-45BD-B358-850362A1BE36}" type="slidenum">
              <a:rPr lang="ru-RU" altLang="ru-RU" sz="10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5</a:t>
            </a:fld>
            <a:endParaRPr lang="ru-RU" altLang="ru-RU" sz="1000">
              <a:solidFill>
                <a:srgbClr val="FFFFFF"/>
              </a:solidFill>
            </a:endParaRPr>
          </a:p>
        </p:txBody>
      </p:sp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939252" y="188914"/>
            <a:ext cx="10049313" cy="1139825"/>
          </a:xfrm>
          <a:noFill/>
        </p:spPr>
        <p:txBody>
          <a:bodyPr/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ru-RU" altLang="ru-RU" sz="2800" b="1" dirty="0">
                <a:solidFill>
                  <a:srgbClr val="FF0000"/>
                </a:solidFill>
              </a:rPr>
              <a:t>ТО</a:t>
            </a:r>
            <a:r>
              <a:rPr lang="en-US" altLang="ru-RU" sz="2800" b="1" dirty="0">
                <a:solidFill>
                  <a:srgbClr val="FF0000"/>
                </a:solidFill>
              </a:rPr>
              <a:t>LL</a:t>
            </a:r>
            <a:r>
              <a:rPr lang="ru-RU" altLang="ru-RU" sz="2800" b="1" dirty="0">
                <a:solidFill>
                  <a:srgbClr val="FF0000"/>
                </a:solidFill>
              </a:rPr>
              <a:t>-подобные рецепторы (</a:t>
            </a:r>
            <a:r>
              <a:rPr lang="en-US" altLang="ru-RU" sz="2800" b="1" dirty="0">
                <a:solidFill>
                  <a:srgbClr val="FF0000"/>
                </a:solidFill>
              </a:rPr>
              <a:t>TLRs</a:t>
            </a:r>
            <a:r>
              <a:rPr lang="ru-RU" altLang="ru-RU" sz="2800" b="1" dirty="0">
                <a:solidFill>
                  <a:srgbClr val="FF0000"/>
                </a:solidFill>
              </a:rPr>
              <a:t>) </a:t>
            </a:r>
            <a:br>
              <a:rPr lang="ru-RU" altLang="ru-RU" sz="2800" b="1" dirty="0">
                <a:solidFill>
                  <a:srgbClr val="FF0000"/>
                </a:solidFill>
              </a:rPr>
            </a:br>
            <a:r>
              <a:rPr lang="ru-RU" altLang="ru-RU" sz="2800" b="1" dirty="0">
                <a:solidFill>
                  <a:srgbClr val="FF0000"/>
                </a:solidFill>
              </a:rPr>
              <a:t>и их </a:t>
            </a:r>
            <a:r>
              <a:rPr lang="ru-RU" altLang="ru-RU" sz="2800" b="1" dirty="0" err="1">
                <a:solidFill>
                  <a:srgbClr val="FF0000"/>
                </a:solidFill>
              </a:rPr>
              <a:t>лиганды</a:t>
            </a:r>
            <a:r>
              <a:rPr lang="ru-RU" altLang="ru-RU" sz="2800" b="1" dirty="0">
                <a:solidFill>
                  <a:srgbClr val="FF0000"/>
                </a:solidFill>
              </a:rPr>
              <a:t> (</a:t>
            </a:r>
            <a:r>
              <a:rPr lang="en-US" altLang="ru-RU" sz="2000" b="1" i="1" dirty="0">
                <a:solidFill>
                  <a:srgbClr val="FF0000"/>
                </a:solidFill>
              </a:rPr>
              <a:t>pathogen associated molecular patterns</a:t>
            </a:r>
            <a:r>
              <a:rPr lang="en-US" altLang="ru-RU" sz="2400" b="1" dirty="0">
                <a:solidFill>
                  <a:srgbClr val="FF0000"/>
                </a:solidFill>
              </a:rPr>
              <a:t> –</a:t>
            </a:r>
            <a:r>
              <a:rPr lang="en-US" altLang="ru-RU" sz="2800" b="1" dirty="0">
                <a:solidFill>
                  <a:srgbClr val="FF0000"/>
                </a:solidFill>
              </a:rPr>
              <a:t> PAMPs)</a:t>
            </a:r>
            <a:endParaRPr lang="ru-RU" altLang="ru-RU" sz="2800" b="1" dirty="0">
              <a:solidFill>
                <a:srgbClr val="FF0000"/>
              </a:solidFill>
            </a:endParaRPr>
          </a:p>
        </p:txBody>
      </p:sp>
      <p:graphicFrame>
        <p:nvGraphicFramePr>
          <p:cNvPr id="57347" name="Group 3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1378059662"/>
              </p:ext>
            </p:extLst>
          </p:nvPr>
        </p:nvGraphicFramePr>
        <p:xfrm>
          <a:off x="2279651" y="1412876"/>
          <a:ext cx="7561263" cy="5248304"/>
        </p:xfrm>
        <a:graphic>
          <a:graphicData uri="http://schemas.openxmlformats.org/drawingml/2006/table">
            <a:tbl>
              <a:tblPr/>
              <a:tblGrid>
                <a:gridCol w="1655763"/>
                <a:gridCol w="2663825"/>
                <a:gridCol w="3241675"/>
              </a:tblGrid>
              <a:tr h="36573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Arial" charset="0"/>
                        </a:rPr>
                        <a:t>TLRs</a:t>
                      </a:r>
                      <a:endParaRPr kumimoji="0" lang="ru-RU" alt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Arial" charset="0"/>
                      </a:endParaRPr>
                    </a:p>
                  </a:txBody>
                  <a:tcPr marT="45709" marB="45709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Arial" charset="0"/>
                        </a:rPr>
                        <a:t>PAMPs</a:t>
                      </a:r>
                      <a:endParaRPr kumimoji="0" lang="ru-RU" alt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Arial" charset="0"/>
                      </a:endParaRPr>
                    </a:p>
                  </a:txBody>
                  <a:tcPr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Arial" charset="0"/>
                        </a:rPr>
                        <a:t>носитель</a:t>
                      </a:r>
                    </a:p>
                  </a:txBody>
                  <a:tcPr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08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TLR </a:t>
                      </a: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 / </a:t>
                      </a:r>
                      <a:r>
                        <a:rPr kumimoji="0" lang="en-US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TLR</a:t>
                      </a: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2</a:t>
                      </a:r>
                    </a:p>
                  </a:txBody>
                  <a:tcPr marT="45709" marB="45709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Липопротеин</a:t>
                      </a:r>
                    </a:p>
                  </a:txBody>
                  <a:tcPr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грам </a:t>
                      </a:r>
                      <a:r>
                        <a:rPr kumimoji="0" lang="ru-RU" altLang="ru-RU" sz="1800" b="1" i="1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+</a:t>
                      </a:r>
                      <a:r>
                        <a:rPr kumimoji="0" lang="ru-RU" alt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 грам </a:t>
                      </a:r>
                      <a:r>
                        <a:rPr kumimoji="0" lang="ru-RU" altLang="ru-RU" sz="1800" b="1" i="1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  <a:r>
                        <a:rPr kumimoji="0" lang="ru-RU" alt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бактерии</a:t>
                      </a:r>
                    </a:p>
                  </a:txBody>
                  <a:tcPr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0872">
                <a:tc rowSpan="5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</a:rPr>
                        <a:t>TLR</a:t>
                      </a: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</a:rPr>
                        <a:t> 2</a:t>
                      </a:r>
                    </a:p>
                  </a:txBody>
                  <a:tcPr marT="45709" marB="45709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</a:rPr>
                        <a:t>Липопротеин </a:t>
                      </a:r>
                    </a:p>
                  </a:txBody>
                  <a:tcPr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</a:rPr>
                        <a:t>грам </a:t>
                      </a:r>
                      <a:r>
                        <a:rPr kumimoji="0" lang="ru-RU" altLang="ru-RU" sz="1800" b="1" i="1" u="none" strike="noStrike" cap="none" normalizeH="0" baseline="3000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</a:rPr>
                        <a:t>+</a:t>
                      </a:r>
                      <a:r>
                        <a:rPr kumimoji="0" lang="ru-RU" alt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</a:rPr>
                        <a:t>, грам </a:t>
                      </a:r>
                      <a:r>
                        <a:rPr kumimoji="0" lang="ru-RU" altLang="ru-RU" sz="1800" b="1" i="1" u="none" strike="noStrike" cap="none" normalizeH="0" baseline="3000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</a:rPr>
                        <a:t>-</a:t>
                      </a:r>
                      <a:r>
                        <a:rPr kumimoji="0" lang="ru-RU" alt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</a:rPr>
                        <a:t>  бактерии</a:t>
                      </a:r>
                    </a:p>
                  </a:txBody>
                  <a:tcPr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032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</a:rPr>
                        <a:t>Липотейхоевая кислота</a:t>
                      </a:r>
                    </a:p>
                  </a:txBody>
                  <a:tcPr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</a:rPr>
                        <a:t>грам </a:t>
                      </a:r>
                      <a:r>
                        <a:rPr kumimoji="0" lang="ru-RU" altLang="ru-RU" sz="1800" b="1" i="1" u="none" strike="noStrike" cap="none" normalizeH="0" baseline="3000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</a:rPr>
                        <a:t>+</a:t>
                      </a:r>
                      <a:r>
                        <a:rPr kumimoji="0" lang="ru-RU" alt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</a:rPr>
                        <a:t>, грам </a:t>
                      </a:r>
                      <a:r>
                        <a:rPr kumimoji="0" lang="ru-RU" altLang="ru-RU" sz="1800" b="1" i="1" u="none" strike="noStrike" cap="none" normalizeH="0" baseline="3000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</a:rPr>
                        <a:t>-</a:t>
                      </a:r>
                      <a:r>
                        <a:rPr kumimoji="0" lang="ru-RU" alt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</a:rPr>
                        <a:t>  бактерии</a:t>
                      </a:r>
                    </a:p>
                  </a:txBody>
                  <a:tcPr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087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</a:rPr>
                        <a:t>Зимозан</a:t>
                      </a:r>
                    </a:p>
                  </a:txBody>
                  <a:tcPr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</a:rPr>
                        <a:t>дрожжи</a:t>
                      </a:r>
                    </a:p>
                  </a:txBody>
                  <a:tcPr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087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</a:rPr>
                        <a:t>Липоарабиманнан</a:t>
                      </a:r>
                    </a:p>
                  </a:txBody>
                  <a:tcPr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</a:rPr>
                        <a:t>M. tuberculosis</a:t>
                      </a:r>
                      <a:endParaRPr kumimoji="0" lang="ru-RU" altLang="ru-RU" sz="1800" b="1" i="1" u="none" strike="noStrike" cap="none" normalizeH="0" baseline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087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</a:rPr>
                        <a:t>Фосфолипиды </a:t>
                      </a:r>
                    </a:p>
                  </a:txBody>
                  <a:tcPr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</a:rPr>
                        <a:t>трипаносомы</a:t>
                      </a:r>
                    </a:p>
                  </a:txBody>
                  <a:tcPr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08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TLR</a:t>
                      </a: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3</a:t>
                      </a:r>
                    </a:p>
                  </a:txBody>
                  <a:tcPr marT="45709" marB="45709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ds RNA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вирусы</a:t>
                      </a:r>
                    </a:p>
                  </a:txBody>
                  <a:tcPr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08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</a:rPr>
                        <a:t>TLR</a:t>
                      </a: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</a:rPr>
                        <a:t> 4</a:t>
                      </a:r>
                    </a:p>
                  </a:txBody>
                  <a:tcPr marT="45709" marB="45709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</a:rPr>
                        <a:t>ЛПС</a:t>
                      </a:r>
                    </a:p>
                  </a:txBody>
                  <a:tcPr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</a:rPr>
                        <a:t>грам </a:t>
                      </a:r>
                      <a:r>
                        <a:rPr kumimoji="0" lang="ru-RU" altLang="ru-RU" sz="1800" b="1" i="1" u="none" strike="noStrike" cap="none" normalizeH="0" baseline="3000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</a:rPr>
                        <a:t>-</a:t>
                      </a:r>
                      <a:r>
                        <a:rPr kumimoji="0" lang="ru-RU" alt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</a:rPr>
                        <a:t>  бактерии</a:t>
                      </a:r>
                    </a:p>
                  </a:txBody>
                  <a:tcPr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08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TLR</a:t>
                      </a: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5</a:t>
                      </a:r>
                    </a:p>
                  </a:txBody>
                  <a:tcPr marT="45709" marB="45709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Флагеллин</a:t>
                      </a:r>
                    </a:p>
                  </a:txBody>
                  <a:tcPr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грам </a:t>
                      </a:r>
                      <a:r>
                        <a:rPr kumimoji="0" lang="ru-RU" altLang="ru-RU" sz="1800" b="1" i="1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+</a:t>
                      </a:r>
                      <a:r>
                        <a:rPr kumimoji="0" lang="ru-RU" alt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 грам </a:t>
                      </a:r>
                      <a:r>
                        <a:rPr kumimoji="0" lang="ru-RU" altLang="ru-RU" sz="1800" b="1" i="1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  <a:r>
                        <a:rPr kumimoji="0" lang="ru-RU" alt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бактерии</a:t>
                      </a:r>
                    </a:p>
                  </a:txBody>
                  <a:tcPr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08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</a:rPr>
                        <a:t>TLR</a:t>
                      </a: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</a:rPr>
                        <a:t> 6</a:t>
                      </a:r>
                    </a:p>
                  </a:txBody>
                  <a:tcPr marT="45709" marB="45709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</a:rPr>
                        <a:t>Липопептиды</a:t>
                      </a:r>
                    </a:p>
                  </a:txBody>
                  <a:tcPr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</a:rPr>
                        <a:t>грам </a:t>
                      </a:r>
                      <a:r>
                        <a:rPr kumimoji="0" lang="ru-RU" altLang="ru-RU" sz="1800" b="1" i="1" u="none" strike="noStrike" cap="none" normalizeH="0" baseline="3000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</a:rPr>
                        <a:t>+</a:t>
                      </a:r>
                      <a:r>
                        <a:rPr kumimoji="0" lang="ru-RU" alt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</a:rPr>
                        <a:t>, грам </a:t>
                      </a:r>
                      <a:r>
                        <a:rPr kumimoji="0" lang="ru-RU" altLang="ru-RU" sz="1800" b="1" i="1" u="none" strike="noStrike" cap="none" normalizeH="0" baseline="3000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</a:rPr>
                        <a:t>-</a:t>
                      </a:r>
                      <a:r>
                        <a:rPr kumimoji="0" lang="ru-RU" alt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</a:rPr>
                        <a:t>  бактерии</a:t>
                      </a:r>
                    </a:p>
                  </a:txBody>
                  <a:tcPr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08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TLR</a:t>
                      </a: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7</a:t>
                      </a:r>
                    </a:p>
                  </a:txBody>
                  <a:tcPr marT="45709" marB="45709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alt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ss</a:t>
                      </a:r>
                      <a:r>
                        <a:rPr kumimoji="0" lang="en-US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RNK  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вирусы</a:t>
                      </a:r>
                    </a:p>
                  </a:txBody>
                  <a:tcPr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08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</a:rPr>
                        <a:t>TLR</a:t>
                      </a: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</a:rPr>
                        <a:t> 8</a:t>
                      </a:r>
                    </a:p>
                  </a:txBody>
                  <a:tcPr marT="45709" marB="45709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ss</a:t>
                      </a:r>
                      <a:r>
                        <a:rPr kumimoji="0" lang="en-US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RNK  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altLang="ru-RU" sz="1800" b="1" i="1" u="none" strike="noStrike" cap="none" normalizeH="0" baseline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0872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TLR</a:t>
                      </a: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9</a:t>
                      </a:r>
                    </a:p>
                  </a:txBody>
                  <a:tcPr marT="45709" marB="45709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ss</a:t>
                      </a:r>
                      <a:r>
                        <a:rPr kumimoji="0" lang="en-US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RNA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вирусы</a:t>
                      </a:r>
                    </a:p>
                  </a:txBody>
                  <a:tcPr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087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YCpY</a:t>
                      </a:r>
                      <a:r>
                        <a:rPr kumimoji="0" lang="en-US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- DNA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бактерии</a:t>
                      </a:r>
                    </a:p>
                  </a:txBody>
                  <a:tcPr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08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</a:rPr>
                        <a:t>TLR</a:t>
                      </a: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</a:rPr>
                        <a:t> 10 - 13</a:t>
                      </a:r>
                    </a:p>
                  </a:txBody>
                  <a:tcPr marT="45709" marB="45709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</a:rPr>
                        <a:t>???</a:t>
                      </a:r>
                      <a:endParaRPr kumimoji="0" lang="ru-RU" alt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alt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88901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898634" y="476250"/>
            <a:ext cx="10342180" cy="1163638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b="1" dirty="0">
                <a:solidFill>
                  <a:srgbClr val="FF0000"/>
                </a:solidFill>
              </a:rPr>
              <a:t>Спектр </a:t>
            </a:r>
            <a:r>
              <a:rPr lang="en-US" sz="3600" b="1" dirty="0">
                <a:solidFill>
                  <a:srgbClr val="FF0000"/>
                </a:solidFill>
              </a:rPr>
              <a:t>TLRs</a:t>
            </a:r>
            <a:r>
              <a:rPr lang="ru-RU" sz="3600" b="1" dirty="0">
                <a:solidFill>
                  <a:srgbClr val="FF0000"/>
                </a:solidFill>
              </a:rPr>
              <a:t>, которые </a:t>
            </a:r>
            <a:r>
              <a:rPr lang="ru-RU" sz="3600" b="1" dirty="0" err="1">
                <a:solidFill>
                  <a:srgbClr val="FF0000"/>
                </a:solidFill>
              </a:rPr>
              <a:t>экспрессируются</a:t>
            </a:r>
            <a:r>
              <a:rPr lang="ru-RU" sz="3600" b="1" dirty="0">
                <a:solidFill>
                  <a:srgbClr val="FF0000"/>
                </a:solidFill>
              </a:rPr>
              <a:t> антиген-</a:t>
            </a:r>
            <a:r>
              <a:rPr lang="ru-RU" sz="3600" b="1" dirty="0" err="1">
                <a:solidFill>
                  <a:srgbClr val="FF0000"/>
                </a:solidFill>
              </a:rPr>
              <a:t>презентирующими</a:t>
            </a:r>
            <a:r>
              <a:rPr lang="ru-RU" sz="3600" b="1" dirty="0">
                <a:solidFill>
                  <a:srgbClr val="FF0000"/>
                </a:solidFill>
              </a:rPr>
              <a:t> </a:t>
            </a:r>
            <a:r>
              <a:rPr lang="ru-RU" sz="3600" b="1" dirty="0" smtClean="0">
                <a:solidFill>
                  <a:srgbClr val="FF0000"/>
                </a:solidFill>
              </a:rPr>
              <a:t>клетками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82947" name="Прямоугольник 3"/>
          <p:cNvSpPr>
            <a:spLocks noChangeArrowheads="1"/>
          </p:cNvSpPr>
          <p:nvPr/>
        </p:nvSpPr>
        <p:spPr bwMode="auto">
          <a:xfrm>
            <a:off x="5454650" y="6318198"/>
            <a:ext cx="67373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1800">
                <a:solidFill>
                  <a:srgbClr val="000000"/>
                </a:solidFill>
                <a:latin typeface="Calibri" panose="020F0502020204030204" pitchFamily="34" charset="0"/>
              </a:rPr>
              <a:t>Elizabeth A .Thompson Current Opinion in Immunology 2017,47:1–7 </a:t>
            </a:r>
            <a:endParaRPr lang="ru-RU" altLang="ru-RU" sz="18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82948" name="Изображение 4" descr="Снимок экрана 2018-09-23 в 9.54.4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431" y="2047082"/>
            <a:ext cx="8610600" cy="383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756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524107" y="0"/>
            <a:ext cx="11106615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3600" b="1" dirty="0">
                <a:solidFill>
                  <a:srgbClr val="FF0000"/>
                </a:solidFill>
              </a:rPr>
              <a:t>Этапы развития реакций иммунитета </a:t>
            </a:r>
            <a:r>
              <a:rPr lang="ru-RU" sz="3600" b="1" dirty="0" smtClean="0">
                <a:solidFill>
                  <a:srgbClr val="FF0000"/>
                </a:solidFill>
              </a:rPr>
              <a:t/>
            </a:r>
            <a:br>
              <a:rPr lang="ru-RU" sz="3600" b="1" dirty="0" smtClean="0">
                <a:solidFill>
                  <a:srgbClr val="FF0000"/>
                </a:solidFill>
              </a:rPr>
            </a:br>
            <a:r>
              <a:rPr lang="ru-RU" sz="3600" b="1" dirty="0" smtClean="0">
                <a:solidFill>
                  <a:srgbClr val="FF0000"/>
                </a:solidFill>
              </a:rPr>
              <a:t>при </a:t>
            </a:r>
            <a:r>
              <a:rPr lang="ru-RU" sz="3600" b="1" dirty="0">
                <a:solidFill>
                  <a:srgbClr val="FF0000"/>
                </a:solidFill>
              </a:rPr>
              <a:t>вирусной инфекции</a:t>
            </a:r>
          </a:p>
        </p:txBody>
      </p:sp>
      <p:sp>
        <p:nvSpPr>
          <p:cNvPr id="97284" name="Rectangle 4"/>
          <p:cNvSpPr>
            <a:spLocks noChangeArrowheads="1"/>
          </p:cNvSpPr>
          <p:nvPr/>
        </p:nvSpPr>
        <p:spPr bwMode="auto">
          <a:xfrm>
            <a:off x="3958799" y="1341439"/>
            <a:ext cx="3995003" cy="646331"/>
          </a:xfrm>
          <a:prstGeom prst="rect">
            <a:avLst/>
          </a:prstGeom>
          <a:solidFill>
            <a:schemeClr val="bg1"/>
          </a:solidFill>
          <a:ln w="38100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b="1" dirty="0"/>
              <a:t>Распознавание вирионов с помощью </a:t>
            </a:r>
          </a:p>
          <a:p>
            <a:pPr algn="ctr">
              <a:defRPr/>
            </a:pPr>
            <a:r>
              <a:rPr lang="en-US" b="1" dirty="0"/>
              <a:t>Pattern Recognition Receptors</a:t>
            </a:r>
          </a:p>
        </p:txBody>
      </p:sp>
      <p:sp>
        <p:nvSpPr>
          <p:cNvPr id="97285" name="Rectangle 5"/>
          <p:cNvSpPr>
            <a:spLocks noChangeArrowheads="1"/>
          </p:cNvSpPr>
          <p:nvPr/>
        </p:nvSpPr>
        <p:spPr bwMode="auto">
          <a:xfrm>
            <a:off x="2617884" y="2925763"/>
            <a:ext cx="1588897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b="1"/>
              <a:t>Активация </a:t>
            </a:r>
            <a:r>
              <a:rPr lang="en-US" b="1"/>
              <a:t>NK</a:t>
            </a:r>
            <a:endParaRPr lang="ru-RU" b="1"/>
          </a:p>
        </p:txBody>
      </p:sp>
      <p:sp>
        <p:nvSpPr>
          <p:cNvPr id="97286" name="Rectangle 6"/>
          <p:cNvSpPr>
            <a:spLocks noChangeArrowheads="1"/>
          </p:cNvSpPr>
          <p:nvPr/>
        </p:nvSpPr>
        <p:spPr bwMode="auto">
          <a:xfrm>
            <a:off x="7588482" y="2925763"/>
            <a:ext cx="1725151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b="1"/>
              <a:t>Активация АПК</a:t>
            </a:r>
            <a:endParaRPr lang="en-US" b="1"/>
          </a:p>
        </p:txBody>
      </p:sp>
      <p:sp>
        <p:nvSpPr>
          <p:cNvPr id="97287" name="Rectangle 7"/>
          <p:cNvSpPr>
            <a:spLocks noChangeArrowheads="1"/>
          </p:cNvSpPr>
          <p:nvPr/>
        </p:nvSpPr>
        <p:spPr bwMode="auto">
          <a:xfrm>
            <a:off x="3789967" y="4149725"/>
            <a:ext cx="4359655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b="1"/>
              <a:t>Запуск реакций адаптивного иммунитета</a:t>
            </a:r>
            <a:endParaRPr lang="en-US" b="1"/>
          </a:p>
        </p:txBody>
      </p:sp>
      <p:sp>
        <p:nvSpPr>
          <p:cNvPr id="97288" name="Rectangle 8"/>
          <p:cNvSpPr>
            <a:spLocks noChangeArrowheads="1"/>
          </p:cNvSpPr>
          <p:nvPr/>
        </p:nvSpPr>
        <p:spPr bwMode="auto">
          <a:xfrm>
            <a:off x="2761422" y="4868863"/>
            <a:ext cx="3513206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/>
              <a:t>CD4+ T </a:t>
            </a:r>
            <a:r>
              <a:rPr lang="ru-RU" b="1"/>
              <a:t>клеточное распознавание</a:t>
            </a:r>
          </a:p>
        </p:txBody>
      </p:sp>
      <p:sp>
        <p:nvSpPr>
          <p:cNvPr id="97289" name="Rectangle 9"/>
          <p:cNvSpPr>
            <a:spLocks noChangeArrowheads="1"/>
          </p:cNvSpPr>
          <p:nvPr/>
        </p:nvSpPr>
        <p:spPr bwMode="auto">
          <a:xfrm>
            <a:off x="3414423" y="5373688"/>
            <a:ext cx="3566104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/>
              <a:t>CD8+ T </a:t>
            </a:r>
            <a:r>
              <a:rPr lang="ru-RU" b="1"/>
              <a:t>клеточное распознавание</a:t>
            </a:r>
            <a:r>
              <a:rPr lang="en-US" b="1"/>
              <a:t> </a:t>
            </a:r>
          </a:p>
        </p:txBody>
      </p:sp>
      <p:sp>
        <p:nvSpPr>
          <p:cNvPr id="97291" name="Rectangle 11"/>
          <p:cNvSpPr>
            <a:spLocks noChangeArrowheads="1"/>
          </p:cNvSpPr>
          <p:nvPr/>
        </p:nvSpPr>
        <p:spPr bwMode="auto">
          <a:xfrm>
            <a:off x="7753524" y="5018000"/>
            <a:ext cx="659155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 dirty="0"/>
              <a:t>T </a:t>
            </a:r>
            <a:r>
              <a:rPr lang="en-US" b="1" dirty="0" err="1"/>
              <a:t>reg</a:t>
            </a:r>
            <a:endParaRPr lang="en-US" b="1" dirty="0"/>
          </a:p>
        </p:txBody>
      </p:sp>
      <p:sp>
        <p:nvSpPr>
          <p:cNvPr id="97292" name="Rectangle 12"/>
          <p:cNvSpPr>
            <a:spLocks noChangeArrowheads="1"/>
          </p:cNvSpPr>
          <p:nvPr/>
        </p:nvSpPr>
        <p:spPr bwMode="auto">
          <a:xfrm>
            <a:off x="4453247" y="5876925"/>
            <a:ext cx="4755533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b="1"/>
              <a:t>Механизмы гуморального иммунного ответа</a:t>
            </a:r>
            <a:endParaRPr lang="en-US" b="1"/>
          </a:p>
        </p:txBody>
      </p:sp>
      <p:sp>
        <p:nvSpPr>
          <p:cNvPr id="97297" name="Rectangle 17"/>
          <p:cNvSpPr>
            <a:spLocks noChangeArrowheads="1"/>
          </p:cNvSpPr>
          <p:nvPr/>
        </p:nvSpPr>
        <p:spPr bwMode="auto">
          <a:xfrm>
            <a:off x="2279650" y="1270000"/>
            <a:ext cx="7416800" cy="2592388"/>
          </a:xfrm>
          <a:prstGeom prst="rect">
            <a:avLst/>
          </a:prstGeom>
          <a:noFill/>
          <a:ln w="19050">
            <a:solidFill>
              <a:srgbClr val="99CC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97298" name="Text Box 18"/>
          <p:cNvSpPr txBox="1">
            <a:spLocks noChangeArrowheads="1"/>
          </p:cNvSpPr>
          <p:nvPr/>
        </p:nvSpPr>
        <p:spPr bwMode="auto">
          <a:xfrm>
            <a:off x="3935413" y="3430589"/>
            <a:ext cx="350576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rgbClr val="33CCFF"/>
                </a:solidFill>
              </a:rPr>
              <a:t>врожденный иммунитет</a:t>
            </a:r>
          </a:p>
        </p:txBody>
      </p:sp>
      <p:sp>
        <p:nvSpPr>
          <p:cNvPr id="97299" name="Rectangle 19"/>
          <p:cNvSpPr>
            <a:spLocks noChangeArrowheads="1"/>
          </p:cNvSpPr>
          <p:nvPr/>
        </p:nvSpPr>
        <p:spPr bwMode="auto">
          <a:xfrm>
            <a:off x="2279650" y="3933825"/>
            <a:ext cx="7416800" cy="2781300"/>
          </a:xfrm>
          <a:prstGeom prst="rect">
            <a:avLst/>
          </a:prstGeom>
          <a:noFill/>
          <a:ln w="19050">
            <a:solidFill>
              <a:srgbClr val="99CC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97300" name="Text Box 20"/>
          <p:cNvSpPr txBox="1">
            <a:spLocks noChangeArrowheads="1"/>
          </p:cNvSpPr>
          <p:nvPr/>
        </p:nvSpPr>
        <p:spPr bwMode="auto">
          <a:xfrm>
            <a:off x="3935414" y="6237289"/>
            <a:ext cx="389279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rgbClr val="33CCFF"/>
                </a:solidFill>
              </a:rPr>
              <a:t>приобретенный иммунитет</a:t>
            </a:r>
          </a:p>
        </p:txBody>
      </p:sp>
      <p:sp>
        <p:nvSpPr>
          <p:cNvPr id="97301" name="Line 21"/>
          <p:cNvSpPr>
            <a:spLocks noChangeShapeType="1"/>
          </p:cNvSpPr>
          <p:nvPr/>
        </p:nvSpPr>
        <p:spPr bwMode="auto">
          <a:xfrm>
            <a:off x="5591175" y="1989139"/>
            <a:ext cx="0" cy="287337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7302" name="Line 22"/>
          <p:cNvSpPr>
            <a:spLocks noChangeShapeType="1"/>
          </p:cNvSpPr>
          <p:nvPr/>
        </p:nvSpPr>
        <p:spPr bwMode="auto">
          <a:xfrm>
            <a:off x="3575050" y="2060575"/>
            <a:ext cx="0" cy="8636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7303" name="Line 23"/>
          <p:cNvSpPr>
            <a:spLocks noChangeShapeType="1"/>
          </p:cNvSpPr>
          <p:nvPr/>
        </p:nvSpPr>
        <p:spPr bwMode="auto">
          <a:xfrm>
            <a:off x="8256588" y="2060575"/>
            <a:ext cx="0" cy="8636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7293" name="Rectangle 13"/>
          <p:cNvSpPr>
            <a:spLocks noChangeArrowheads="1"/>
          </p:cNvSpPr>
          <p:nvPr/>
        </p:nvSpPr>
        <p:spPr bwMode="auto">
          <a:xfrm>
            <a:off x="3363400" y="2278063"/>
            <a:ext cx="5049279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b="1" dirty="0"/>
              <a:t>Выработка противовирусных цитокинов (</a:t>
            </a:r>
            <a:r>
              <a:rPr lang="en-US" b="1" dirty="0"/>
              <a:t>IFN</a:t>
            </a:r>
            <a:r>
              <a:rPr lang="ru-RU" b="1" dirty="0">
                <a:sym typeface="Symbol" charset="0"/>
              </a:rPr>
              <a:t>)</a:t>
            </a:r>
          </a:p>
        </p:txBody>
      </p:sp>
      <p:sp>
        <p:nvSpPr>
          <p:cNvPr id="97304" name="Line 24"/>
          <p:cNvSpPr>
            <a:spLocks noChangeShapeType="1"/>
          </p:cNvSpPr>
          <p:nvPr/>
        </p:nvSpPr>
        <p:spPr bwMode="auto">
          <a:xfrm>
            <a:off x="7967663" y="4581525"/>
            <a:ext cx="0" cy="4318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7305" name="Line 25"/>
          <p:cNvSpPr>
            <a:spLocks noChangeShapeType="1"/>
          </p:cNvSpPr>
          <p:nvPr/>
        </p:nvSpPr>
        <p:spPr bwMode="auto">
          <a:xfrm>
            <a:off x="7464425" y="4581525"/>
            <a:ext cx="0" cy="12954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7306" name="Line 26"/>
          <p:cNvSpPr>
            <a:spLocks noChangeShapeType="1"/>
          </p:cNvSpPr>
          <p:nvPr/>
        </p:nvSpPr>
        <p:spPr bwMode="auto">
          <a:xfrm>
            <a:off x="6888163" y="4581526"/>
            <a:ext cx="0" cy="792163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7307" name="Line 27"/>
          <p:cNvSpPr>
            <a:spLocks noChangeShapeType="1"/>
          </p:cNvSpPr>
          <p:nvPr/>
        </p:nvSpPr>
        <p:spPr bwMode="auto">
          <a:xfrm>
            <a:off x="4440238" y="4581525"/>
            <a:ext cx="0" cy="287338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7308" name="Line 28"/>
          <p:cNvSpPr>
            <a:spLocks noChangeShapeType="1"/>
          </p:cNvSpPr>
          <p:nvPr/>
        </p:nvSpPr>
        <p:spPr bwMode="auto">
          <a:xfrm>
            <a:off x="8183563" y="3357563"/>
            <a:ext cx="0" cy="792162"/>
          </a:xfrm>
          <a:prstGeom prst="line">
            <a:avLst/>
          </a:prstGeom>
          <a:noFill/>
          <a:ln w="76200">
            <a:solidFill>
              <a:schemeClr val="accent2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0471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6" name="Заголовок 1"/>
          <p:cNvSpPr>
            <a:spLocks noGrp="1"/>
          </p:cNvSpPr>
          <p:nvPr>
            <p:ph type="title"/>
          </p:nvPr>
        </p:nvSpPr>
        <p:spPr>
          <a:xfrm>
            <a:off x="3090041" y="154326"/>
            <a:ext cx="8500241" cy="1325563"/>
          </a:xfrm>
        </p:spPr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Иммунные реакции при инфекции </a:t>
            </a:r>
            <a:r>
              <a:rPr lang="en" b="1" dirty="0">
                <a:solidFill>
                  <a:srgbClr val="FF0000"/>
                </a:solidFill>
              </a:rPr>
              <a:t>SARS-CoV-2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2097152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7891" y="1348768"/>
            <a:ext cx="8324923" cy="507849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48587" name="Rectangle 1"/>
          <p:cNvSpPr>
            <a:spLocks noChangeArrowheads="1"/>
          </p:cNvSpPr>
          <p:nvPr/>
        </p:nvSpPr>
        <p:spPr bwMode="auto">
          <a:xfrm>
            <a:off x="157217" y="6427263"/>
            <a:ext cx="15684500" cy="5847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altLang="ru-RU" sz="16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MinionPro"/>
              </a:rPr>
              <a:t>Asian</a:t>
            </a:r>
            <a:r>
              <a:rPr kumimoji="0" lang="ru-RU" altLang="ru-RU" sz="1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inionPro"/>
              </a:rPr>
              <a:t> </a:t>
            </a:r>
            <a:r>
              <a:rPr kumimoji="0" lang="ru-RU" altLang="ru-RU" sz="16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MinionPro"/>
              </a:rPr>
              <a:t>Pac</a:t>
            </a:r>
            <a:r>
              <a:rPr kumimoji="0" lang="ru-RU" altLang="ru-RU" sz="1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inionPro"/>
              </a:rPr>
              <a:t> </a:t>
            </a:r>
            <a:r>
              <a:rPr kumimoji="0" lang="ru-RU" altLang="ru-RU" sz="16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MinionPro"/>
              </a:rPr>
              <a:t>J</a:t>
            </a:r>
            <a:r>
              <a:rPr kumimoji="0" lang="ru-RU" altLang="ru-RU" sz="1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inionPro"/>
              </a:rPr>
              <a:t> </a:t>
            </a:r>
            <a:r>
              <a:rPr kumimoji="0" lang="ru-RU" altLang="ru-RU" sz="16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MinionPro"/>
              </a:rPr>
              <a:t>Allergy</a:t>
            </a:r>
            <a:r>
              <a:rPr kumimoji="0" lang="ru-RU" altLang="ru-RU" sz="1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inionPro"/>
              </a:rPr>
              <a:t> </a:t>
            </a:r>
            <a:r>
              <a:rPr kumimoji="0" lang="ru-RU" altLang="ru-RU" sz="16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MinionPro"/>
              </a:rPr>
              <a:t>Immunol</a:t>
            </a:r>
            <a:r>
              <a:rPr kumimoji="0" lang="ru-RU" altLang="ru-RU" sz="1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inionPro"/>
              </a:rPr>
              <a:t> 2020;38:1-9 DOI 10.12932/AP-200220-0772 </a:t>
            </a:r>
            <a:endParaRPr kumimoji="0" lang="ru-RU" alt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                                                                                                   </a:t>
            </a:r>
          </a:p>
        </p:txBody>
      </p:sp>
      <p:pic>
        <p:nvPicPr>
          <p:cNvPr id="2097153" name="Picture 1" descr="page2image513827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3101"/>
            <a:ext cx="2691245" cy="2222969"/>
          </a:xfrm>
          <a:prstGeom prst="rect">
            <a:avLst/>
          </a:prstGeom>
          <a:noFill/>
        </p:spPr>
      </p:pic>
      <p:sp>
        <p:nvSpPr>
          <p:cNvPr id="1048660" name="TextBox 1048659"/>
          <p:cNvSpPr txBox="1"/>
          <p:nvPr/>
        </p:nvSpPr>
        <p:spPr>
          <a:xfrm>
            <a:off x="2795154" y="4518075"/>
            <a:ext cx="4000000" cy="19543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b="1" dirty="0" err="1">
                <a:solidFill>
                  <a:srgbClr val="C00000"/>
                </a:solidFill>
              </a:rPr>
              <a:t>Основные</a:t>
            </a:r>
            <a:r>
              <a:rPr lang="en-US" sz="1100" b="1" dirty="0">
                <a:solidFill>
                  <a:srgbClr val="C00000"/>
                </a:solidFill>
              </a:rPr>
              <a:t> </a:t>
            </a:r>
            <a:r>
              <a:rPr lang="en-US" sz="1100" b="1" dirty="0" err="1">
                <a:solidFill>
                  <a:srgbClr val="C00000"/>
                </a:solidFill>
              </a:rPr>
              <a:t>взаимодействия</a:t>
            </a:r>
            <a:r>
              <a:rPr lang="en-US" sz="1100" b="1" dirty="0">
                <a:solidFill>
                  <a:srgbClr val="C00000"/>
                </a:solidFill>
              </a:rPr>
              <a:t> </a:t>
            </a:r>
            <a:r>
              <a:rPr lang="en-US" sz="1100" b="1" dirty="0" err="1">
                <a:solidFill>
                  <a:srgbClr val="C00000"/>
                </a:solidFill>
              </a:rPr>
              <a:t>между</a:t>
            </a:r>
            <a:r>
              <a:rPr lang="en-US" sz="1100" b="1" dirty="0">
                <a:solidFill>
                  <a:srgbClr val="C00000"/>
                </a:solidFill>
              </a:rPr>
              <a:t> </a:t>
            </a:r>
            <a:r>
              <a:rPr lang="en-US" sz="1100" b="1" dirty="0" err="1">
                <a:solidFill>
                  <a:srgbClr val="C00000"/>
                </a:solidFill>
              </a:rPr>
              <a:t>вирусом</a:t>
            </a:r>
            <a:r>
              <a:rPr lang="en-US" sz="1100" b="1" dirty="0">
                <a:solidFill>
                  <a:srgbClr val="C00000"/>
                </a:solidFill>
              </a:rPr>
              <a:t> и </a:t>
            </a:r>
            <a:r>
              <a:rPr lang="en-US" sz="1100" b="1" dirty="0" err="1">
                <a:solidFill>
                  <a:srgbClr val="C00000"/>
                </a:solidFill>
              </a:rPr>
              <a:t>организмом</a:t>
            </a:r>
            <a:r>
              <a:rPr lang="en-US" sz="1100" b="1" dirty="0">
                <a:solidFill>
                  <a:srgbClr val="C00000"/>
                </a:solidFill>
              </a:rPr>
              <a:t> </a:t>
            </a:r>
            <a:r>
              <a:rPr lang="en-US" sz="1100" b="1" dirty="0" err="1">
                <a:solidFill>
                  <a:srgbClr val="C00000"/>
                </a:solidFill>
              </a:rPr>
              <a:t>хозяина</a:t>
            </a:r>
            <a:r>
              <a:rPr lang="en-US" sz="1100" b="1" dirty="0">
                <a:solidFill>
                  <a:srgbClr val="C00000"/>
                </a:solidFill>
              </a:rPr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b="1" dirty="0" err="1">
                <a:solidFill>
                  <a:srgbClr val="000000"/>
                </a:solidFill>
              </a:rPr>
              <a:t>Задержка</a:t>
            </a:r>
            <a:r>
              <a:rPr lang="en-US" sz="1100" b="1" dirty="0">
                <a:solidFill>
                  <a:srgbClr val="000000"/>
                </a:solidFill>
              </a:rPr>
              <a:t> </a:t>
            </a:r>
            <a:r>
              <a:rPr lang="en-US" sz="1100" b="1" dirty="0" err="1">
                <a:solidFill>
                  <a:srgbClr val="000000"/>
                </a:solidFill>
              </a:rPr>
              <a:t>или</a:t>
            </a:r>
            <a:r>
              <a:rPr lang="en-US" sz="1100" b="1" dirty="0">
                <a:solidFill>
                  <a:srgbClr val="000000"/>
                </a:solidFill>
              </a:rPr>
              <a:t> </a:t>
            </a:r>
            <a:r>
              <a:rPr lang="en-US" sz="1100" b="1" dirty="0" err="1">
                <a:solidFill>
                  <a:srgbClr val="000000"/>
                </a:solidFill>
              </a:rPr>
              <a:t>подавление</a:t>
            </a:r>
            <a:r>
              <a:rPr lang="en-US" sz="1100" b="1" dirty="0">
                <a:solidFill>
                  <a:srgbClr val="000000"/>
                </a:solidFill>
              </a:rPr>
              <a:t> </a:t>
            </a:r>
            <a:r>
              <a:rPr lang="ru-RU" sz="1100" b="1" dirty="0" smtClean="0">
                <a:solidFill>
                  <a:srgbClr val="000000"/>
                </a:solidFill>
              </a:rPr>
              <a:t>иммунных реакций с вовлечением интерферонов </a:t>
            </a:r>
            <a:r>
              <a:rPr lang="en-US" sz="1100" b="1" dirty="0" err="1" smtClean="0">
                <a:solidFill>
                  <a:srgbClr val="000000"/>
                </a:solidFill>
              </a:rPr>
              <a:t>первого</a:t>
            </a:r>
            <a:r>
              <a:rPr lang="en-US" sz="1100" b="1" dirty="0" smtClean="0">
                <a:solidFill>
                  <a:srgbClr val="000000"/>
                </a:solidFill>
              </a:rPr>
              <a:t> </a:t>
            </a:r>
            <a:r>
              <a:rPr lang="en-US" sz="1100" b="1" dirty="0" err="1">
                <a:solidFill>
                  <a:srgbClr val="000000"/>
                </a:solidFill>
              </a:rPr>
              <a:t>типа</a:t>
            </a:r>
            <a:r>
              <a:rPr lang="en-US" sz="1100" b="1" dirty="0">
                <a:solidFill>
                  <a:srgbClr val="000000"/>
                </a:solidFill>
              </a:rPr>
              <a:t> </a:t>
            </a:r>
            <a:r>
              <a:rPr lang="en-US" sz="1100" b="1" dirty="0" smtClean="0">
                <a:solidFill>
                  <a:srgbClr val="000000"/>
                </a:solidFill>
              </a:rPr>
              <a:t>в </a:t>
            </a:r>
            <a:r>
              <a:rPr lang="en-US" sz="1100" b="1" dirty="0" err="1">
                <a:solidFill>
                  <a:srgbClr val="000000"/>
                </a:solidFill>
              </a:rPr>
              <a:t>период</a:t>
            </a:r>
            <a:r>
              <a:rPr lang="en-US" sz="1100" b="1" dirty="0">
                <a:solidFill>
                  <a:srgbClr val="000000"/>
                </a:solidFill>
              </a:rPr>
              <a:t> </a:t>
            </a:r>
            <a:r>
              <a:rPr lang="en-US" sz="1100" b="1" dirty="0" err="1">
                <a:solidFill>
                  <a:srgbClr val="000000"/>
                </a:solidFill>
              </a:rPr>
              <a:t>первичного</a:t>
            </a:r>
            <a:r>
              <a:rPr lang="en-US" sz="1100" b="1" dirty="0">
                <a:solidFill>
                  <a:srgbClr val="000000"/>
                </a:solidFill>
              </a:rPr>
              <a:t> </a:t>
            </a:r>
            <a:r>
              <a:rPr lang="en-US" sz="1100" b="1" dirty="0" err="1">
                <a:solidFill>
                  <a:srgbClr val="000000"/>
                </a:solidFill>
              </a:rPr>
              <a:t>инфицирования</a:t>
            </a:r>
            <a:endParaRPr lang="en-US" sz="1100" b="1" dirty="0">
              <a:solidFill>
                <a:srgbClr val="000000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b="1" dirty="0" err="1">
                <a:solidFill>
                  <a:srgbClr val="000000"/>
                </a:solidFill>
              </a:rPr>
              <a:t>Репликация</a:t>
            </a:r>
            <a:r>
              <a:rPr lang="en-US" sz="1100" b="1" dirty="0">
                <a:solidFill>
                  <a:srgbClr val="000000"/>
                </a:solidFill>
              </a:rPr>
              <a:t> </a:t>
            </a:r>
            <a:r>
              <a:rPr lang="en-US" sz="1100" b="1" dirty="0" err="1">
                <a:solidFill>
                  <a:srgbClr val="000000"/>
                </a:solidFill>
              </a:rPr>
              <a:t>вируса</a:t>
            </a:r>
            <a:r>
              <a:rPr lang="en-US" sz="1100" b="1" dirty="0">
                <a:solidFill>
                  <a:srgbClr val="000000"/>
                </a:solidFill>
              </a:rPr>
              <a:t> </a:t>
            </a:r>
            <a:r>
              <a:rPr lang="en-US" sz="1100" b="1" dirty="0" err="1">
                <a:solidFill>
                  <a:srgbClr val="000000"/>
                </a:solidFill>
              </a:rPr>
              <a:t>запускает</a:t>
            </a:r>
            <a:r>
              <a:rPr lang="en-US" sz="1100" b="1" dirty="0">
                <a:solidFill>
                  <a:srgbClr val="000000"/>
                </a:solidFill>
              </a:rPr>
              <a:t> </a:t>
            </a:r>
            <a:r>
              <a:rPr lang="en-US" sz="1100" b="1" dirty="0" err="1">
                <a:solidFill>
                  <a:srgbClr val="000000"/>
                </a:solidFill>
              </a:rPr>
              <a:t>гипервоспалительные</a:t>
            </a:r>
            <a:r>
              <a:rPr lang="en-US" sz="1100" b="1" dirty="0">
                <a:solidFill>
                  <a:srgbClr val="000000"/>
                </a:solidFill>
              </a:rPr>
              <a:t> </a:t>
            </a:r>
            <a:r>
              <a:rPr lang="en-US" sz="1100" b="1" dirty="0" err="1">
                <a:solidFill>
                  <a:srgbClr val="000000"/>
                </a:solidFill>
              </a:rPr>
              <a:t>процессы</a:t>
            </a:r>
            <a:endParaRPr lang="en-US" sz="1100" b="1" dirty="0">
              <a:solidFill>
                <a:srgbClr val="000000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b="1" dirty="0" err="1">
                <a:solidFill>
                  <a:srgbClr val="000000"/>
                </a:solidFill>
              </a:rPr>
              <a:t>Поступление</a:t>
            </a:r>
            <a:r>
              <a:rPr lang="en-US" sz="1100" b="1" dirty="0">
                <a:solidFill>
                  <a:srgbClr val="000000"/>
                </a:solidFill>
              </a:rPr>
              <a:t> </a:t>
            </a:r>
            <a:r>
              <a:rPr lang="en-US" sz="1100" b="1" dirty="0" err="1">
                <a:solidFill>
                  <a:srgbClr val="000000"/>
                </a:solidFill>
              </a:rPr>
              <a:t>активированных</a:t>
            </a:r>
            <a:r>
              <a:rPr lang="en-US" sz="1100" b="1" dirty="0">
                <a:solidFill>
                  <a:srgbClr val="000000"/>
                </a:solidFill>
              </a:rPr>
              <a:t> </a:t>
            </a:r>
            <a:r>
              <a:rPr lang="en-US" sz="1100" b="1" dirty="0" err="1">
                <a:solidFill>
                  <a:srgbClr val="000000"/>
                </a:solidFill>
              </a:rPr>
              <a:t>нейтрофилов</a:t>
            </a:r>
            <a:r>
              <a:rPr lang="en-US" sz="1100" b="1" dirty="0">
                <a:solidFill>
                  <a:srgbClr val="000000"/>
                </a:solidFill>
              </a:rPr>
              <a:t> и </a:t>
            </a:r>
            <a:r>
              <a:rPr lang="en-US" sz="1100" b="1" dirty="0" err="1">
                <a:solidFill>
                  <a:srgbClr val="000000"/>
                </a:solidFill>
              </a:rPr>
              <a:t>провоспалителительных</a:t>
            </a:r>
            <a:r>
              <a:rPr lang="en-US" sz="1100" b="1" dirty="0">
                <a:solidFill>
                  <a:srgbClr val="000000"/>
                </a:solidFill>
              </a:rPr>
              <a:t> </a:t>
            </a:r>
            <a:r>
              <a:rPr lang="en-US" sz="1100" b="1" dirty="0" err="1">
                <a:solidFill>
                  <a:srgbClr val="000000"/>
                </a:solidFill>
              </a:rPr>
              <a:t>моноцитов</a:t>
            </a:r>
            <a:r>
              <a:rPr lang="en-US" sz="1100" b="1" dirty="0">
                <a:solidFill>
                  <a:srgbClr val="000000"/>
                </a:solidFill>
              </a:rPr>
              <a:t>/</a:t>
            </a:r>
            <a:r>
              <a:rPr lang="en-US" sz="1100" b="1" dirty="0" err="1">
                <a:solidFill>
                  <a:srgbClr val="000000"/>
                </a:solidFill>
              </a:rPr>
              <a:t>макрофагов</a:t>
            </a:r>
            <a:endParaRPr lang="en-US" sz="1100" b="1" dirty="0">
              <a:solidFill>
                <a:srgbClr val="000000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b="1" dirty="0" err="1">
                <a:solidFill>
                  <a:srgbClr val="000000"/>
                </a:solidFill>
              </a:rPr>
              <a:t>Индукция</a:t>
            </a:r>
            <a:r>
              <a:rPr lang="en-US" sz="1100" b="1" dirty="0">
                <a:solidFill>
                  <a:srgbClr val="000000"/>
                </a:solidFill>
              </a:rPr>
              <a:t> Th1/Th2, </a:t>
            </a:r>
            <a:r>
              <a:rPr lang="en-US" sz="1100" b="1" dirty="0" err="1">
                <a:solidFill>
                  <a:srgbClr val="000000"/>
                </a:solidFill>
              </a:rPr>
              <a:t>продукция</a:t>
            </a:r>
            <a:r>
              <a:rPr lang="en-US" sz="1100" b="1" dirty="0">
                <a:solidFill>
                  <a:srgbClr val="000000"/>
                </a:solidFill>
              </a:rPr>
              <a:t> </a:t>
            </a:r>
            <a:r>
              <a:rPr lang="en-US" sz="1100" b="1" dirty="0" err="1">
                <a:solidFill>
                  <a:srgbClr val="000000"/>
                </a:solidFill>
              </a:rPr>
              <a:t>специфических</a:t>
            </a:r>
            <a:r>
              <a:rPr lang="en-US" sz="1100" b="1" dirty="0">
                <a:solidFill>
                  <a:srgbClr val="000000"/>
                </a:solidFill>
              </a:rPr>
              <a:t> </a:t>
            </a:r>
            <a:r>
              <a:rPr lang="en-US" sz="1100" b="1" dirty="0" err="1">
                <a:solidFill>
                  <a:srgbClr val="000000"/>
                </a:solidFill>
              </a:rPr>
              <a:t>антител</a:t>
            </a:r>
            <a:endParaRPr lang="en-US" sz="1100" b="1" dirty="0">
              <a:solidFill>
                <a:srgbClr val="000000"/>
              </a:solidFill>
            </a:endParaRPr>
          </a:p>
          <a:p>
            <a:r>
              <a:rPr lang="en-US" sz="11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048661" name="TextBox 1048660"/>
          <p:cNvSpPr txBox="1"/>
          <p:nvPr/>
        </p:nvSpPr>
        <p:spPr>
          <a:xfrm>
            <a:off x="7438607" y="4029444"/>
            <a:ext cx="1121720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b="1" dirty="0" err="1">
                <a:solidFill>
                  <a:srgbClr val="000000"/>
                </a:solidFill>
              </a:rPr>
              <a:t>Альвеолярный</a:t>
            </a:r>
            <a:r>
              <a:rPr lang="en-US" sz="1100" b="1" dirty="0">
                <a:solidFill>
                  <a:srgbClr val="000000"/>
                </a:solidFill>
              </a:rPr>
              <a:t> </a:t>
            </a:r>
            <a:r>
              <a:rPr lang="en-US" sz="1100" b="1" dirty="0" err="1">
                <a:solidFill>
                  <a:srgbClr val="000000"/>
                </a:solidFill>
              </a:rPr>
              <a:t>эпителий</a:t>
            </a:r>
            <a:r>
              <a:rPr lang="en-US" sz="1100" b="1" dirty="0">
                <a:solidFill>
                  <a:srgbClr val="000000"/>
                </a:solidFill>
              </a:rPr>
              <a:t> </a:t>
            </a:r>
            <a:r>
              <a:rPr lang="en-US" sz="1100" b="1" dirty="0" err="1">
                <a:solidFill>
                  <a:srgbClr val="000000"/>
                </a:solidFill>
              </a:rPr>
              <a:t>второго</a:t>
            </a:r>
            <a:r>
              <a:rPr lang="en-US" sz="1100" b="1" dirty="0">
                <a:solidFill>
                  <a:srgbClr val="000000"/>
                </a:solidFill>
              </a:rPr>
              <a:t> </a:t>
            </a:r>
            <a:r>
              <a:rPr lang="en-US" sz="1100" b="1" dirty="0" err="1">
                <a:solidFill>
                  <a:srgbClr val="000000"/>
                </a:solidFill>
              </a:rPr>
              <a:t>типа</a:t>
            </a:r>
            <a:r>
              <a:rPr lang="en-US" sz="1100" b="1" dirty="0">
                <a:solidFill>
                  <a:srgbClr val="000000"/>
                </a:solidFill>
              </a:rPr>
              <a:t> и </a:t>
            </a:r>
            <a:r>
              <a:rPr lang="en-US" sz="1100" b="1" dirty="0" err="1">
                <a:solidFill>
                  <a:srgbClr val="000000"/>
                </a:solidFill>
              </a:rPr>
              <a:t>другие</a:t>
            </a:r>
            <a:r>
              <a:rPr lang="en-US" sz="1100" b="1" dirty="0">
                <a:solidFill>
                  <a:srgbClr val="000000"/>
                </a:solidFill>
              </a:rPr>
              <a:t> </a:t>
            </a:r>
            <a:r>
              <a:rPr lang="en-US" sz="1100" b="1" dirty="0" err="1">
                <a:solidFill>
                  <a:srgbClr val="000000"/>
                </a:solidFill>
              </a:rPr>
              <a:t>клетки</a:t>
            </a:r>
            <a:endParaRPr lang="en-US" sz="1100" b="1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70767" y="1274585"/>
            <a:ext cx="1015253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100" b="1" dirty="0" smtClean="0"/>
              <a:t>Легкое при пневмонии</a:t>
            </a:r>
            <a:endParaRPr lang="ru-RU" sz="11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8498540" y="1705474"/>
            <a:ext cx="1539689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100" b="1" dirty="0" smtClean="0"/>
              <a:t>Нейтрофилы</a:t>
            </a:r>
            <a:endParaRPr lang="ru-RU" sz="11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9849970" y="2823883"/>
            <a:ext cx="1432112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100" b="1" dirty="0" err="1" smtClean="0"/>
              <a:t>Провоспалительные</a:t>
            </a:r>
            <a:r>
              <a:rPr lang="ru-RU" sz="1100" b="1" dirty="0" smtClean="0"/>
              <a:t> цитокины</a:t>
            </a:r>
            <a:endParaRPr lang="ru-RU" sz="11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560359" y="4340205"/>
            <a:ext cx="907676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100" b="1" dirty="0" smtClean="0"/>
              <a:t>Альвеолы</a:t>
            </a:r>
            <a:endParaRPr lang="ru-RU" sz="11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763793" y="3626406"/>
            <a:ext cx="674813" cy="261610"/>
          </a:xfrm>
          <a:custGeom>
            <a:avLst/>
            <a:gdLst>
              <a:gd name="connsiteX0" fmla="*/ 0 w 674813"/>
              <a:gd name="connsiteY0" fmla="*/ 0 h 261610"/>
              <a:gd name="connsiteX1" fmla="*/ 674813 w 674813"/>
              <a:gd name="connsiteY1" fmla="*/ 0 h 261610"/>
              <a:gd name="connsiteX2" fmla="*/ 674813 w 674813"/>
              <a:gd name="connsiteY2" fmla="*/ 261610 h 261610"/>
              <a:gd name="connsiteX3" fmla="*/ 0 w 674813"/>
              <a:gd name="connsiteY3" fmla="*/ 261610 h 261610"/>
              <a:gd name="connsiteX4" fmla="*/ 0 w 674813"/>
              <a:gd name="connsiteY4" fmla="*/ 0 h 261610"/>
              <a:gd name="connsiteX0" fmla="*/ 0 w 674813"/>
              <a:gd name="connsiteY0" fmla="*/ 0 h 261610"/>
              <a:gd name="connsiteX1" fmla="*/ 674813 w 674813"/>
              <a:gd name="connsiteY1" fmla="*/ 0 h 261610"/>
              <a:gd name="connsiteX2" fmla="*/ 600854 w 674813"/>
              <a:gd name="connsiteY2" fmla="*/ 207822 h 261610"/>
              <a:gd name="connsiteX3" fmla="*/ 0 w 674813"/>
              <a:gd name="connsiteY3" fmla="*/ 261610 h 261610"/>
              <a:gd name="connsiteX4" fmla="*/ 0 w 674813"/>
              <a:gd name="connsiteY4" fmla="*/ 0 h 261610"/>
              <a:gd name="connsiteX0" fmla="*/ 0 w 674813"/>
              <a:gd name="connsiteY0" fmla="*/ 0 h 261610"/>
              <a:gd name="connsiteX1" fmla="*/ 674813 w 674813"/>
              <a:gd name="connsiteY1" fmla="*/ 0 h 261610"/>
              <a:gd name="connsiteX2" fmla="*/ 668089 w 674813"/>
              <a:gd name="connsiteY2" fmla="*/ 207822 h 261610"/>
              <a:gd name="connsiteX3" fmla="*/ 0 w 674813"/>
              <a:gd name="connsiteY3" fmla="*/ 261610 h 261610"/>
              <a:gd name="connsiteX4" fmla="*/ 0 w 674813"/>
              <a:gd name="connsiteY4" fmla="*/ 0 h 261610"/>
              <a:gd name="connsiteX0" fmla="*/ 67235 w 674813"/>
              <a:gd name="connsiteY0" fmla="*/ 26894 h 261610"/>
              <a:gd name="connsiteX1" fmla="*/ 674813 w 674813"/>
              <a:gd name="connsiteY1" fmla="*/ 0 h 261610"/>
              <a:gd name="connsiteX2" fmla="*/ 668089 w 674813"/>
              <a:gd name="connsiteY2" fmla="*/ 207822 h 261610"/>
              <a:gd name="connsiteX3" fmla="*/ 0 w 674813"/>
              <a:gd name="connsiteY3" fmla="*/ 261610 h 261610"/>
              <a:gd name="connsiteX4" fmla="*/ 67235 w 674813"/>
              <a:gd name="connsiteY4" fmla="*/ 26894 h 261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4813" h="261610">
                <a:moveTo>
                  <a:pt x="67235" y="26894"/>
                </a:moveTo>
                <a:lnTo>
                  <a:pt x="674813" y="0"/>
                </a:lnTo>
                <a:lnTo>
                  <a:pt x="668089" y="207822"/>
                </a:lnTo>
                <a:lnTo>
                  <a:pt x="0" y="261610"/>
                </a:lnTo>
                <a:lnTo>
                  <a:pt x="67235" y="26894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100" b="1" dirty="0" smtClean="0"/>
              <a:t>АПФ2</a:t>
            </a:r>
            <a:endParaRPr lang="ru-RU" sz="11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8438027" y="3888016"/>
            <a:ext cx="1660714" cy="261610"/>
          </a:xfrm>
          <a:custGeom>
            <a:avLst/>
            <a:gdLst>
              <a:gd name="connsiteX0" fmla="*/ 0 w 1660714"/>
              <a:gd name="connsiteY0" fmla="*/ 0 h 261610"/>
              <a:gd name="connsiteX1" fmla="*/ 1660714 w 1660714"/>
              <a:gd name="connsiteY1" fmla="*/ 0 h 261610"/>
              <a:gd name="connsiteX2" fmla="*/ 1660714 w 1660714"/>
              <a:gd name="connsiteY2" fmla="*/ 261610 h 261610"/>
              <a:gd name="connsiteX3" fmla="*/ 0 w 1660714"/>
              <a:gd name="connsiteY3" fmla="*/ 261610 h 261610"/>
              <a:gd name="connsiteX4" fmla="*/ 0 w 1660714"/>
              <a:gd name="connsiteY4" fmla="*/ 0 h 261610"/>
              <a:gd name="connsiteX0" fmla="*/ 0 w 1660714"/>
              <a:gd name="connsiteY0" fmla="*/ 0 h 261610"/>
              <a:gd name="connsiteX1" fmla="*/ 1660714 w 1660714"/>
              <a:gd name="connsiteY1" fmla="*/ 0 h 261610"/>
              <a:gd name="connsiteX2" fmla="*/ 1660714 w 1660714"/>
              <a:gd name="connsiteY2" fmla="*/ 261610 h 261610"/>
              <a:gd name="connsiteX3" fmla="*/ 853891 w 1660714"/>
              <a:gd name="connsiteY3" fmla="*/ 213337 h 261610"/>
              <a:gd name="connsiteX4" fmla="*/ 0 w 1660714"/>
              <a:gd name="connsiteY4" fmla="*/ 261610 h 261610"/>
              <a:gd name="connsiteX5" fmla="*/ 0 w 1660714"/>
              <a:gd name="connsiteY5" fmla="*/ 0 h 261610"/>
              <a:gd name="connsiteX0" fmla="*/ 0 w 1660714"/>
              <a:gd name="connsiteY0" fmla="*/ 0 h 261610"/>
              <a:gd name="connsiteX1" fmla="*/ 1660714 w 1660714"/>
              <a:gd name="connsiteY1" fmla="*/ 0 h 261610"/>
              <a:gd name="connsiteX2" fmla="*/ 1660714 w 1660714"/>
              <a:gd name="connsiteY2" fmla="*/ 261610 h 261610"/>
              <a:gd name="connsiteX3" fmla="*/ 853891 w 1660714"/>
              <a:gd name="connsiteY3" fmla="*/ 213337 h 261610"/>
              <a:gd name="connsiteX4" fmla="*/ 40342 w 1660714"/>
              <a:gd name="connsiteY4" fmla="*/ 248163 h 261610"/>
              <a:gd name="connsiteX5" fmla="*/ 0 w 1660714"/>
              <a:gd name="connsiteY5" fmla="*/ 0 h 261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60714" h="261610">
                <a:moveTo>
                  <a:pt x="0" y="0"/>
                </a:moveTo>
                <a:lnTo>
                  <a:pt x="1660714" y="0"/>
                </a:lnTo>
                <a:lnTo>
                  <a:pt x="1660714" y="261610"/>
                </a:lnTo>
                <a:cubicBezTo>
                  <a:pt x="1394014" y="258966"/>
                  <a:pt x="1120591" y="215981"/>
                  <a:pt x="853891" y="213337"/>
                </a:cubicBezTo>
                <a:lnTo>
                  <a:pt x="40342" y="24816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/>
              <a:t>Моноциты/Макрофаги</a:t>
            </a:r>
            <a:endParaRPr lang="ru-RU" sz="11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8162365" y="2908521"/>
            <a:ext cx="880782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/>
              <a:t>ИФН 1 типа</a:t>
            </a:r>
            <a:endParaRPr lang="ru-RU" sz="11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8560327" y="5836025"/>
            <a:ext cx="1247214" cy="383822"/>
          </a:xfrm>
          <a:custGeom>
            <a:avLst/>
            <a:gdLst>
              <a:gd name="connsiteX0" fmla="*/ 0 w 1247214"/>
              <a:gd name="connsiteY0" fmla="*/ 0 h 430887"/>
              <a:gd name="connsiteX1" fmla="*/ 1247214 w 1247214"/>
              <a:gd name="connsiteY1" fmla="*/ 0 h 430887"/>
              <a:gd name="connsiteX2" fmla="*/ 1247214 w 1247214"/>
              <a:gd name="connsiteY2" fmla="*/ 430887 h 430887"/>
              <a:gd name="connsiteX3" fmla="*/ 0 w 1247214"/>
              <a:gd name="connsiteY3" fmla="*/ 430887 h 430887"/>
              <a:gd name="connsiteX4" fmla="*/ 0 w 1247214"/>
              <a:gd name="connsiteY4" fmla="*/ 0 h 430887"/>
              <a:gd name="connsiteX0" fmla="*/ 0 w 1247214"/>
              <a:gd name="connsiteY0" fmla="*/ 47065 h 430887"/>
              <a:gd name="connsiteX1" fmla="*/ 1247214 w 1247214"/>
              <a:gd name="connsiteY1" fmla="*/ 0 h 430887"/>
              <a:gd name="connsiteX2" fmla="*/ 1247214 w 1247214"/>
              <a:gd name="connsiteY2" fmla="*/ 430887 h 430887"/>
              <a:gd name="connsiteX3" fmla="*/ 0 w 1247214"/>
              <a:gd name="connsiteY3" fmla="*/ 430887 h 430887"/>
              <a:gd name="connsiteX4" fmla="*/ 0 w 1247214"/>
              <a:gd name="connsiteY4" fmla="*/ 47065 h 430887"/>
              <a:gd name="connsiteX0" fmla="*/ 0 w 1247214"/>
              <a:gd name="connsiteY0" fmla="*/ 0 h 383822"/>
              <a:gd name="connsiteX1" fmla="*/ 1166532 w 1247214"/>
              <a:gd name="connsiteY1" fmla="*/ 6724 h 383822"/>
              <a:gd name="connsiteX2" fmla="*/ 1247214 w 1247214"/>
              <a:gd name="connsiteY2" fmla="*/ 383822 h 383822"/>
              <a:gd name="connsiteX3" fmla="*/ 0 w 1247214"/>
              <a:gd name="connsiteY3" fmla="*/ 383822 h 383822"/>
              <a:gd name="connsiteX4" fmla="*/ 0 w 1247214"/>
              <a:gd name="connsiteY4" fmla="*/ 0 h 383822"/>
              <a:gd name="connsiteX0" fmla="*/ 0 w 1247214"/>
              <a:gd name="connsiteY0" fmla="*/ 0 h 383822"/>
              <a:gd name="connsiteX1" fmla="*/ 1132914 w 1247214"/>
              <a:gd name="connsiteY1" fmla="*/ 6724 h 383822"/>
              <a:gd name="connsiteX2" fmla="*/ 1247214 w 1247214"/>
              <a:gd name="connsiteY2" fmla="*/ 383822 h 383822"/>
              <a:gd name="connsiteX3" fmla="*/ 0 w 1247214"/>
              <a:gd name="connsiteY3" fmla="*/ 383822 h 383822"/>
              <a:gd name="connsiteX4" fmla="*/ 0 w 1247214"/>
              <a:gd name="connsiteY4" fmla="*/ 0 h 383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7214" h="383822">
                <a:moveTo>
                  <a:pt x="0" y="0"/>
                </a:moveTo>
                <a:lnTo>
                  <a:pt x="1132914" y="6724"/>
                </a:lnTo>
                <a:lnTo>
                  <a:pt x="1247214" y="383822"/>
                </a:lnTo>
                <a:lnTo>
                  <a:pt x="0" y="38382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/>
              <a:t>Плазматические клетки</a:t>
            </a:r>
            <a:endParaRPr lang="ru-RU" sz="11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8132108" y="6103071"/>
            <a:ext cx="732864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/>
              <a:t>В-клетки</a:t>
            </a:r>
            <a:endParaRPr lang="ru-RU" sz="11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033081" y="8609"/>
            <a:ext cx="1040860" cy="3539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850" b="1" dirty="0" smtClean="0"/>
              <a:t>Поверхностный гликопротеин</a:t>
            </a:r>
            <a:r>
              <a:rPr lang="en-US" sz="850" b="1" dirty="0" smtClean="0"/>
              <a:t> S</a:t>
            </a:r>
            <a:endParaRPr lang="ru-RU" sz="85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925192" y="316937"/>
            <a:ext cx="1299527" cy="215444"/>
          </a:xfrm>
          <a:custGeom>
            <a:avLst/>
            <a:gdLst>
              <a:gd name="connsiteX0" fmla="*/ 0 w 1454285"/>
              <a:gd name="connsiteY0" fmla="*/ 0 h 223138"/>
              <a:gd name="connsiteX1" fmla="*/ 1454285 w 1454285"/>
              <a:gd name="connsiteY1" fmla="*/ 0 h 223138"/>
              <a:gd name="connsiteX2" fmla="*/ 1454285 w 1454285"/>
              <a:gd name="connsiteY2" fmla="*/ 223138 h 223138"/>
              <a:gd name="connsiteX3" fmla="*/ 0 w 1454285"/>
              <a:gd name="connsiteY3" fmla="*/ 223138 h 223138"/>
              <a:gd name="connsiteX4" fmla="*/ 0 w 1454285"/>
              <a:gd name="connsiteY4" fmla="*/ 0 h 223138"/>
              <a:gd name="connsiteX0" fmla="*/ 0 w 1454285"/>
              <a:gd name="connsiteY0" fmla="*/ 0 h 223138"/>
              <a:gd name="connsiteX1" fmla="*/ 1454285 w 1454285"/>
              <a:gd name="connsiteY1" fmla="*/ 0 h 223138"/>
              <a:gd name="connsiteX2" fmla="*/ 1454285 w 1454285"/>
              <a:gd name="connsiteY2" fmla="*/ 223138 h 223138"/>
              <a:gd name="connsiteX3" fmla="*/ 43774 w 1454285"/>
              <a:gd name="connsiteY3" fmla="*/ 203683 h 223138"/>
              <a:gd name="connsiteX4" fmla="*/ 0 w 1454285"/>
              <a:gd name="connsiteY4" fmla="*/ 0 h 223138"/>
              <a:gd name="connsiteX0" fmla="*/ 0 w 1454285"/>
              <a:gd name="connsiteY0" fmla="*/ 0 h 223138"/>
              <a:gd name="connsiteX1" fmla="*/ 1327825 w 1454285"/>
              <a:gd name="connsiteY1" fmla="*/ 4864 h 223138"/>
              <a:gd name="connsiteX2" fmla="*/ 1454285 w 1454285"/>
              <a:gd name="connsiteY2" fmla="*/ 223138 h 223138"/>
              <a:gd name="connsiteX3" fmla="*/ 43774 w 1454285"/>
              <a:gd name="connsiteY3" fmla="*/ 203683 h 223138"/>
              <a:gd name="connsiteX4" fmla="*/ 0 w 1454285"/>
              <a:gd name="connsiteY4" fmla="*/ 0 h 223138"/>
              <a:gd name="connsiteX0" fmla="*/ 0 w 1327825"/>
              <a:gd name="connsiteY0" fmla="*/ 0 h 223138"/>
              <a:gd name="connsiteX1" fmla="*/ 1327825 w 1327825"/>
              <a:gd name="connsiteY1" fmla="*/ 4864 h 223138"/>
              <a:gd name="connsiteX2" fmla="*/ 1318098 w 1327825"/>
              <a:gd name="connsiteY2" fmla="*/ 223138 h 223138"/>
              <a:gd name="connsiteX3" fmla="*/ 43774 w 1327825"/>
              <a:gd name="connsiteY3" fmla="*/ 203683 h 223138"/>
              <a:gd name="connsiteX4" fmla="*/ 0 w 1327825"/>
              <a:gd name="connsiteY4" fmla="*/ 0 h 223138"/>
              <a:gd name="connsiteX0" fmla="*/ 0 w 1318098"/>
              <a:gd name="connsiteY0" fmla="*/ 0 h 223138"/>
              <a:gd name="connsiteX1" fmla="*/ 1279186 w 1318098"/>
              <a:gd name="connsiteY1" fmla="*/ 4864 h 223138"/>
              <a:gd name="connsiteX2" fmla="*/ 1318098 w 1318098"/>
              <a:gd name="connsiteY2" fmla="*/ 223138 h 223138"/>
              <a:gd name="connsiteX3" fmla="*/ 43774 w 1318098"/>
              <a:gd name="connsiteY3" fmla="*/ 203683 h 223138"/>
              <a:gd name="connsiteX4" fmla="*/ 0 w 1318098"/>
              <a:gd name="connsiteY4" fmla="*/ 0 h 223138"/>
              <a:gd name="connsiteX0" fmla="*/ 0 w 1279186"/>
              <a:gd name="connsiteY0" fmla="*/ 0 h 223138"/>
              <a:gd name="connsiteX1" fmla="*/ 1279186 w 1279186"/>
              <a:gd name="connsiteY1" fmla="*/ 4864 h 223138"/>
              <a:gd name="connsiteX2" fmla="*/ 1274323 w 1279186"/>
              <a:gd name="connsiteY2" fmla="*/ 223138 h 223138"/>
              <a:gd name="connsiteX3" fmla="*/ 43774 w 1279186"/>
              <a:gd name="connsiteY3" fmla="*/ 203683 h 223138"/>
              <a:gd name="connsiteX4" fmla="*/ 0 w 1279186"/>
              <a:gd name="connsiteY4" fmla="*/ 0 h 223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9186" h="223138">
                <a:moveTo>
                  <a:pt x="0" y="0"/>
                </a:moveTo>
                <a:lnTo>
                  <a:pt x="1279186" y="4864"/>
                </a:lnTo>
                <a:lnTo>
                  <a:pt x="1274323" y="223138"/>
                </a:lnTo>
                <a:lnTo>
                  <a:pt x="43774" y="20368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 smtClean="0"/>
              <a:t>Мембранный белок М</a:t>
            </a:r>
            <a:endParaRPr lang="ru-RU" sz="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945531" y="544333"/>
            <a:ext cx="1057883" cy="271976"/>
          </a:xfrm>
          <a:custGeom>
            <a:avLst/>
            <a:gdLst>
              <a:gd name="connsiteX0" fmla="*/ 0 w 1099226"/>
              <a:gd name="connsiteY0" fmla="*/ 0 h 461665"/>
              <a:gd name="connsiteX1" fmla="*/ 1099226 w 1099226"/>
              <a:gd name="connsiteY1" fmla="*/ 0 h 461665"/>
              <a:gd name="connsiteX2" fmla="*/ 1099226 w 1099226"/>
              <a:gd name="connsiteY2" fmla="*/ 461665 h 461665"/>
              <a:gd name="connsiteX3" fmla="*/ 0 w 1099226"/>
              <a:gd name="connsiteY3" fmla="*/ 461665 h 461665"/>
              <a:gd name="connsiteX4" fmla="*/ 0 w 1099226"/>
              <a:gd name="connsiteY4" fmla="*/ 0 h 461665"/>
              <a:gd name="connsiteX0" fmla="*/ 0 w 1099226"/>
              <a:gd name="connsiteY0" fmla="*/ 0 h 461665"/>
              <a:gd name="connsiteX1" fmla="*/ 1099226 w 1099226"/>
              <a:gd name="connsiteY1" fmla="*/ 0 h 461665"/>
              <a:gd name="connsiteX2" fmla="*/ 977630 w 1099226"/>
              <a:gd name="connsiteY2" fmla="*/ 271976 h 461665"/>
              <a:gd name="connsiteX3" fmla="*/ 0 w 1099226"/>
              <a:gd name="connsiteY3" fmla="*/ 461665 h 461665"/>
              <a:gd name="connsiteX4" fmla="*/ 0 w 1099226"/>
              <a:gd name="connsiteY4" fmla="*/ 0 h 461665"/>
              <a:gd name="connsiteX0" fmla="*/ 0 w 1099226"/>
              <a:gd name="connsiteY0" fmla="*/ 0 h 281704"/>
              <a:gd name="connsiteX1" fmla="*/ 1099226 w 1099226"/>
              <a:gd name="connsiteY1" fmla="*/ 0 h 281704"/>
              <a:gd name="connsiteX2" fmla="*/ 977630 w 1099226"/>
              <a:gd name="connsiteY2" fmla="*/ 271976 h 281704"/>
              <a:gd name="connsiteX3" fmla="*/ 107004 w 1099226"/>
              <a:gd name="connsiteY3" fmla="*/ 281704 h 281704"/>
              <a:gd name="connsiteX4" fmla="*/ 0 w 1099226"/>
              <a:gd name="connsiteY4" fmla="*/ 0 h 281704"/>
              <a:gd name="connsiteX0" fmla="*/ 0 w 1099226"/>
              <a:gd name="connsiteY0" fmla="*/ 0 h 281704"/>
              <a:gd name="connsiteX1" fmla="*/ 1099226 w 1099226"/>
              <a:gd name="connsiteY1" fmla="*/ 0 h 281704"/>
              <a:gd name="connsiteX2" fmla="*/ 977630 w 1099226"/>
              <a:gd name="connsiteY2" fmla="*/ 271976 h 281704"/>
              <a:gd name="connsiteX3" fmla="*/ 107004 w 1099226"/>
              <a:gd name="connsiteY3" fmla="*/ 281704 h 281704"/>
              <a:gd name="connsiteX4" fmla="*/ 60798 w 1099226"/>
              <a:gd name="connsiteY4" fmla="*/ 73373 h 281704"/>
              <a:gd name="connsiteX5" fmla="*/ 0 w 1099226"/>
              <a:gd name="connsiteY5" fmla="*/ 0 h 281704"/>
              <a:gd name="connsiteX0" fmla="*/ 7296 w 1038428"/>
              <a:gd name="connsiteY0" fmla="*/ 29183 h 281704"/>
              <a:gd name="connsiteX1" fmla="*/ 1038428 w 1038428"/>
              <a:gd name="connsiteY1" fmla="*/ 0 h 281704"/>
              <a:gd name="connsiteX2" fmla="*/ 916832 w 1038428"/>
              <a:gd name="connsiteY2" fmla="*/ 271976 h 281704"/>
              <a:gd name="connsiteX3" fmla="*/ 46206 w 1038428"/>
              <a:gd name="connsiteY3" fmla="*/ 281704 h 281704"/>
              <a:gd name="connsiteX4" fmla="*/ 0 w 1038428"/>
              <a:gd name="connsiteY4" fmla="*/ 73373 h 281704"/>
              <a:gd name="connsiteX5" fmla="*/ 7296 w 1038428"/>
              <a:gd name="connsiteY5" fmla="*/ 29183 h 281704"/>
              <a:gd name="connsiteX0" fmla="*/ 7296 w 1038428"/>
              <a:gd name="connsiteY0" fmla="*/ 29183 h 271976"/>
              <a:gd name="connsiteX1" fmla="*/ 1038428 w 1038428"/>
              <a:gd name="connsiteY1" fmla="*/ 0 h 271976"/>
              <a:gd name="connsiteX2" fmla="*/ 916832 w 1038428"/>
              <a:gd name="connsiteY2" fmla="*/ 271976 h 271976"/>
              <a:gd name="connsiteX3" fmla="*/ 36478 w 1038428"/>
              <a:gd name="connsiteY3" fmla="*/ 247657 h 271976"/>
              <a:gd name="connsiteX4" fmla="*/ 0 w 1038428"/>
              <a:gd name="connsiteY4" fmla="*/ 73373 h 271976"/>
              <a:gd name="connsiteX5" fmla="*/ 7296 w 1038428"/>
              <a:gd name="connsiteY5" fmla="*/ 29183 h 271976"/>
              <a:gd name="connsiteX0" fmla="*/ 26751 w 1057883"/>
              <a:gd name="connsiteY0" fmla="*/ 29183 h 271976"/>
              <a:gd name="connsiteX1" fmla="*/ 1057883 w 1057883"/>
              <a:gd name="connsiteY1" fmla="*/ 0 h 271976"/>
              <a:gd name="connsiteX2" fmla="*/ 936287 w 1057883"/>
              <a:gd name="connsiteY2" fmla="*/ 271976 h 271976"/>
              <a:gd name="connsiteX3" fmla="*/ 55933 w 1057883"/>
              <a:gd name="connsiteY3" fmla="*/ 247657 h 271976"/>
              <a:gd name="connsiteX4" fmla="*/ 0 w 1057883"/>
              <a:gd name="connsiteY4" fmla="*/ 73373 h 271976"/>
              <a:gd name="connsiteX5" fmla="*/ 26751 w 1057883"/>
              <a:gd name="connsiteY5" fmla="*/ 29183 h 271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57883" h="271976">
                <a:moveTo>
                  <a:pt x="26751" y="29183"/>
                </a:moveTo>
                <a:lnTo>
                  <a:pt x="1057883" y="0"/>
                </a:lnTo>
                <a:lnTo>
                  <a:pt x="936287" y="271976"/>
                </a:lnTo>
                <a:lnTo>
                  <a:pt x="55933" y="247657"/>
                </a:lnTo>
                <a:cubicBezTo>
                  <a:pt x="22697" y="160379"/>
                  <a:pt x="33236" y="160651"/>
                  <a:pt x="0" y="73373"/>
                </a:cubicBezTo>
                <a:lnTo>
                  <a:pt x="26751" y="29183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 err="1" smtClean="0"/>
              <a:t>Нуклеокапсидный</a:t>
            </a:r>
            <a:r>
              <a:rPr lang="ru-RU" sz="800" b="1" dirty="0" smtClean="0"/>
              <a:t> белок </a:t>
            </a:r>
            <a:r>
              <a:rPr lang="en-US" sz="800" b="1" dirty="0" smtClean="0"/>
              <a:t>N</a:t>
            </a:r>
          </a:p>
          <a:p>
            <a:endParaRPr lang="ru-RU" sz="8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2086582" y="860898"/>
            <a:ext cx="870626" cy="338554"/>
          </a:xfrm>
          <a:custGeom>
            <a:avLst/>
            <a:gdLst>
              <a:gd name="connsiteX0" fmla="*/ 0 w 807396"/>
              <a:gd name="connsiteY0" fmla="*/ 0 h 338554"/>
              <a:gd name="connsiteX1" fmla="*/ 807396 w 807396"/>
              <a:gd name="connsiteY1" fmla="*/ 0 h 338554"/>
              <a:gd name="connsiteX2" fmla="*/ 807396 w 807396"/>
              <a:gd name="connsiteY2" fmla="*/ 338554 h 338554"/>
              <a:gd name="connsiteX3" fmla="*/ 0 w 807396"/>
              <a:gd name="connsiteY3" fmla="*/ 338554 h 338554"/>
              <a:gd name="connsiteX4" fmla="*/ 0 w 807396"/>
              <a:gd name="connsiteY4" fmla="*/ 0 h 338554"/>
              <a:gd name="connsiteX0" fmla="*/ 14592 w 821988"/>
              <a:gd name="connsiteY0" fmla="*/ 0 h 338554"/>
              <a:gd name="connsiteX1" fmla="*/ 821988 w 821988"/>
              <a:gd name="connsiteY1" fmla="*/ 0 h 338554"/>
              <a:gd name="connsiteX2" fmla="*/ 821988 w 821988"/>
              <a:gd name="connsiteY2" fmla="*/ 338554 h 338554"/>
              <a:gd name="connsiteX3" fmla="*/ 0 w 821988"/>
              <a:gd name="connsiteY3" fmla="*/ 289915 h 338554"/>
              <a:gd name="connsiteX4" fmla="*/ 14592 w 821988"/>
              <a:gd name="connsiteY4" fmla="*/ 0 h 338554"/>
              <a:gd name="connsiteX0" fmla="*/ 0 w 851171"/>
              <a:gd name="connsiteY0" fmla="*/ 77821 h 338554"/>
              <a:gd name="connsiteX1" fmla="*/ 851171 w 851171"/>
              <a:gd name="connsiteY1" fmla="*/ 0 h 338554"/>
              <a:gd name="connsiteX2" fmla="*/ 851171 w 851171"/>
              <a:gd name="connsiteY2" fmla="*/ 338554 h 338554"/>
              <a:gd name="connsiteX3" fmla="*/ 29183 w 851171"/>
              <a:gd name="connsiteY3" fmla="*/ 289915 h 338554"/>
              <a:gd name="connsiteX4" fmla="*/ 0 w 851171"/>
              <a:gd name="connsiteY4" fmla="*/ 77821 h 338554"/>
              <a:gd name="connsiteX0" fmla="*/ 0 w 870626"/>
              <a:gd name="connsiteY0" fmla="*/ 72957 h 338554"/>
              <a:gd name="connsiteX1" fmla="*/ 870626 w 870626"/>
              <a:gd name="connsiteY1" fmla="*/ 0 h 338554"/>
              <a:gd name="connsiteX2" fmla="*/ 870626 w 870626"/>
              <a:gd name="connsiteY2" fmla="*/ 338554 h 338554"/>
              <a:gd name="connsiteX3" fmla="*/ 48638 w 870626"/>
              <a:gd name="connsiteY3" fmla="*/ 289915 h 338554"/>
              <a:gd name="connsiteX4" fmla="*/ 0 w 870626"/>
              <a:gd name="connsiteY4" fmla="*/ 72957 h 338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0626" h="338554">
                <a:moveTo>
                  <a:pt x="0" y="72957"/>
                </a:moveTo>
                <a:lnTo>
                  <a:pt x="870626" y="0"/>
                </a:lnTo>
                <a:lnTo>
                  <a:pt x="870626" y="338554"/>
                </a:lnTo>
                <a:lnTo>
                  <a:pt x="48638" y="289915"/>
                </a:lnTo>
                <a:lnTo>
                  <a:pt x="0" y="72957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 smtClean="0"/>
              <a:t>Оболочечный белок Е</a:t>
            </a:r>
            <a:endParaRPr lang="ru-RU" sz="8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2096311" y="1324449"/>
            <a:ext cx="977630" cy="220307"/>
          </a:xfrm>
          <a:custGeom>
            <a:avLst/>
            <a:gdLst>
              <a:gd name="connsiteX0" fmla="*/ 0 w 943584"/>
              <a:gd name="connsiteY0" fmla="*/ 0 h 215444"/>
              <a:gd name="connsiteX1" fmla="*/ 943584 w 943584"/>
              <a:gd name="connsiteY1" fmla="*/ 0 h 215444"/>
              <a:gd name="connsiteX2" fmla="*/ 943584 w 943584"/>
              <a:gd name="connsiteY2" fmla="*/ 215444 h 215444"/>
              <a:gd name="connsiteX3" fmla="*/ 0 w 943584"/>
              <a:gd name="connsiteY3" fmla="*/ 215444 h 215444"/>
              <a:gd name="connsiteX4" fmla="*/ 0 w 943584"/>
              <a:gd name="connsiteY4" fmla="*/ 0 h 215444"/>
              <a:gd name="connsiteX0" fmla="*/ 0 w 977630"/>
              <a:gd name="connsiteY0" fmla="*/ 0 h 220307"/>
              <a:gd name="connsiteX1" fmla="*/ 977630 w 977630"/>
              <a:gd name="connsiteY1" fmla="*/ 4863 h 220307"/>
              <a:gd name="connsiteX2" fmla="*/ 977630 w 977630"/>
              <a:gd name="connsiteY2" fmla="*/ 220307 h 220307"/>
              <a:gd name="connsiteX3" fmla="*/ 34046 w 977630"/>
              <a:gd name="connsiteY3" fmla="*/ 220307 h 220307"/>
              <a:gd name="connsiteX4" fmla="*/ 0 w 977630"/>
              <a:gd name="connsiteY4" fmla="*/ 0 h 220307"/>
              <a:gd name="connsiteX0" fmla="*/ 0 w 977630"/>
              <a:gd name="connsiteY0" fmla="*/ 0 h 220307"/>
              <a:gd name="connsiteX1" fmla="*/ 977630 w 977630"/>
              <a:gd name="connsiteY1" fmla="*/ 4863 h 220307"/>
              <a:gd name="connsiteX2" fmla="*/ 977630 w 977630"/>
              <a:gd name="connsiteY2" fmla="*/ 220307 h 220307"/>
              <a:gd name="connsiteX3" fmla="*/ 4863 w 977630"/>
              <a:gd name="connsiteY3" fmla="*/ 191124 h 220307"/>
              <a:gd name="connsiteX4" fmla="*/ 0 w 977630"/>
              <a:gd name="connsiteY4" fmla="*/ 0 h 22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7630" h="220307">
                <a:moveTo>
                  <a:pt x="0" y="0"/>
                </a:moveTo>
                <a:lnTo>
                  <a:pt x="977630" y="4863"/>
                </a:lnTo>
                <a:lnTo>
                  <a:pt x="977630" y="220307"/>
                </a:lnTo>
                <a:lnTo>
                  <a:pt x="4863" y="19112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 smtClean="0"/>
              <a:t>Геномная РНК</a:t>
            </a:r>
          </a:p>
        </p:txBody>
      </p:sp>
    </p:spTree>
    <p:extLst>
      <p:ext uri="{BB962C8B-B14F-4D97-AF65-F5344CB8AC3E}">
        <p14:creationId xmlns:p14="http://schemas.microsoft.com/office/powerpoint/2010/main" val="407023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04813"/>
            <a:ext cx="11825416" cy="11430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2800" b="1" dirty="0">
                <a:solidFill>
                  <a:srgbClr val="FF0000"/>
                </a:solidFill>
              </a:rPr>
              <a:t>Основные сигнальных пути, которые могут привести к экспрессии </a:t>
            </a:r>
            <a:r>
              <a:rPr lang="ru-RU" sz="2800" b="1" dirty="0" err="1">
                <a:solidFill>
                  <a:srgbClr val="FF0000"/>
                </a:solidFill>
              </a:rPr>
              <a:t>interferon</a:t>
            </a:r>
            <a:r>
              <a:rPr lang="ru-RU" sz="2800" b="1" dirty="0">
                <a:solidFill>
                  <a:srgbClr val="FF0000"/>
                </a:solidFill>
              </a:rPr>
              <a:t> </a:t>
            </a:r>
            <a:r>
              <a:rPr lang="ru-RU" sz="2800" b="1" dirty="0" err="1">
                <a:solidFill>
                  <a:srgbClr val="FF0000"/>
                </a:solidFill>
              </a:rPr>
              <a:t>inducible</a:t>
            </a:r>
            <a:r>
              <a:rPr lang="ru-RU" sz="2800" b="1" dirty="0">
                <a:solidFill>
                  <a:srgbClr val="FF0000"/>
                </a:solidFill>
              </a:rPr>
              <a:t> </a:t>
            </a:r>
            <a:r>
              <a:rPr lang="ru-RU" sz="2800" b="1" dirty="0" err="1">
                <a:solidFill>
                  <a:srgbClr val="FF0000"/>
                </a:solidFill>
              </a:rPr>
              <a:t>genes</a:t>
            </a:r>
            <a:r>
              <a:rPr lang="ru-RU" sz="2800" b="1" dirty="0">
                <a:solidFill>
                  <a:srgbClr val="FF0000"/>
                </a:solidFill>
              </a:rPr>
              <a:t>, обладающих противовирусной активностью</a:t>
            </a:r>
            <a:br>
              <a:rPr lang="ru-RU" sz="2800" b="1" dirty="0">
                <a:solidFill>
                  <a:srgbClr val="FF0000"/>
                </a:solidFill>
              </a:rPr>
            </a:b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870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0" y="1773238"/>
            <a:ext cx="5651500" cy="421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3367089" y="6340475"/>
            <a:ext cx="646798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400" b="1" dirty="0" err="1"/>
              <a:t>Viral</a:t>
            </a:r>
            <a:r>
              <a:rPr lang="ru-RU" sz="1400" b="1" dirty="0"/>
              <a:t> </a:t>
            </a:r>
            <a:r>
              <a:rPr lang="ru-RU" sz="1400" b="1" dirty="0" err="1"/>
              <a:t>hepatitis</a:t>
            </a:r>
            <a:r>
              <a:rPr lang="ru-RU" sz="1400" b="1" dirty="0"/>
              <a:t>: </a:t>
            </a:r>
            <a:r>
              <a:rPr lang="ru-RU" sz="1400" b="1" dirty="0" err="1"/>
              <a:t>Human</a:t>
            </a:r>
            <a:r>
              <a:rPr lang="ru-RU" sz="1400" b="1" dirty="0"/>
              <a:t> </a:t>
            </a:r>
            <a:r>
              <a:rPr lang="ru-RU" sz="1400" b="1" dirty="0" err="1"/>
              <a:t>genes</a:t>
            </a:r>
            <a:r>
              <a:rPr lang="ru-RU" sz="1400" b="1" dirty="0"/>
              <a:t> </a:t>
            </a:r>
            <a:r>
              <a:rPr lang="ru-RU" sz="1400" b="1" dirty="0" err="1"/>
              <a:t>that</a:t>
            </a:r>
            <a:r>
              <a:rPr lang="ru-RU" sz="1400" b="1" dirty="0"/>
              <a:t> </a:t>
            </a:r>
            <a:r>
              <a:rPr lang="ru-RU" sz="1400" b="1" dirty="0" err="1"/>
              <a:t>limit</a:t>
            </a:r>
            <a:r>
              <a:rPr lang="ru-RU" sz="1400" b="1" dirty="0"/>
              <a:t> </a:t>
            </a:r>
            <a:r>
              <a:rPr lang="ru-RU" sz="1400" b="1" dirty="0" err="1"/>
              <a:t>infection</a:t>
            </a:r>
            <a:r>
              <a:rPr lang="ru-RU" sz="1400" b="1" dirty="0"/>
              <a:t>, </a:t>
            </a:r>
            <a:r>
              <a:rPr lang="ru-RU" sz="1400" b="1" dirty="0" err="1"/>
              <a:t>Frank</a:t>
            </a:r>
            <a:r>
              <a:rPr lang="ru-RU" sz="1400" b="1" dirty="0"/>
              <a:t> </a:t>
            </a:r>
            <a:r>
              <a:rPr lang="ru-RU" sz="1400" b="1" dirty="0" err="1"/>
              <a:t>Grünhage</a:t>
            </a:r>
            <a:r>
              <a:rPr lang="ru-RU" sz="1400" b="1" dirty="0"/>
              <a:t>, </a:t>
            </a:r>
            <a:r>
              <a:rPr lang="ru-RU" sz="1400" b="1" dirty="0" err="1"/>
              <a:t>Jacob</a:t>
            </a:r>
            <a:r>
              <a:rPr lang="ru-RU" sz="1400" b="1" dirty="0"/>
              <a:t> </a:t>
            </a:r>
            <a:r>
              <a:rPr lang="ru-RU" sz="1400" b="1" dirty="0" err="1"/>
              <a:t>Nattermann</a:t>
            </a:r>
            <a:endParaRPr lang="ru-RU" sz="1400" b="1" dirty="0"/>
          </a:p>
          <a:p>
            <a:pPr>
              <a:defRPr/>
            </a:pPr>
            <a:r>
              <a:rPr lang="ru-RU" sz="1400" b="1" dirty="0" err="1"/>
              <a:t>Best</a:t>
            </a:r>
            <a:r>
              <a:rPr lang="ru-RU" sz="1400" b="1" dirty="0"/>
              <a:t> </a:t>
            </a:r>
            <a:r>
              <a:rPr lang="ru-RU" sz="1400" b="1" dirty="0" err="1"/>
              <a:t>Practice</a:t>
            </a:r>
            <a:r>
              <a:rPr lang="ru-RU" sz="1400" b="1" dirty="0"/>
              <a:t> &amp; </a:t>
            </a:r>
            <a:r>
              <a:rPr lang="ru-RU" sz="1400" b="1" dirty="0" err="1"/>
              <a:t>Research</a:t>
            </a:r>
            <a:r>
              <a:rPr lang="ru-RU" sz="1400" b="1" dirty="0"/>
              <a:t> </a:t>
            </a:r>
            <a:r>
              <a:rPr lang="ru-RU" sz="1400" b="1" dirty="0" err="1"/>
              <a:t>Clinical</a:t>
            </a:r>
            <a:r>
              <a:rPr lang="ru-RU" sz="1400" b="1" dirty="0"/>
              <a:t> </a:t>
            </a:r>
            <a:r>
              <a:rPr lang="ru-RU" sz="1400" b="1" dirty="0" err="1"/>
              <a:t>Gastroenterology</a:t>
            </a:r>
            <a:r>
              <a:rPr lang="ru-RU" sz="1400" b="1" dirty="0"/>
              <a:t> 24 709–723</a:t>
            </a:r>
          </a:p>
        </p:txBody>
      </p:sp>
      <p:grpSp>
        <p:nvGrpSpPr>
          <p:cNvPr id="87045" name="Group 5"/>
          <p:cNvGrpSpPr>
            <a:grpSpLocks/>
          </p:cNvGrpSpPr>
          <p:nvPr/>
        </p:nvGrpSpPr>
        <p:grpSpPr bwMode="auto">
          <a:xfrm>
            <a:off x="1524000" y="1773239"/>
            <a:ext cx="3132138" cy="4324723"/>
            <a:chOff x="240" y="1104"/>
            <a:chExt cx="2367" cy="3062"/>
          </a:xfrm>
        </p:grpSpPr>
        <p:graphicFrame>
          <p:nvGraphicFramePr>
            <p:cNvPr id="28678" name="Object 6"/>
            <p:cNvGraphicFramePr>
              <a:graphicFrameLocks noChangeAspect="1"/>
            </p:cNvGraphicFramePr>
            <p:nvPr/>
          </p:nvGraphicFramePr>
          <p:xfrm>
            <a:off x="240" y="1104"/>
            <a:ext cx="2367" cy="28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558" name="Фотография Photo Editor" r:id="rId5" imgW="6504762" imgH="7914286" progId="MSPhotoEd.3">
                    <p:embed/>
                  </p:oleObj>
                </mc:Choice>
                <mc:Fallback>
                  <p:oleObj name="Фотография Photo Editor" r:id="rId5" imgW="6504762" imgH="7914286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0" y="1104"/>
                          <a:ext cx="2367" cy="28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7047" name="Text Box 7"/>
            <p:cNvSpPr txBox="1">
              <a:spLocks noChangeArrowheads="1"/>
            </p:cNvSpPr>
            <p:nvPr/>
          </p:nvSpPr>
          <p:spPr bwMode="auto">
            <a:xfrm>
              <a:off x="288" y="1152"/>
              <a:ext cx="2255" cy="37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ru-RU" sz="1400">
                  <a:latin typeface="Times New Roman" charset="0"/>
                </a:rPr>
                <a:t>Вирус-инфицированная клетка</a:t>
              </a:r>
            </a:p>
            <a:p>
              <a:pPr>
                <a:defRPr/>
              </a:pPr>
              <a:endParaRPr lang="ru-RU" sz="1400">
                <a:latin typeface="Times New Roman" charset="0"/>
              </a:endParaRPr>
            </a:p>
          </p:txBody>
        </p:sp>
        <p:sp>
          <p:nvSpPr>
            <p:cNvPr id="87048" name="Text Box 8"/>
            <p:cNvSpPr txBox="1">
              <a:spLocks noChangeArrowheads="1"/>
            </p:cNvSpPr>
            <p:nvPr/>
          </p:nvSpPr>
          <p:spPr bwMode="auto">
            <a:xfrm>
              <a:off x="1728" y="1610"/>
              <a:ext cx="625" cy="2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ru-RU" sz="1400">
                  <a:latin typeface="Times New Roman" charset="0"/>
                </a:rPr>
                <a:t>вирус</a:t>
              </a:r>
            </a:p>
          </p:txBody>
        </p:sp>
        <p:sp>
          <p:nvSpPr>
            <p:cNvPr id="87049" name="Text Box 9"/>
            <p:cNvSpPr txBox="1">
              <a:spLocks noChangeArrowheads="1"/>
            </p:cNvSpPr>
            <p:nvPr/>
          </p:nvSpPr>
          <p:spPr bwMode="auto">
            <a:xfrm>
              <a:off x="288" y="2880"/>
              <a:ext cx="2255" cy="12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ru-RU" sz="1400" dirty="0">
                  <a:latin typeface="Times New Roman" charset="0"/>
                </a:rPr>
                <a:t>-Угнетение репродукции вируса</a:t>
              </a:r>
            </a:p>
            <a:p>
              <a:pPr>
                <a:defRPr/>
              </a:pPr>
              <a:r>
                <a:rPr lang="ru-RU" sz="1400" dirty="0">
                  <a:latin typeface="Times New Roman" charset="0"/>
                </a:rPr>
                <a:t>-Индукция резистентности неинфицированных клеток к заражению </a:t>
              </a:r>
            </a:p>
            <a:p>
              <a:pPr>
                <a:defRPr/>
              </a:pPr>
              <a:r>
                <a:rPr lang="ru-RU" sz="1400" dirty="0">
                  <a:latin typeface="Times New Roman" charset="0"/>
                </a:rPr>
                <a:t>-Увеличение экспрессии </a:t>
              </a:r>
              <a:r>
                <a:rPr lang="en-US" sz="1400" dirty="0">
                  <a:latin typeface="Times New Roman" charset="0"/>
                </a:rPr>
                <a:t>MHC-I</a:t>
              </a:r>
              <a:r>
                <a:rPr lang="ru-RU" sz="1400" dirty="0">
                  <a:latin typeface="Times New Roman" charset="0"/>
                </a:rPr>
                <a:t> </a:t>
              </a:r>
            </a:p>
            <a:p>
              <a:pPr>
                <a:defRPr/>
              </a:pPr>
              <a:r>
                <a:rPr lang="ru-RU" sz="1400" dirty="0">
                  <a:latin typeface="Times New Roman" charset="0"/>
                </a:rPr>
                <a:t>молекул  на клетках и презентации вирусного  антигена</a:t>
              </a:r>
            </a:p>
            <a:p>
              <a:pPr>
                <a:defRPr/>
              </a:pPr>
              <a:r>
                <a:rPr lang="ru-RU" sz="1400" dirty="0">
                  <a:latin typeface="Times New Roman" charset="0"/>
                </a:rPr>
                <a:t>-Активация естественных киллеров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38487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7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3_Синий обелиск">
  <a:themeElements>
    <a:clrScheme name="Синий обелиск 1">
      <a:dk1>
        <a:srgbClr val="000000"/>
      </a:dk1>
      <a:lt1>
        <a:srgbClr val="FFFFFF"/>
      </a:lt1>
      <a:dk2>
        <a:srgbClr val="0000FF"/>
      </a:dk2>
      <a:lt2>
        <a:srgbClr val="FFCC66"/>
      </a:lt2>
      <a:accent1>
        <a:srgbClr val="00FFFF"/>
      </a:accent1>
      <a:accent2>
        <a:srgbClr val="3366FF"/>
      </a:accent2>
      <a:accent3>
        <a:srgbClr val="AAAAFF"/>
      </a:accent3>
      <a:accent4>
        <a:srgbClr val="DADADA"/>
      </a:accent4>
      <a:accent5>
        <a:srgbClr val="AAFFFF"/>
      </a:accent5>
      <a:accent6>
        <a:srgbClr val="2D5CE7"/>
      </a:accent6>
      <a:hlink>
        <a:srgbClr val="FF0033"/>
      </a:hlink>
      <a:folHlink>
        <a:srgbClr val="FFFF00"/>
      </a:folHlink>
    </a:clrScheme>
    <a:fontScheme name="Синий обелиск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400" b="0" i="0" u="none" strike="noStrike" cap="none" normalizeH="0" baseline="0" smtClean="0">
            <a:ln>
              <a:noFill/>
            </a:ln>
            <a:solidFill>
              <a:srgbClr val="FF9900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400" b="0" i="0" u="none" strike="noStrike" cap="none" normalizeH="0" baseline="0" smtClean="0">
            <a:ln>
              <a:noFill/>
            </a:ln>
            <a:solidFill>
              <a:srgbClr val="FF9900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Синий обелиск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FFFF"/>
        </a:accent1>
        <a:accent2>
          <a:srgbClr val="3366FF"/>
        </a:accent2>
        <a:accent3>
          <a:srgbClr val="AAAAFF"/>
        </a:accent3>
        <a:accent4>
          <a:srgbClr val="DADADA"/>
        </a:accent4>
        <a:accent5>
          <a:srgbClr val="AAFFFF"/>
        </a:accent5>
        <a:accent6>
          <a:srgbClr val="2D5CE7"/>
        </a:accent6>
        <a:hlink>
          <a:srgbClr val="FF0033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иний обелиск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5CB9E7"/>
        </a:accent6>
        <a:hlink>
          <a:srgbClr val="CC99FF"/>
        </a:hlink>
        <a:folHlink>
          <a:srgbClr val="00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иний обелиск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D4D4D4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иний обелиск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009999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8A8A"/>
        </a:accent6>
        <a:hlink>
          <a:srgbClr val="6600CC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иний обелиск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CC66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B95C00"/>
        </a:accent6>
        <a:hlink>
          <a:srgbClr val="CC0000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1253</TotalTime>
  <Words>1575</Words>
  <Application>Microsoft Office PowerPoint</Application>
  <PresentationFormat>Широкоэкранный</PresentationFormat>
  <Paragraphs>421</Paragraphs>
  <Slides>26</Slides>
  <Notes>5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17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26</vt:i4>
      </vt:variant>
    </vt:vector>
  </HeadingPairs>
  <TitlesOfParts>
    <vt:vector size="47" baseType="lpstr">
      <vt:lpstr>AdvOT21de4310</vt:lpstr>
      <vt:lpstr>AdvOT21de4310+20</vt:lpstr>
      <vt:lpstr>AdvOT7849b958.I</vt:lpstr>
      <vt:lpstr>AdvP800D</vt:lpstr>
      <vt:lpstr>AdvP8010</vt:lpstr>
      <vt:lpstr>Aharoni</vt:lpstr>
      <vt:lpstr>Arial</vt:lpstr>
      <vt:lpstr>Arial Narrow</vt:lpstr>
      <vt:lpstr>Arial Rounded MT Bold</vt:lpstr>
      <vt:lpstr>Calibri</vt:lpstr>
      <vt:lpstr>Calibri Light</vt:lpstr>
      <vt:lpstr>HelveticaWorld</vt:lpstr>
      <vt:lpstr>MinionPro</vt:lpstr>
      <vt:lpstr>Symbol</vt:lpstr>
      <vt:lpstr>Times New Roman</vt:lpstr>
      <vt:lpstr>Verdana</vt:lpstr>
      <vt:lpstr>Wingdings</vt:lpstr>
      <vt:lpstr>Тема Office</vt:lpstr>
      <vt:lpstr>13_Синий обелиск</vt:lpstr>
      <vt:lpstr>Фотография Photo Editor</vt:lpstr>
      <vt:lpstr>Диаграмма</vt:lpstr>
      <vt:lpstr>Коронавирусная инфекция и врожденный иммунитет. Подходы к коррекции.</vt:lpstr>
      <vt:lpstr>Презентация PowerPoint</vt:lpstr>
      <vt:lpstr>Презентация PowerPoint</vt:lpstr>
      <vt:lpstr>Рецепторы врожденного иммунитета,  распознающие патоген-ассоциированные структуры микроорганизмов</vt:lpstr>
      <vt:lpstr>ТОLL-подобные рецепторы (TLRs)  и их лиганды (pathogen associated molecular patterns – PAMPs)</vt:lpstr>
      <vt:lpstr>Спектр TLRs, которые экспрессируются антиген-презентирующими клетками</vt:lpstr>
      <vt:lpstr>Этапы развития реакций иммунитета  при вирусной инфекции</vt:lpstr>
      <vt:lpstr>Иммунные реакции при инфекции SARS-CoV-2</vt:lpstr>
      <vt:lpstr>Основные сигнальных пути, которые могут привести к экспрессии interferon inducible genes, обладающих противовирусной активностью </vt:lpstr>
      <vt:lpstr>Потенциальные механизмы уклонения от иммунных механизмов</vt:lpstr>
      <vt:lpstr>Неструктурные белки коронавируса и их функции </vt:lpstr>
      <vt:lpstr>«Цитокиновый шторм»</vt:lpstr>
      <vt:lpstr>Терапевтические подходы, которые могут быть использованы для блокирования проникновения коронавируса в клетки </vt:lpstr>
      <vt:lpstr>Презентация PowerPoint</vt:lpstr>
      <vt:lpstr>Презентация PowerPoint</vt:lpstr>
      <vt:lpstr>Предполагаемый набор распознающих рецепторов (PRPs),  с которыми могут реагировать патоген - ассоциированные молекулярные структуры (pathogen associated molecular patterns – PAMPs) антигенных комплексов поликомпонентной вакцины «Иммуновак ВП-4»</vt:lpstr>
      <vt:lpstr>Динамика цитокинов при вакцинации и инфекции</vt:lpstr>
      <vt:lpstr>Презентация PowerPoint</vt:lpstr>
      <vt:lpstr>Презентация PowerPoint</vt:lpstr>
      <vt:lpstr>Уменьшение числа и длительности (дни) эпизодов ОРЗ у часто болеющих детей при применении ВП-4                                                          </vt:lpstr>
      <vt:lpstr>Динамика заболеваемости ОРЗ у детей с БА  в течение года после применения ВП-4                             </vt:lpstr>
      <vt:lpstr>Презентация PowerPoint</vt:lpstr>
      <vt:lpstr>Презентация PowerPoint</vt:lpstr>
      <vt:lpstr>Презентация PowerPoint</vt:lpstr>
      <vt:lpstr>Активация механизмов  врожденного иммунитета 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Иммунитет и коронавирус</dc:title>
  <dc:creator>1</dc:creator>
  <cp:lastModifiedBy>Виталий Зверев</cp:lastModifiedBy>
  <cp:revision>36</cp:revision>
  <dcterms:created xsi:type="dcterms:W3CDTF">2020-04-18T01:00:37Z</dcterms:created>
  <dcterms:modified xsi:type="dcterms:W3CDTF">2020-04-29T09:36:22Z</dcterms:modified>
</cp:coreProperties>
</file>