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56" r:id="rId3"/>
    <p:sldId id="257" r:id="rId4"/>
    <p:sldId id="258" r:id="rId5"/>
    <p:sldId id="259" r:id="rId6"/>
    <p:sldId id="261" r:id="rId7"/>
    <p:sldId id="264" r:id="rId8"/>
    <p:sldId id="262" r:id="rId9"/>
    <p:sldId id="26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BE2D06-E163-4D1E-8287-62530F161E68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93EE09-AE36-40DC-A448-0CDE03704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A7A02F-9E8C-42AC-91B0-311CA55AC0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94E3-8332-493F-A6F8-CD607FDF1FD0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05FF-A5AE-46CF-BD10-5145A89FF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9825-B8E1-427B-95CD-5A69381D607A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573C1-56D6-47F4-9B6B-0E16CB232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323D3-FAD7-4D1B-8899-B99B1575E5F3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6229D-3009-465C-B5F1-B36C849E0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4ABBD-B40A-41A9-903A-D076D3D5522D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4BD2-D9BA-470E-ADFF-690BFB150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B6E2E-EFD3-457D-82E7-EFFDD59488A2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AB40-6724-45DE-B958-8F0ABD8E8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DBD6-D71D-4EEE-B3F9-FB73EFF6E9D1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1B55-ABB9-44C5-9D47-35E0D0F4B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3DE-3A09-4501-B45C-DB5EC7636226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748F-A970-406F-B1A6-4B4F8BC9D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FCB8-5B0F-4551-AA34-15A7C6EF25B8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B7CF-872E-41E4-8BD9-B11C8E2EC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3192-8AF6-4F9D-939E-9FEB754914D9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31C2-9F8F-4872-8952-FDB994769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BF81D-FBB5-4FFA-84AA-05A90EFB33E6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6111-0732-41AD-A702-09A5EDE10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54C1-A62D-4E84-BD90-4445CB1C07EB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F999A-6F42-4802-8A81-CD532973E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3A235-030C-4EB7-86C3-81ED08AC3EC8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E7AD7D-D0B2-461B-8E88-74AA1F2EB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5"/>
          <p:cNvSpPr>
            <a:spLocks noChangeArrowheads="1"/>
          </p:cNvSpPr>
          <p:nvPr/>
        </p:nvSpPr>
        <p:spPr bwMode="auto">
          <a:xfrm>
            <a:off x="1619250" y="1700213"/>
            <a:ext cx="6048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Некоторые особенности моделирования климата</a:t>
            </a:r>
          </a:p>
        </p:txBody>
      </p:sp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2195513" y="3789363"/>
            <a:ext cx="4537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Грицун А.С. (ИВМ РАН)</a:t>
            </a:r>
            <a:r>
              <a:rPr lang="en-US" b="1">
                <a:solidFill>
                  <a:schemeClr val="tx2"/>
                </a:solidFill>
              </a:rPr>
              <a:t>, asgrit@mail.ru</a:t>
            </a:r>
            <a:endParaRPr lang="ru-RU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5"/>
          <p:cNvSpPr>
            <a:spLocks noChangeArrowheads="1"/>
          </p:cNvSpPr>
          <p:nvPr/>
        </p:nvSpPr>
        <p:spPr bwMode="auto">
          <a:xfrm>
            <a:off x="2484438" y="1889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Климат и погода</a:t>
            </a:r>
          </a:p>
        </p:txBody>
      </p:sp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395288" y="1341438"/>
            <a:ext cx="84978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Погода</a:t>
            </a:r>
            <a:r>
              <a:rPr lang="ru-RU" sz="2400" b="1">
                <a:latin typeface="Calibri" pitchFamily="34" charset="0"/>
              </a:rPr>
              <a:t> – состояние Земной системы </a:t>
            </a:r>
            <a:r>
              <a:rPr lang="en-US" sz="2400" b="1">
                <a:latin typeface="Calibri" pitchFamily="34" charset="0"/>
              </a:rPr>
              <a:t> </a:t>
            </a:r>
            <a:r>
              <a:rPr lang="ru-RU" sz="2400" b="1">
                <a:latin typeface="Calibri" pitchFamily="34" charset="0"/>
              </a:rPr>
              <a:t>            в момент  </a:t>
            </a:r>
          </a:p>
          <a:p>
            <a:pPr>
              <a:spcAft>
                <a:spcPts val="1200"/>
              </a:spcAft>
            </a:pPr>
            <a:r>
              <a:rPr lang="ru-RU" sz="2400" i="1">
                <a:latin typeface="Calibri" pitchFamily="34" charset="0"/>
              </a:rPr>
              <a:t>                  </a:t>
            </a:r>
            <a:r>
              <a:rPr lang="en-US" sz="2400" i="1">
                <a:latin typeface="Calibri" pitchFamily="34" charset="0"/>
              </a:rPr>
              <a:t>X</a:t>
            </a:r>
            <a:r>
              <a:rPr lang="en-US" sz="2400" b="1">
                <a:latin typeface="Calibri" pitchFamily="34" charset="0"/>
              </a:rPr>
              <a:t> –</a:t>
            </a:r>
            <a:r>
              <a:rPr lang="ru-RU" sz="2400" b="1">
                <a:latin typeface="Calibri" pitchFamily="34" charset="0"/>
              </a:rPr>
              <a:t> совокупность значений всех метеопараметров.</a:t>
            </a: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395288" y="2636838"/>
            <a:ext cx="82804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Климат  в «узком» понимании</a:t>
            </a:r>
            <a:r>
              <a:rPr lang="ru-RU" sz="2400" b="1">
                <a:latin typeface="Calibri" pitchFamily="34" charset="0"/>
              </a:rPr>
              <a:t> –</a:t>
            </a:r>
          </a:p>
          <a:p>
            <a:endParaRPr lang="ru-RU" sz="2400" b="1">
              <a:latin typeface="Calibri" pitchFamily="34" charset="0"/>
            </a:endParaRPr>
          </a:p>
          <a:p>
            <a:r>
              <a:rPr lang="ru-RU" sz="2400" b="1">
                <a:latin typeface="Calibri" pitchFamily="34" charset="0"/>
              </a:rPr>
              <a:t>                                                       («средняя» за много лет погода)</a:t>
            </a: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7125" y="2492375"/>
            <a:ext cx="2514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0" name="Прямоугольник 11"/>
          <p:cNvSpPr>
            <a:spLocks noChangeArrowheads="1"/>
          </p:cNvSpPr>
          <p:nvPr/>
        </p:nvSpPr>
        <p:spPr bwMode="auto">
          <a:xfrm>
            <a:off x="179388" y="4005263"/>
            <a:ext cx="87122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Климат  в «широком понимании»</a:t>
            </a:r>
            <a:r>
              <a:rPr lang="ru-RU" sz="2400" b="1">
                <a:latin typeface="Calibri" pitchFamily="34" charset="0"/>
              </a:rPr>
              <a:t> –</a:t>
            </a:r>
          </a:p>
          <a:p>
            <a:r>
              <a:rPr lang="ru-RU" sz="2400" b="1">
                <a:latin typeface="Calibri" pitchFamily="34" charset="0"/>
              </a:rPr>
              <a:t>                                                           (набор всевозможных  «погод»       </a:t>
            </a:r>
          </a:p>
          <a:p>
            <a:r>
              <a:rPr lang="ru-RU" sz="2400" b="1">
                <a:latin typeface="Calibri" pitchFamily="34" charset="0"/>
              </a:rPr>
              <a:t>                                                                                                 за много лет)</a:t>
            </a: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8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4060825"/>
            <a:ext cx="3943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8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1341438"/>
            <a:ext cx="723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8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1341438"/>
            <a:ext cx="228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вал 19"/>
          <p:cNvSpPr/>
          <p:nvPr/>
        </p:nvSpPr>
        <p:spPr>
          <a:xfrm>
            <a:off x="971550" y="4724400"/>
            <a:ext cx="2016125" cy="1944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 flipH="1" flipV="1">
            <a:off x="1908175" y="5661025"/>
            <a:ext cx="142875" cy="1444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 flipH="1" flipV="1">
            <a:off x="1619250" y="5013325"/>
            <a:ext cx="144463" cy="1444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 flipH="1" flipV="1">
            <a:off x="1763713" y="6308725"/>
            <a:ext cx="144462" cy="1444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 flipH="1" flipV="1">
            <a:off x="2339975" y="5229225"/>
            <a:ext cx="144463" cy="1444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 flipH="1" flipV="1">
            <a:off x="2843213" y="5661025"/>
            <a:ext cx="144462" cy="1444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 flipH="1" flipV="1">
            <a:off x="1331913" y="5589588"/>
            <a:ext cx="144462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 flipH="1" flipV="1">
            <a:off x="2411413" y="5732463"/>
            <a:ext cx="144462" cy="1444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 flipH="1" flipV="1">
            <a:off x="1403350" y="6021388"/>
            <a:ext cx="144463" cy="1444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 flipH="1" flipV="1">
            <a:off x="2339975" y="6165850"/>
            <a:ext cx="144463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 flipH="1" flipV="1">
            <a:off x="1979613" y="5300663"/>
            <a:ext cx="144462" cy="1444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 flipH="1" flipV="1">
            <a:off x="2051050" y="4868863"/>
            <a:ext cx="144463" cy="1444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 flipH="1" flipV="1">
            <a:off x="1258888" y="5300663"/>
            <a:ext cx="144462" cy="1444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flipH="1" flipV="1">
            <a:off x="2124075" y="6453188"/>
            <a:ext cx="144463" cy="1444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0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03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5876925"/>
            <a:ext cx="723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05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876925"/>
            <a:ext cx="21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539750" y="5732463"/>
            <a:ext cx="1368425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2555875" y="5876925"/>
            <a:ext cx="936625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2484438" y="5300663"/>
            <a:ext cx="935037" cy="144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2555875" y="6308725"/>
            <a:ext cx="1008063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11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5229225"/>
            <a:ext cx="742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6381750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3" name="Прямоугольник 62"/>
          <p:cNvSpPr>
            <a:spLocks noChangeArrowheads="1"/>
          </p:cNvSpPr>
          <p:nvPr/>
        </p:nvSpPr>
        <p:spPr bwMode="auto">
          <a:xfrm>
            <a:off x="4932363" y="5805488"/>
            <a:ext cx="40322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Погода может очень сильно отличаться от среднеклиматического значения 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11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15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6308725"/>
            <a:ext cx="2159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17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5445125"/>
            <a:ext cx="2857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5"/>
          <p:cNvSpPr>
            <a:spLocks noChangeArrowheads="1"/>
          </p:cNvSpPr>
          <p:nvPr/>
        </p:nvSpPr>
        <p:spPr bwMode="auto">
          <a:xfrm>
            <a:off x="2844800" y="334963"/>
            <a:ext cx="417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Прогноз погоды</a:t>
            </a:r>
          </a:p>
        </p:txBody>
      </p:sp>
      <p:sp>
        <p:nvSpPr>
          <p:cNvPr id="4099" name="Прямоугольник 6"/>
          <p:cNvSpPr>
            <a:spLocks noChangeArrowheads="1"/>
          </p:cNvSpPr>
          <p:nvPr/>
        </p:nvSpPr>
        <p:spPr bwMode="auto">
          <a:xfrm>
            <a:off x="323850" y="1412875"/>
            <a:ext cx="84963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Прогноз погоды</a:t>
            </a:r>
            <a:r>
              <a:rPr lang="ru-RU" sz="2400" b="1">
                <a:latin typeface="Calibri" pitchFamily="34" charset="0"/>
              </a:rPr>
              <a:t> – прогноз точного состояния Земной системы </a:t>
            </a:r>
            <a:r>
              <a:rPr lang="en-US" sz="2400" b="1">
                <a:latin typeface="Calibri" pitchFamily="34" charset="0"/>
              </a:rPr>
              <a:t> </a:t>
            </a:r>
            <a:r>
              <a:rPr lang="ru-RU" sz="2400" b="1">
                <a:latin typeface="Calibri" pitchFamily="34" charset="0"/>
              </a:rPr>
              <a:t>             </a:t>
            </a:r>
          </a:p>
          <a:p>
            <a:pPr>
              <a:spcAft>
                <a:spcPts val="1200"/>
              </a:spcAft>
            </a:pPr>
            <a:r>
              <a:rPr lang="ru-RU" sz="2400" b="1">
                <a:latin typeface="Calibri" pitchFamily="34" charset="0"/>
              </a:rPr>
              <a:t>                                                     при известном положении </a:t>
            </a:r>
          </a:p>
          <a:p>
            <a:pPr>
              <a:spcAft>
                <a:spcPts val="1200"/>
              </a:spcAft>
            </a:pPr>
            <a:r>
              <a:rPr lang="ru-RU" sz="2400" b="1">
                <a:latin typeface="Calibri" pitchFamily="34" charset="0"/>
              </a:rPr>
              <a:t>                                   в момент       (    - заблаговременность).</a:t>
            </a:r>
          </a:p>
          <a:p>
            <a:pPr>
              <a:spcAft>
                <a:spcPts val="1200"/>
              </a:spcAft>
            </a:pPr>
            <a:endParaRPr lang="ru-RU" sz="2400" b="1">
              <a:latin typeface="Calibri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0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1973263"/>
            <a:ext cx="723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0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476500"/>
            <a:ext cx="228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вал 19"/>
          <p:cNvSpPr/>
          <p:nvPr/>
        </p:nvSpPr>
        <p:spPr>
          <a:xfrm>
            <a:off x="1331913" y="4005263"/>
            <a:ext cx="2592387" cy="2592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 flipH="1" flipV="1">
            <a:off x="2627313" y="5229225"/>
            <a:ext cx="144462" cy="1444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 flipH="1" flipV="1">
            <a:off x="3563938" y="5589588"/>
            <a:ext cx="144462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 flipH="1" flipV="1">
            <a:off x="1835150" y="5949950"/>
            <a:ext cx="144463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12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165850"/>
            <a:ext cx="723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H="1" flipV="1">
            <a:off x="3708400" y="5732463"/>
            <a:ext cx="1079500" cy="504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971550" y="6092825"/>
            <a:ext cx="792163" cy="288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2051050" y="5732463"/>
            <a:ext cx="1368425" cy="2889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8" name="Прямоугольник 62"/>
          <p:cNvSpPr>
            <a:spLocks noChangeArrowheads="1"/>
          </p:cNvSpPr>
          <p:nvPr/>
        </p:nvSpPr>
        <p:spPr bwMode="auto">
          <a:xfrm>
            <a:off x="4356100" y="3597275"/>
            <a:ext cx="46085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Возможен на небольшое (порядка недели) время, для большей заблаговременности  возможен только в вероятностном смысле. </a:t>
            </a:r>
          </a:p>
          <a:p>
            <a:endParaRPr lang="ru-RU" b="1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Причина – «хаотичность» (неустойчивость по Ляпунову) траектории Земной системы.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11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2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1973263"/>
            <a:ext cx="1038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2" name="Rectangle 3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>
                <a:latin typeface="Calibri" pitchFamily="34" charset="0"/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412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2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492375"/>
            <a:ext cx="2000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2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6092825"/>
            <a:ext cx="1038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7" name="Rectangle 8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>
                <a:latin typeface="Calibri" pitchFamily="34" charset="0"/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412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9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3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1" name="Rectangle 14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" name="Овал 93"/>
          <p:cNvSpPr/>
          <p:nvPr/>
        </p:nvSpPr>
        <p:spPr>
          <a:xfrm rot="20070078">
            <a:off x="3294063" y="4741863"/>
            <a:ext cx="344487" cy="1165225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3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34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4724400"/>
            <a:ext cx="2857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5"/>
          <p:cNvSpPr>
            <a:spLocks noChangeArrowheads="1"/>
          </p:cNvSpPr>
          <p:nvPr/>
        </p:nvSpPr>
        <p:spPr bwMode="auto">
          <a:xfrm>
            <a:off x="1692275" y="188913"/>
            <a:ext cx="6480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Прогноз изменений климата</a:t>
            </a:r>
          </a:p>
        </p:txBody>
      </p:sp>
      <p:sp>
        <p:nvSpPr>
          <p:cNvPr id="5123" name="Прямоугольник 6"/>
          <p:cNvSpPr>
            <a:spLocks noChangeArrowheads="1"/>
          </p:cNvSpPr>
          <p:nvPr/>
        </p:nvSpPr>
        <p:spPr bwMode="auto">
          <a:xfrm>
            <a:off x="395288" y="1052513"/>
            <a:ext cx="84978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Прогноз изменений климата </a:t>
            </a:r>
            <a:r>
              <a:rPr lang="ru-RU" sz="2400" b="1">
                <a:latin typeface="Calibri" pitchFamily="34" charset="0"/>
              </a:rPr>
              <a:t> – прогноз набора возможных  </a:t>
            </a:r>
          </a:p>
          <a:p>
            <a:pPr>
              <a:spcAft>
                <a:spcPts val="1200"/>
              </a:spcAft>
            </a:pPr>
            <a:r>
              <a:rPr lang="ru-RU" sz="2400" b="1">
                <a:latin typeface="Calibri" pitchFamily="34" charset="0"/>
              </a:rPr>
              <a:t>состояний Земной системы (          или        ) при известном </a:t>
            </a:r>
          </a:p>
          <a:p>
            <a:pPr>
              <a:spcAft>
                <a:spcPts val="1200"/>
              </a:spcAft>
            </a:pPr>
            <a:r>
              <a:rPr lang="ru-RU" sz="2400" b="1">
                <a:latin typeface="Calibri" pitchFamily="34" charset="0"/>
              </a:rPr>
              <a:t>внешнем воздействии     .</a:t>
            </a:r>
          </a:p>
          <a:p>
            <a:pPr>
              <a:spcAft>
                <a:spcPts val="1200"/>
              </a:spcAft>
            </a:pPr>
            <a:r>
              <a:rPr lang="ru-RU" sz="2400" b="1">
                <a:latin typeface="Calibri" pitchFamily="34" charset="0"/>
              </a:rPr>
              <a:t>                                   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33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292600"/>
            <a:ext cx="2159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5" name="Rectangle 3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>
                <a:latin typeface="Calibri" pitchFamily="34" charset="0"/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51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8" name="Rectangle 8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>
                <a:latin typeface="Calibri" pitchFamily="34" charset="0"/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62" name="Овал 61"/>
          <p:cNvSpPr/>
          <p:nvPr/>
        </p:nvSpPr>
        <p:spPr>
          <a:xfrm>
            <a:off x="2771775" y="2781300"/>
            <a:ext cx="2592388" cy="259238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7568087">
            <a:off x="5044282" y="2120106"/>
            <a:ext cx="2089150" cy="31226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 flipH="1" flipV="1">
            <a:off x="4140200" y="4005263"/>
            <a:ext cx="144463" cy="1444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8" name="Прямая со стрелкой 67"/>
          <p:cNvCxnSpPr/>
          <p:nvPr/>
        </p:nvCxnSpPr>
        <p:spPr>
          <a:xfrm flipH="1">
            <a:off x="6227763" y="2997200"/>
            <a:ext cx="1512887" cy="503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 flipH="1" flipV="1">
            <a:off x="6011863" y="3500438"/>
            <a:ext cx="144462" cy="1444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Стрелка вправо 76"/>
          <p:cNvSpPr/>
          <p:nvPr/>
        </p:nvSpPr>
        <p:spPr>
          <a:xfrm rot="19975664">
            <a:off x="2354263" y="4778375"/>
            <a:ext cx="936625" cy="28733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Стрелка вправо 77"/>
          <p:cNvSpPr/>
          <p:nvPr/>
        </p:nvSpPr>
        <p:spPr>
          <a:xfrm rot="19975664">
            <a:off x="2354263" y="3770313"/>
            <a:ext cx="936625" cy="28733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Стрелка вправо 78"/>
          <p:cNvSpPr/>
          <p:nvPr/>
        </p:nvSpPr>
        <p:spPr>
          <a:xfrm rot="19975664">
            <a:off x="2281238" y="4273550"/>
            <a:ext cx="936625" cy="28892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4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4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49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4292600"/>
            <a:ext cx="3429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" name="Rectangle 14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52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3068638"/>
            <a:ext cx="2857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5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3573463"/>
            <a:ext cx="457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56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2781300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2138" y="1612900"/>
            <a:ext cx="457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5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1557338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61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2117725"/>
            <a:ext cx="1905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2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997200"/>
            <a:ext cx="21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0" name="Прямая со стрелкой 69"/>
          <p:cNvCxnSpPr/>
          <p:nvPr/>
        </p:nvCxnSpPr>
        <p:spPr>
          <a:xfrm>
            <a:off x="2779713" y="3365500"/>
            <a:ext cx="1287462" cy="639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4" name="Прямоугольник 73"/>
          <p:cNvSpPr>
            <a:spLocks noChangeArrowheads="1"/>
          </p:cNvSpPr>
          <p:nvPr/>
        </p:nvSpPr>
        <p:spPr bwMode="auto">
          <a:xfrm>
            <a:off x="539750" y="5724525"/>
            <a:ext cx="828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Возможные виды воздействий – изменения солнечной активности, вулканическая активность, антропогенные изменения концентрации парниковых газов и т.д.  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 rot="20070078">
            <a:off x="4746625" y="2706688"/>
            <a:ext cx="450850" cy="2030412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2051050" y="188913"/>
            <a:ext cx="6481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Модели климата</a:t>
            </a: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144463" y="981075"/>
            <a:ext cx="89646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Основа моделей климата </a:t>
            </a:r>
            <a:r>
              <a:rPr lang="ru-RU" sz="2400" b="1">
                <a:latin typeface="Calibri" pitchFamily="34" charset="0"/>
              </a:rPr>
              <a:t> - модели гидро- и термодинамики атмосферы и океана, взаимодействующие между собой.</a:t>
            </a:r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2116138"/>
            <a:ext cx="3040062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6" descr="1.png"/>
          <p:cNvPicPr>
            <a:picLocks noChangeAspect="1"/>
          </p:cNvPicPr>
          <p:nvPr/>
        </p:nvPicPr>
        <p:blipFill>
          <a:blip r:embed="rId3" cstate="print"/>
          <a:srcRect t="57658" r="59842"/>
          <a:stretch>
            <a:fillRect/>
          </a:stretch>
        </p:blipFill>
        <p:spPr bwMode="auto">
          <a:xfrm>
            <a:off x="3348038" y="2060575"/>
            <a:ext cx="27543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2771775" y="3068638"/>
            <a:ext cx="7207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084888" y="3141663"/>
            <a:ext cx="719137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2" name="Рисунок 10" descr="Суперкомпьютер_«Ломоносов»_в_МГУ.jpg"/>
          <p:cNvPicPr>
            <a:picLocks noChangeAspect="1"/>
          </p:cNvPicPr>
          <p:nvPr/>
        </p:nvPicPr>
        <p:blipFill>
          <a:blip r:embed="rId4" cstate="print"/>
          <a:srcRect l="4375" r="30621"/>
          <a:stretch>
            <a:fillRect/>
          </a:stretch>
        </p:blipFill>
        <p:spPr bwMode="auto">
          <a:xfrm>
            <a:off x="6896100" y="1989138"/>
            <a:ext cx="213995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300038" y="6121400"/>
            <a:ext cx="824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Марчук Г.И., Дымников В.П., Залесный В.Б. </a:t>
            </a: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Математическая модель общей </a:t>
            </a:r>
          </a:p>
          <a:p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циркуляции атмосферы и океана. ДАН СССР, 1980, т. 253, № 3, с. 577</a:t>
            </a: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581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4" name="Прямоугольник 12"/>
          <p:cNvSpPr>
            <a:spLocks noChangeArrowheads="1"/>
          </p:cNvSpPr>
          <p:nvPr/>
        </p:nvSpPr>
        <p:spPr bwMode="auto">
          <a:xfrm>
            <a:off x="323850" y="5302250"/>
            <a:ext cx="806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Manabe S., Bryan K.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Climate Calculations with a Combined Ocean-Atmosphere Model. Journal of Atmospheric sciences. 1969, v. 26, i4, p.786-789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611188" y="203200"/>
            <a:ext cx="8342312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Модель Земной  системы ИВМ РАН </a:t>
            </a:r>
            <a:endParaRPr lang="ru-RU" altLang="ru-RU" sz="3600" b="1" dirty="0">
              <a:solidFill>
                <a:schemeClr val="tx2"/>
              </a:solidFill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323850" y="1096963"/>
            <a:ext cx="8507413" cy="5761037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Пограничный слой атмосферы и океана</a:t>
            </a:r>
            <a:r>
              <a:rPr lang="ru-RU" alt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Морской лед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Модель деятельного слоя почвы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Аэрозольный блок (расчет концентрации  пыли, морской соли, сульфатного аэрозоля, сажи, органического углерода).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ru-RU" altLang="ru-RU" sz="1900" b="1" dirty="0">
                <a:latin typeface="Times New Roman" pitchFamily="18" charset="0"/>
                <a:cs typeface="Times New Roman" pitchFamily="18" charset="0"/>
              </a:rPr>
              <a:t>углерода (расчет углерода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почвы</a:t>
            </a:r>
            <a:r>
              <a:rPr lang="ru-RU" altLang="ru-RU" sz="19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растений, океана </a:t>
            </a:r>
            <a:r>
              <a:rPr lang="ru-RU" altLang="ru-RU" sz="1900" b="1" dirty="0">
                <a:latin typeface="Times New Roman" pitchFamily="18" charset="0"/>
                <a:cs typeface="Times New Roman" pitchFamily="18" charset="0"/>
              </a:rPr>
              <a:t>и атмосферы).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ru-RU" altLang="ru-RU" sz="1900" b="1" dirty="0">
                <a:latin typeface="Times New Roman" pitchFamily="18" charset="0"/>
                <a:cs typeface="Times New Roman" pitchFamily="18" charset="0"/>
              </a:rPr>
              <a:t>метана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(расчет эмиссии </a:t>
            </a:r>
            <a:r>
              <a:rPr lang="ru-RU" altLang="ru-RU" sz="1900" b="1" dirty="0">
                <a:latin typeface="Times New Roman" pitchFamily="18" charset="0"/>
                <a:cs typeface="Times New Roman" pitchFamily="18" charset="0"/>
              </a:rPr>
              <a:t>метана из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болот, </a:t>
            </a:r>
            <a:r>
              <a:rPr lang="ru-RU" altLang="ru-RU" sz="1900" b="1" dirty="0" err="1" smtClean="0">
                <a:latin typeface="Times New Roman" pitchFamily="18" charset="0"/>
                <a:cs typeface="Times New Roman" pitchFamily="18" charset="0"/>
              </a:rPr>
              <a:t>метангидратов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b="1" dirty="0">
                <a:latin typeface="Times New Roman" pitchFamily="18" charset="0"/>
                <a:cs typeface="Times New Roman" pitchFamily="18" charset="0"/>
              </a:rPr>
              <a:t>морского дна,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метана </a:t>
            </a:r>
            <a:r>
              <a:rPr lang="ru-RU" altLang="ru-RU" sz="1900" b="1" dirty="0">
                <a:latin typeface="Times New Roman" pitchFamily="18" charset="0"/>
                <a:cs typeface="Times New Roman" pitchFamily="18" charset="0"/>
              </a:rPr>
              <a:t>в атмосфере).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900" b="1" dirty="0">
                <a:latin typeface="Times New Roman" pitchFamily="18" charset="0"/>
                <a:cs typeface="Times New Roman" pitchFamily="18" charset="0"/>
              </a:rPr>
              <a:t>Динамическая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растительность.</a:t>
            </a:r>
            <a:endParaRPr lang="en-US" alt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900" b="1" dirty="0">
                <a:latin typeface="Times New Roman" pitchFamily="18" charset="0"/>
                <a:cs typeface="Times New Roman" pitchFamily="18" charset="0"/>
              </a:rPr>
              <a:t>Химия атмосферы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(75 </a:t>
            </a:r>
            <a:r>
              <a:rPr lang="ru-RU" altLang="ru-RU" sz="1900" b="1" dirty="0">
                <a:latin typeface="Times New Roman" pitchFamily="18" charset="0"/>
                <a:cs typeface="Times New Roman" pitchFamily="18" charset="0"/>
              </a:rPr>
              <a:t>малых газовых составляющих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alt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altLang="ru-RU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Параметризация электрических явлений.</a:t>
            </a:r>
            <a:r>
              <a:rPr lang="ru-RU" alt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altLang="ru-RU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Модель континентальных ледниковых </a:t>
            </a:r>
            <a:r>
              <a:rPr lang="ru-RU" altLang="ru-RU" sz="1900" b="1" dirty="0">
                <a:latin typeface="Times New Roman" pitchFamily="18" charset="0"/>
                <a:cs typeface="Times New Roman" pitchFamily="18" charset="0"/>
              </a:rPr>
              <a:t>щитов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Биохимия океана.</a:t>
            </a:r>
            <a:r>
              <a:rPr lang="ru-RU" alt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altLang="ru-RU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sz="1800" b="1" dirty="0"/>
          </a:p>
          <a:p>
            <a:pPr marL="0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Модель - участник программ 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AMIP1,2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CORE2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CMIP2,3,5,6</a:t>
            </a: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Володин Е.М., Галин В.Я.,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Грицун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А.С. и др., 2016,</a:t>
            </a:r>
          </a:p>
          <a:p>
            <a:pPr marL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Математическое моделирование Земной системы /  </a:t>
            </a:r>
          </a:p>
          <a:p>
            <a:pPr marL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 ред. Яковлева Н.Г. — М.: МАКС Пресс. — 328 с. </a:t>
            </a:r>
          </a:p>
          <a:p>
            <a:pPr marL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ISBN 978-5-317-05435-9</a:t>
            </a:r>
            <a:endParaRPr lang="ru-RU" sz="1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ru-RU" sz="1800" b="1" dirty="0" smtClean="0">
                <a:solidFill>
                  <a:srgbClr val="FF0000"/>
                </a:solidFill>
              </a:rPr>
              <a:t>*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при участии ИПФ РАН, НИВЦ МГУ, </a:t>
            </a:r>
            <a:r>
              <a:rPr lang="ru-RU" altLang="ru-RU" sz="1800" b="1" dirty="0" err="1" smtClean="0">
                <a:solidFill>
                  <a:srgbClr val="FF0000"/>
                </a:solidFill>
              </a:rPr>
              <a:t>КарНЦ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, РГГМУ, СНИЦ РАН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pic>
        <p:nvPicPr>
          <p:cNvPr id="7172" name="Рисунок 3" descr="Z 0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284538"/>
            <a:ext cx="23383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1" y="630340"/>
            <a:ext cx="7619368" cy="517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0" y="56"/>
            <a:ext cx="9144000" cy="3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5" tIns="45164" rIns="90315" bIns="451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1" dirty="0"/>
              <a:t>         Глобально осредненная температура поверхности в 1850-2014 гг.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" y="5877272"/>
            <a:ext cx="81438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7876" y="3966050"/>
            <a:ext cx="4254011" cy="277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28977" y="3573016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INM-CM5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142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2051050" y="188913"/>
            <a:ext cx="6481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Основная проблема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1071" t="9196"/>
          <a:stretch>
            <a:fillRect/>
          </a:stretch>
        </p:blipFill>
        <p:spPr bwMode="auto">
          <a:xfrm>
            <a:off x="12700" y="908050"/>
            <a:ext cx="4343400" cy="3414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3708400" y="1125538"/>
            <a:ext cx="423863" cy="1693862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7" name="Picture 2" descr="https://i1.wp.com/ukesm.ac.uk/wp-content/uploads/2021/02/Policy-CMIP6-Fig1.png?resize=963%2C548&amp;ss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908050"/>
            <a:ext cx="363696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7956550" y="1052513"/>
            <a:ext cx="423863" cy="1693862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9" name="Прямоугольник 15"/>
          <p:cNvSpPr>
            <a:spLocks noChangeArrowheads="1"/>
          </p:cNvSpPr>
          <p:nvPr/>
        </p:nvSpPr>
        <p:spPr bwMode="auto">
          <a:xfrm>
            <a:off x="4427538" y="3429000"/>
            <a:ext cx="4643437" cy="923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Большой разброс оценок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чувствительности Земной системы к увеличению концентрации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CO2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00" name="Прямоугольник 16"/>
          <p:cNvSpPr>
            <a:spLocks noChangeArrowheads="1"/>
          </p:cNvSpPr>
          <p:nvPr/>
        </p:nvSpPr>
        <p:spPr bwMode="auto">
          <a:xfrm>
            <a:off x="107950" y="4724400"/>
            <a:ext cx="87852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характеристики должна иметь модель с правильной чувствительностью?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Совпадение климата  модели и климата реальной Земной системы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(как в «узком», так и в «широком» смысле) не гарантирует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правильной чувствительности!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0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1619250" y="115888"/>
            <a:ext cx="6481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Тенденции развития моделей</a:t>
            </a:r>
          </a:p>
        </p:txBody>
      </p:sp>
      <p:sp>
        <p:nvSpPr>
          <p:cNvPr id="9219" name="Прямоугольник 11"/>
          <p:cNvSpPr>
            <a:spLocks noChangeArrowheads="1"/>
          </p:cNvSpPr>
          <p:nvPr/>
        </p:nvSpPr>
        <p:spPr bwMode="auto">
          <a:xfrm>
            <a:off x="323850" y="981075"/>
            <a:ext cx="84963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- Более точное описание всех физических процессов, участвующих в формировании погоды и климата, переход к моделям Земной системы.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Повышение  детализации при решении уравнений динамики атмосферы и океана, широкое использование ансамблевого подхода, внедрение методов ИИ.</a:t>
            </a:r>
          </a:p>
          <a:p>
            <a:pPr algn="just">
              <a:buFontTx/>
              <a:buChar char="-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Расширение программ сравнения моделей, масштабные эксперименты.</a:t>
            </a:r>
            <a:endParaRPr lang="ru-RU">
              <a:latin typeface="Calibri" pitchFamily="34" charset="0"/>
            </a:endParaRPr>
          </a:p>
        </p:txBody>
      </p:sp>
      <p:sp>
        <p:nvSpPr>
          <p:cNvPr id="9220" name="Прямоугольник 13"/>
          <p:cNvSpPr>
            <a:spLocks noChangeArrowheads="1"/>
          </p:cNvSpPr>
          <p:nvPr/>
        </p:nvSpPr>
        <p:spPr bwMode="auto">
          <a:xfrm>
            <a:off x="395288" y="3357563"/>
            <a:ext cx="8280400" cy="18002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Нужны дорогостоящие суперкомпьютеры, </a:t>
            </a:r>
          </a:p>
          <a:p>
            <a:pPr algn="ctr">
              <a:spcAft>
                <a:spcPts val="600"/>
              </a:spcAft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представительные междисциплинарные коллаборации, </a:t>
            </a:r>
          </a:p>
          <a:p>
            <a:pPr algn="ctr">
              <a:spcAft>
                <a:spcPts val="600"/>
              </a:spcAft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адекватное финансирование.  </a:t>
            </a:r>
          </a:p>
          <a:p>
            <a:pPr algn="ctr">
              <a:spcAft>
                <a:spcPts val="600"/>
              </a:spcAf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Ничего этого в России в достаточном количестве нет.</a:t>
            </a:r>
          </a:p>
        </p:txBody>
      </p:sp>
      <p:sp>
        <p:nvSpPr>
          <p:cNvPr id="9221" name="Прямоугольник 14"/>
          <p:cNvSpPr>
            <a:spLocks noChangeArrowheads="1"/>
          </p:cNvSpPr>
          <p:nvPr/>
        </p:nvSpPr>
        <p:spPr bwMode="auto">
          <a:xfrm>
            <a:off x="468313" y="5589588"/>
            <a:ext cx="828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Необходима государственная поддержка развития национальных моделей для независимой экспертизы результатов моделирования климата и решений международных организаций в области изменений климата.</a:t>
            </a:r>
            <a:endParaRPr lang="ru-RU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558</Words>
  <Application>Microsoft Office PowerPoint</Application>
  <PresentationFormat>Экран (4:3)</PresentationFormat>
  <Paragraphs>80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           Модель Земной  системы ИВМ РАН 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-</cp:lastModifiedBy>
  <cp:revision>29</cp:revision>
  <dcterms:created xsi:type="dcterms:W3CDTF">2021-10-13T15:51:50Z</dcterms:created>
  <dcterms:modified xsi:type="dcterms:W3CDTF">2021-10-14T08:46:21Z</dcterms:modified>
</cp:coreProperties>
</file>