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7" r:id="rId2"/>
    <p:sldId id="408" r:id="rId3"/>
    <p:sldId id="401" r:id="rId4"/>
    <p:sldId id="402" r:id="rId5"/>
    <p:sldId id="403" r:id="rId6"/>
    <p:sldId id="410" r:id="rId7"/>
    <p:sldId id="404" r:id="rId8"/>
    <p:sldId id="405" r:id="rId9"/>
    <p:sldId id="406" r:id="rId10"/>
    <p:sldId id="407" r:id="rId11"/>
    <p:sldId id="411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DCD2E5-2F4C-4C0C-98D8-D0E82168F915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6983E-0938-488A-ADB9-0F3F15D3C4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5146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8CA8-AAEE-4371-9B97-7D7DB5783EF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D5C-FD01-49EC-9A5C-1FB8AE09CF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921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8CA8-AAEE-4371-9B97-7D7DB5783EF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D5C-FD01-49EC-9A5C-1FB8AE09CF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099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8CA8-AAEE-4371-9B97-7D7DB5783EF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D5C-FD01-49EC-9A5C-1FB8AE09CF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59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8CA8-AAEE-4371-9B97-7D7DB5783EF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D5C-FD01-49EC-9A5C-1FB8AE09CF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1365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8CA8-AAEE-4371-9B97-7D7DB5783EF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D5C-FD01-49EC-9A5C-1FB8AE09CF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69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8CA8-AAEE-4371-9B97-7D7DB5783EF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D5C-FD01-49EC-9A5C-1FB8AE09CF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87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8CA8-AAEE-4371-9B97-7D7DB5783EF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D5C-FD01-49EC-9A5C-1FB8AE09CF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70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8CA8-AAEE-4371-9B97-7D7DB5783EF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D5C-FD01-49EC-9A5C-1FB8AE09CF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619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8CA8-AAEE-4371-9B97-7D7DB5783EF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D5C-FD01-49EC-9A5C-1FB8AE09CF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959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8CA8-AAEE-4371-9B97-7D7DB5783EF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D5C-FD01-49EC-9A5C-1FB8AE09CF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76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8CA8-AAEE-4371-9B97-7D7DB5783EF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32D5C-FD01-49EC-9A5C-1FB8AE09CF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3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88CA8-AAEE-4371-9B97-7D7DB5783EF3}" type="datetimeFigureOut">
              <a:rPr lang="ru-RU" smtClean="0"/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32D5C-FD01-49EC-9A5C-1FB8AE09CF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407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9"/>
          <a:stretch/>
        </p:blipFill>
        <p:spPr>
          <a:xfrm>
            <a:off x="0" y="0"/>
            <a:ext cx="12192002" cy="18565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16831" y="1333289"/>
            <a:ext cx="8630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Технологии сфокусированного ультразвука в медицине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04" y="2072640"/>
            <a:ext cx="7841674" cy="4031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7797338" y="763558"/>
            <a:ext cx="4247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Белоусов Всеволод Вадимович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524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9"/>
          <a:stretch/>
        </p:blipFill>
        <p:spPr>
          <a:xfrm>
            <a:off x="0" y="0"/>
            <a:ext cx="12192002" cy="1856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387" y="1382819"/>
            <a:ext cx="11736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Универсальная линейка приборов для ФУЗ на отечественной </a:t>
            </a:r>
            <a:r>
              <a:rPr lang="ru-RU" sz="2400" dirty="0" err="1" smtClean="0">
                <a:solidFill>
                  <a:schemeClr val="bg1"/>
                </a:solidFill>
              </a:rPr>
              <a:t>пьезокерамике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5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12" y="2666231"/>
            <a:ext cx="5188320" cy="3708540"/>
          </a:xfrm>
          <a:prstGeom prst="rect">
            <a:avLst/>
          </a:prstGeom>
        </p:spPr>
      </p:pic>
      <p:sp>
        <p:nvSpPr>
          <p:cNvPr id="16" name="Rectangle 2"/>
          <p:cNvSpPr/>
          <p:nvPr/>
        </p:nvSpPr>
        <p:spPr>
          <a:xfrm>
            <a:off x="292848" y="2104108"/>
            <a:ext cx="116063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accent5">
                    <a:lumMod val="75000"/>
                  </a:schemeClr>
                </a:solidFill>
              </a:rPr>
              <a:t>Мобильная терапевтическо-диагностическая установка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для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термоабляции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5">
                    <a:lumMod val="75000"/>
                  </a:schemeClr>
                </a:solidFill>
              </a:rPr>
            </a:b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7818" y="2960789"/>
            <a:ext cx="54198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Модульная платформа, конфигурация под разные применения:</a:t>
            </a:r>
          </a:p>
          <a:p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Неинвазивная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абляция сосудов</a:t>
            </a:r>
          </a:p>
          <a:p>
            <a:pPr marL="285750" indent="-285750">
              <a:buFontTx/>
              <a:buChar char="-"/>
            </a:pP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Термодеструкция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опухолей в мягких тканях</a:t>
            </a:r>
          </a:p>
          <a:p>
            <a:pPr marL="285750" indent="-285750">
              <a:buFontTx/>
              <a:buChar char="-"/>
            </a:pP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Неинвазивная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нейрохирургия поверхностных и глубоких областей мозга </a:t>
            </a:r>
          </a:p>
          <a:p>
            <a:pPr marL="285750" indent="-285750">
              <a:buFontTx/>
              <a:buChar char="-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Возможность использования без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МРТ-навигации благодаря сочетанию сфокусированного и диагностического ультразвука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6" y="268596"/>
            <a:ext cx="2286005" cy="11430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06316" y="192505"/>
            <a:ext cx="4523873" cy="1061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Рисунок 1" descr="MTL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07" y="163979"/>
            <a:ext cx="1010405" cy="845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CCD90EB-C614-4312-A42E-C51BF40D7429}"/>
              </a:ext>
            </a:extLst>
          </p:cNvPr>
          <p:cNvSpPr txBox="1">
            <a:spLocks/>
          </p:cNvSpPr>
          <p:nvPr/>
        </p:nvSpPr>
        <p:spPr>
          <a:xfrm>
            <a:off x="3075396" y="627197"/>
            <a:ext cx="4606508" cy="7628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Медико-техническая</a:t>
            </a:r>
          </a:p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</a:rPr>
              <a:t>лаборатория</a:t>
            </a: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647" y="399574"/>
            <a:ext cx="2405079" cy="778042"/>
          </a:xfrm>
          <a:prstGeom prst="rect">
            <a:avLst/>
          </a:prstGeom>
        </p:spPr>
      </p:pic>
      <p:pic>
        <p:nvPicPr>
          <p:cNvPr id="13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25214" r="14688" b="25534"/>
          <a:stretch/>
        </p:blipFill>
        <p:spPr>
          <a:xfrm>
            <a:off x="2560007" y="379598"/>
            <a:ext cx="1831640" cy="71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48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72" y="2576355"/>
            <a:ext cx="6399806" cy="39722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63219" y="1687459"/>
            <a:ext cx="4581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Спасибо за внимание!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85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1" b="21042"/>
          <a:stretch/>
        </p:blipFill>
        <p:spPr>
          <a:xfrm>
            <a:off x="7482734" y="1989988"/>
            <a:ext cx="3419938" cy="22955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9"/>
          <a:stretch/>
        </p:blipFill>
        <p:spPr>
          <a:xfrm>
            <a:off x="0" y="0"/>
            <a:ext cx="12192002" cy="18565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67943" y="1333288"/>
            <a:ext cx="9758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Федеральный центр мозга и нейротехнологий ФМБА </a:t>
            </a:r>
            <a:r>
              <a:rPr lang="ru-RU" sz="2800" dirty="0" smtClean="0">
                <a:solidFill>
                  <a:schemeClr val="bg1"/>
                </a:solidFill>
              </a:rPr>
              <a:t>России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" y="4404774"/>
            <a:ext cx="3464270" cy="22734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08" y="1975775"/>
            <a:ext cx="3464270" cy="23097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01" y="3066111"/>
            <a:ext cx="3469178" cy="23125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734" y="4404774"/>
            <a:ext cx="3419938" cy="227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03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9"/>
          <a:stretch/>
        </p:blipFill>
        <p:spPr>
          <a:xfrm>
            <a:off x="0" y="0"/>
            <a:ext cx="12192002" cy="1856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44" y="1932816"/>
            <a:ext cx="3370795" cy="1733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7897091" y="821747"/>
            <a:ext cx="3933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Фокусированный ультразвук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575" y="3275216"/>
            <a:ext cx="117360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Подобно свету, проходящему через линзу, звук можно сфокусировать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В точке фокуса ультразвука концентрируется энергия, достаточная для быстрого нагрева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Терапевтические эффекты могут быть основаны как на тепловых, так и на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механических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эффектах ультразвука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Фокусированный ультразвук можно сочетать с различными методами визуализации, например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МРТ или УЗИ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39641" y="1369541"/>
            <a:ext cx="2912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Принцип технологии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23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9"/>
          <a:stretch/>
        </p:blipFill>
        <p:spPr>
          <a:xfrm>
            <a:off x="0" y="0"/>
            <a:ext cx="12192002" cy="1856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7091" y="821747"/>
            <a:ext cx="4015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Фокусированный ультразвук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686" y="2646853"/>
            <a:ext cx="59003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Онкология: рак простаты, РМЖ, рак почки, первичные опухоли и метастазы в печени, рак поджелудочной железы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Неврология: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эссенциальный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тремор,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паркинсонический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тремор, депрессия,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нейропатическая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боль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Болезни сердца и сосудов: гипертония, 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варикозы</a:t>
            </a:r>
            <a:endParaRPr lang="ru-RU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9641" y="1369541"/>
            <a:ext cx="3497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Применения в медицине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985" y="2014043"/>
            <a:ext cx="5015208" cy="484395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0830" y="6418983"/>
            <a:ext cx="2460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Focused ultrasound foundation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3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9"/>
          <a:stretch/>
        </p:blipFill>
        <p:spPr>
          <a:xfrm>
            <a:off x="0" y="0"/>
            <a:ext cx="12192002" cy="1856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7091" y="821747"/>
            <a:ext cx="4015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Фокусированный ультразвук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9717" y="1394844"/>
            <a:ext cx="3691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Применения в неврологии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60" y="2256905"/>
            <a:ext cx="5697741" cy="280139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8260" y="5126830"/>
            <a:ext cx="435766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Термическая деструкция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5">
                    <a:lumMod val="75000"/>
                  </a:schemeClr>
                </a:solidFill>
              </a:rPr>
              <a:t>1024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пьезокерамических элемента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Разрешение 2-5 мм, точность 1 мм</a:t>
            </a:r>
            <a:endParaRPr lang="ru-RU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901" y="3773978"/>
            <a:ext cx="6241669" cy="28802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1863" y="2651585"/>
            <a:ext cx="3854245" cy="59976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5469" y="2145337"/>
            <a:ext cx="1346101" cy="150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9"/>
          <a:stretch/>
        </p:blipFill>
        <p:spPr>
          <a:xfrm>
            <a:off x="0" y="0"/>
            <a:ext cx="12192002" cy="1856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7091" y="821747"/>
            <a:ext cx="4015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Фокусированный ультразвук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86220" y="1394844"/>
            <a:ext cx="4019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Болезнь Паркинсона: тремор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FUS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1" y="1967941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2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9"/>
          <a:stretch/>
        </p:blipFill>
        <p:spPr>
          <a:xfrm>
            <a:off x="0" y="0"/>
            <a:ext cx="12192002" cy="18565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7091" y="821747"/>
            <a:ext cx="4015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Фокусированный ультразвук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9717" y="1394844"/>
            <a:ext cx="3691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Применения в неврологии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05" y="1283412"/>
            <a:ext cx="8467361" cy="63977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605" y="4089097"/>
            <a:ext cx="2791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Закрытый ГЭБ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1455" y="2761289"/>
            <a:ext cx="27915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Сфокусированный ультразвук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54376" y="4020629"/>
            <a:ext cx="2791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Открытый ГЭБ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0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9"/>
          <a:stretch/>
        </p:blipFill>
        <p:spPr>
          <a:xfrm>
            <a:off x="0" y="0"/>
            <a:ext cx="12192002" cy="18565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44" y="1932816"/>
            <a:ext cx="3370795" cy="1733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7897091" y="821747"/>
            <a:ext cx="3933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Фокусированный ультразвук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5998" y="2884518"/>
            <a:ext cx="1173600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Высокая сложность и стоимость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Отсутствие отечественных аналогов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Необходимость гибридной нейрохирургической операционной с МРТ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Невозможность в режиме </a:t>
            </a:r>
            <a:r>
              <a:rPr lang="ru-RU" sz="2400" dirty="0" err="1" smtClean="0">
                <a:solidFill>
                  <a:schemeClr val="accent5">
                    <a:lumMod val="75000"/>
                  </a:schemeClr>
                </a:solidFill>
              </a:rPr>
              <a:t>термодеструкции</a:t>
            </a: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 фокусировки на неглубоких областях мозга</a:t>
            </a:r>
            <a:endParaRPr lang="ru-RU" sz="2400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48943" y="1394844"/>
            <a:ext cx="4659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Недостатки существующих систем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2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29"/>
          <a:stretch/>
        </p:blipFill>
        <p:spPr>
          <a:xfrm>
            <a:off x="0" y="0"/>
            <a:ext cx="12192002" cy="1856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387" y="1382819"/>
            <a:ext cx="11736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Универсальная линейка приборов для ФУЗ на отечественной </a:t>
            </a:r>
            <a:r>
              <a:rPr lang="ru-RU" sz="2400" dirty="0" err="1" smtClean="0">
                <a:solidFill>
                  <a:schemeClr val="bg1"/>
                </a:solidFill>
              </a:rPr>
              <a:t>пьезокерамике</a:t>
            </a:r>
            <a:endParaRPr lang="ru-RU" sz="2400" dirty="0" smtClean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019" y="2213816"/>
            <a:ext cx="3206898" cy="14798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5176" y="2592997"/>
            <a:ext cx="7063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Проектный офис ФЦМН ФМБА России: функциональный заказчик, концептуализация оборудования, логистика проекта</a:t>
            </a: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79" y="4010615"/>
            <a:ext cx="3175340" cy="13764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178" y="3915640"/>
            <a:ext cx="1103550" cy="14714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-199502" y="4310041"/>
            <a:ext cx="7063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ООО «Медуза» при поддержке фонда содействия инновациям:</a:t>
            </a:r>
          </a:p>
          <a:p>
            <a:pPr algn="ctr"/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Разработка прототипа, РКД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25214" r="14688" b="25534"/>
          <a:stretch/>
        </p:blipFill>
        <p:spPr>
          <a:xfrm>
            <a:off x="694671" y="5313679"/>
            <a:ext cx="3670505" cy="14318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41769" y="6158327"/>
            <a:ext cx="706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Госкорпорация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«</a:t>
            </a:r>
            <a:r>
              <a:rPr lang="ru-RU" dirty="0" err="1" smtClean="0">
                <a:solidFill>
                  <a:schemeClr val="accent5">
                    <a:lumMod val="75000"/>
                  </a:schemeClr>
                </a:solidFill>
              </a:rPr>
              <a:t>Ростех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»: производство, реализация</a:t>
            </a:r>
          </a:p>
        </p:txBody>
      </p:sp>
    </p:spTree>
    <p:extLst>
      <p:ext uri="{BB962C8B-B14F-4D97-AF65-F5344CB8AC3E}">
        <p14:creationId xmlns:p14="http://schemas.microsoft.com/office/powerpoint/2010/main" val="27859325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272</Words>
  <Application>Microsoft Office PowerPoint</Application>
  <PresentationFormat>Widescreen</PresentationFormat>
  <Paragraphs>60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Белоусов Всеволод Вадимович</dc:creator>
  <cp:lastModifiedBy>Vsevolod Belousov</cp:lastModifiedBy>
  <cp:revision>141</cp:revision>
  <dcterms:created xsi:type="dcterms:W3CDTF">2021-02-15T11:15:40Z</dcterms:created>
  <dcterms:modified xsi:type="dcterms:W3CDTF">2022-03-16T07:51:54Z</dcterms:modified>
</cp:coreProperties>
</file>