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0" r:id="rId4"/>
    <p:sldMasterId id="2147483715" r:id="rId5"/>
    <p:sldMasterId id="2147483727" r:id="rId6"/>
    <p:sldMasterId id="2147483745" r:id="rId7"/>
    <p:sldMasterId id="2147483762" r:id="rId8"/>
    <p:sldMasterId id="2147483777" r:id="rId9"/>
    <p:sldMasterId id="2147483789" r:id="rId10"/>
    <p:sldMasterId id="2147483801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81" r:id="rId17"/>
    <p:sldMasterId id="2147483898" r:id="rId18"/>
    <p:sldMasterId id="2147483910" r:id="rId19"/>
  </p:sldMasterIdLst>
  <p:notesMasterIdLst>
    <p:notesMasterId r:id="rId57"/>
  </p:notesMasterIdLst>
  <p:sldIdLst>
    <p:sldId id="257" r:id="rId20"/>
    <p:sldId id="258" r:id="rId21"/>
    <p:sldId id="259" r:id="rId22"/>
    <p:sldId id="261" r:id="rId23"/>
    <p:sldId id="262" r:id="rId24"/>
    <p:sldId id="287" r:id="rId25"/>
    <p:sldId id="288" r:id="rId26"/>
    <p:sldId id="290" r:id="rId27"/>
    <p:sldId id="291" r:id="rId28"/>
    <p:sldId id="293" r:id="rId29"/>
    <p:sldId id="260" r:id="rId30"/>
    <p:sldId id="263" r:id="rId31"/>
    <p:sldId id="264" r:id="rId32"/>
    <p:sldId id="265" r:id="rId33"/>
    <p:sldId id="266" r:id="rId34"/>
    <p:sldId id="267" r:id="rId35"/>
    <p:sldId id="268" r:id="rId36"/>
    <p:sldId id="292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1BDFC-F87A-4437-8375-A400C83D3D0C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3BA07-F28E-4468-AA56-563874F3F4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4E5C98-1D5A-48E1-A185-803872FCF8D2}" type="slidenum">
              <a:rPr lang="de-DE" smtClean="0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3" name="Text Box 2"/>
          <p:cNvSpPr txBox="1">
            <a:spLocks noChangeArrowheads="1"/>
          </p:cNvSpPr>
          <p:nvPr/>
        </p:nvSpPr>
        <p:spPr bwMode="auto">
          <a:xfrm>
            <a:off x="1003300" y="695326"/>
            <a:ext cx="4843463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504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1" y="4343401"/>
            <a:ext cx="5478463" cy="41084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E721BE-B260-4A1C-AF9A-584723AB3850}" type="slidenum">
              <a:rPr lang="de-DE">
                <a:solidFill>
                  <a:srgbClr val="000000"/>
                </a:solidFill>
              </a:rPr>
              <a:pPr/>
              <a:t>17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7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C9CAA09-8A2A-44AD-9B72-8EDF9C056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3342D5-FB97-418F-B305-979AEFD7C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5ED13B-F47B-4204-9507-794C1BAE1EF4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CA0C45-9BB8-4161-8CFD-ECDE43FFD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3CB49E-4F4A-43E2-8434-8D90E7DB9180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13949B-A9AC-419A-8B5F-9C87C9D44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74AE29-397B-4F21-A2D3-EBCCEB619832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346CCA-F347-4553-A135-C3FB8CBA3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792243-AC2F-4CF7-88F4-BBE3D86EF054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834285-2A67-4EFE-AA53-F69F68F42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ADBECE-2B7F-4AB5-8366-8D5035CB56A0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BE8A57-94D9-4F06-A738-2415A7A82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C88948-0DCB-4D17-805C-177103FADB5B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36C444-2BD8-4E40-B433-7E32A2AC4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33557D-CCDC-4188-A65C-2FA0C343F267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4A0A51-A840-4A73-ABCF-61CF32DEE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F92768-44AB-46B3-9BDA-9B5DCF6627B1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363572-F499-4794-A842-50444C5F8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1ECA8B-0599-4382-8A31-3CD60B7BA03B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3C99B0-5FFC-478B-9E26-4B10F8A63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CB63A8-B9B4-4225-A12B-84528F7C6BDD}" type="datetime1">
              <a:rPr lang="ru-RU" smtClean="0"/>
              <a:pPr>
                <a:defRPr/>
              </a:pPr>
              <a:t>30.09.2020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4943D2-B94E-49B1-A7F5-7F048C8DA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FA4B17-F71C-4FC2-A10C-26ADF57C5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D4A6E8-49CD-4D5A-90E5-3DAA7570D64B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A37375-D775-4777-B900-DF373B0C85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8E29AE-34FF-4A3F-AD53-0669DAAA155F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EB0317-3DC4-4D38-AA56-0D1DF849A7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B1B0D8-F63B-4913-BF49-06D1F124049A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32E237-5D3B-4AAC-8B00-A47337CE17D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A0610F-2CD5-490F-A03A-114BF1B94295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391C4AB-1F3A-4F72-BF43-8AD6B2C1F55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D7C731-654E-431C-B0DD-D1D18DE8872F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F65D84-24D3-4F63-B726-E3676BC623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1C8815-357A-4846-83AD-C9B0D46AB5E3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1660720-C4C8-4F03-92A6-741D8282FC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B04493-F192-4063-B6D9-47A113EE082E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1EA95D6-D939-4B7F-B671-728A4FAECE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C058CB-8780-47C0-A64A-030F478AD620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78F1D1-F60C-4FF7-82B7-DB229CCEBC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078B8C-4ECF-47F4-8CFC-B5A553616FE0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64AA59E-AC7D-4511-B468-8D6255DA53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33D1ED-E018-47FD-8066-44DF1B3DAF07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D0F927-793B-4ACF-89D0-3D4EAE40E3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79FC-869B-4948-91CF-529905452C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B9E4C2-E8B3-48CB-A994-BEEB05090BD7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E8C327-751F-4DF5-A423-51774A148F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AD4F-F935-49D2-9D90-703E230B92BF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ADC1-8503-48C0-A9C8-CFD47F5D2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56BB6-8F76-458C-B7DD-923E88DCB56F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F996-E879-43D0-A325-7D44E0DBD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C8EB1-EB36-4FFE-85C2-09B0AF319CFF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5A30-2BD2-466E-B10E-CA996DE52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44E7-4C6C-4218-A842-2343DD5EBF16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DC28-732C-4A3B-AFAF-7FDFA4AD2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36864-6137-44F4-9413-18EA8604D27E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6A561-F37B-4A40-BAAD-D921755FD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544EC-8893-497F-A21E-E401799C6335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26CC-EDC5-4B0A-9474-EB9007A18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0192-AA9C-4FD2-9398-C824A0FB86B7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B787A-9BBD-4A17-B92D-626D941BB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F83C-5E8E-47D6-9FEF-05913E1E3926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FA6E4-2432-4A0D-BA92-2D4B3ECE4B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4C92-39AF-4649-B913-5382BC4143B6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D2BC8-1A2B-402E-870D-45721D1E3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F1BE-2B7D-47CA-9F4F-605E956266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9A952-89E4-400A-9D53-279EBDB939C0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03B1-29F6-474D-A16E-19A006FF5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639D9-EEFD-4DB4-8A6C-32C2E8C1A98A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532B9-5155-4924-A690-BB9B88FF1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465626-B2DC-4AA9-9494-213C06B08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09138E-3FA7-4AB1-98C0-853E274CE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29984F-1A32-4B20-BBAA-326353473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D90CEF-EB5C-4F1C-AB25-2EE7F2551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CA0C45-9BB8-4161-8CFD-ECDE43FFD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13949B-A9AC-419A-8B5F-9C87C9D44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346CCA-F347-4553-A135-C3FB8CBA3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834285-2A67-4EFE-AA53-F69F68F42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C741-C877-4A6D-BA54-C6C2F644A9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BE8A57-94D9-4F06-A738-2415A7A82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36C444-2BD8-4E40-B433-7E32A2AC4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4A0A51-A840-4A73-ABCF-61CF32DEE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363572-F499-4794-A842-50444C5F8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3C99B0-5FFC-478B-9E26-4B10F8A63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4943D2-B94E-49B1-A7F5-7F048C8DA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CFF0-39DE-4C77-8A88-EB2819969A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7CEF-3E71-4198-AA98-A83D354774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23B38-C498-43FF-B7C4-026752F018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AFD43-58C8-4C0A-A628-D97759CF85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AE45E-46E9-4095-83A0-02EFC2537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841F-F9F6-4DF3-B5CE-FC07C2D852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302F1-9A45-4936-9ED7-C69A7702EF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D92B3-2A85-4CC7-B973-D172E9A5D1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9986-4668-4008-AF2F-40F9A6641E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669AF-42D7-460F-93BD-B893F88794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D908E-2D6B-4448-81D7-8ED6CC56D4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3F37E-97B7-4E79-8ED6-9C34C4ACB0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1DE30-41F2-4482-A830-D15092B818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BD754-2BBD-4F7C-ABCA-B9A24899E7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5780E-4712-404E-A82A-B2D59154C9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53F96-AEA5-4622-A129-3732B2D059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3FBA-6157-4256-854B-ABF8B023C6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B66C9-C2FE-44EB-8144-5A6DDF735C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E8D46-D82E-4769-B3D8-28BA8DE591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3CB3A-78B6-44F7-86E5-11C5EBB0E4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869C6-E9AE-4C72-9C0F-4529FB816F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42622-10BD-4190-B678-A90E118FF7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E075C-6D61-44BA-9F3F-1BE955A5D6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97DFD-628A-43B7-91AB-619903DE03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7CEF-3E71-4198-AA98-A83D354774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78E5E-FBF5-47C5-B085-C83E4B903C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AFD43-58C8-4C0A-A628-D97759CF85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7A5DC-E3C9-4B97-98D7-77D64C95B3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841F-F9F6-4DF3-B5CE-FC07C2D852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0155-F128-4BA8-8DAA-260E96E825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C922B-3582-490A-AFA2-509A4DF78C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D92B3-2A85-4CC7-B973-D172E9A5D1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62EFB-F3F7-49C5-A01F-5E36DD6CA4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D908E-2D6B-4448-81D7-8ED6CC56D4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73BD-E042-4AF5-BF56-0BA83E73FFD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1DE30-41F2-4482-A830-D15092B818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0C381-D0A8-4997-9370-13CC64796A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5780E-4712-404E-A82A-B2D59154C9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1D80-A924-491A-97FE-CFBF18C9DB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3FBA-6157-4256-854B-ABF8B023C6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E8D78-5676-44F2-957B-CA5A065DB1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E8D46-D82E-4769-B3D8-28BA8DE591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349DA-CAD1-419E-A998-EF2CD76DCF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869C6-E9AE-4C72-9C0F-4529FB816F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B1F3-157F-46EB-BB47-472C3AC37B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E075C-6D61-44BA-9F3F-1BE955A5D6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80DFA-FFB3-49A2-9A7B-4E19EC9F7193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1D6AF-6682-43BB-8304-080497402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B288-13B4-4F4B-BCD6-632AECD83872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9B90A-A56D-4B09-A69B-63DD17400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AA69-91BA-421E-88D6-FC89EB8110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76CBB-A90D-4720-8B3A-E2BA2FF91D50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B1C9-4CE7-4530-89E4-EC881D417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3C50-7669-45FD-A6AE-7871F0981024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37DA1-CDEA-4A82-83F5-0AB73CB4A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C12B-EC90-48BB-8E95-5AAA6C9A4133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345F3-245A-4A39-A558-5FA0CA764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6F57E-4F14-406E-81C2-31F60C46E4CC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BD37-D147-4F08-9206-9135161C3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C39F-636F-4981-B842-04EAA4C1EDE0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9260-F99A-4F0F-95F0-8BB264836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060F-7652-4530-852C-6132C6589146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3B984-AA83-446D-A0C8-82F4A5683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759C9-5BA2-4187-A96B-BC4EA2965063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6CAB4-341A-4BE9-B778-C7C7FC178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C987-2B4D-4936-8582-0CA637E03F77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67FD1-1E22-440C-B4C5-A1EC01101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2860-AFBE-4AE5-AE00-F922FC529E2B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34B00-958B-4732-B6B0-9B9C594B5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88F1E-90B9-4F01-AAA9-11AB001B76C8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5BD0F-3EBF-44E0-A9E6-0A7831661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5EA7-3C54-4D0C-B464-8DCE52F7B9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EC6E8-33AC-4D72-84D3-DD98479AAD43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C50B-BDB0-42C9-88E1-C6B5AE9AB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6312-F0DD-4128-9370-8BE2CD8AA3BC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D849C-5D06-451D-B8EB-95DCF12A8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77284-06BE-42B5-8A73-2B6A841B509B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40997-997D-41E0-87AE-544EDEFB2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535F5-E84A-405A-BDF0-5D6A72A0F52F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83469-04FE-4CFF-8EC5-340BBA364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9A14-10FD-45A3-BE1F-CA53E214CF00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02E6-FA94-4F5F-8217-D74654F08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4CBF-32E9-4D21-A50C-2A683FC102D5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42C9-4675-4B71-8637-412940E16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F29D-B7C7-4B27-8601-7B22BA7315F7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B6FE8-03F4-4263-8905-587C1D507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E0C89-3AD4-45F4-A7A7-C577EAEC273D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A315C-AC71-44BC-BC01-7657DB6B9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CE48-6F15-454F-87DD-0E7161C1CD64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7DA5-E867-4760-9E1B-360BB8487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0FFB-4578-4F22-B131-C00B35DA819C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FE64B-3B92-48B1-9B1B-2E07C4BD7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9FD0-C4A0-408F-BAE9-C0FA6AAD91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D27148-EC06-4C61-BF5A-2BA285F1D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74A35A-E0F0-4C1D-968F-767856CAE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CAFCE8-9702-41B7-9919-DA74A057C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A529AA-F211-4D63-ABBC-3E86B3642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D9C3BF-102C-49DC-B77B-AFC2509E9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285AF9-E4C7-4846-B1CE-4207955B0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47081C-8390-4FE4-8F07-FAF6C4396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6C7CE0-6BA7-45AD-BF75-01E1EF91F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C8C2BC-D630-4759-AC0C-B5673EE61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15BABB-D675-45E6-A215-AD25D7A56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60C59FB-FD37-4AA7-8BAC-E3DE8938B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748F-A895-47EF-B58E-B686C26EA4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74B35E-F3DD-495C-92C0-732D79E49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4E83AE-9519-47FE-8FD9-BEE5A84FB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1D7CF7-4433-4D09-88E6-3A89279A1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001FE9-DFD6-4B62-90EB-31132C00D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271037-54E2-4485-9587-5AF09441F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EA4A23-F456-43C3-B881-1086E588A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CCAF9E-6D3F-442E-B727-899483A69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E84082-4FBA-4154-852D-848B3EDBA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2A2384-CDC4-49CD-B58D-EC37B1F16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EE94F7-BC30-4D9C-B33E-2D84C46F0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A72F-6F0D-49D2-B30F-40227DCD7E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51C22A-8A22-4932-A76F-8C65C4C8C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AC22C-0352-44F9-BD04-906C70CF5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DE2200-6C68-4014-B424-E6557B96E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E97DBD-7E40-4B0E-96A8-1ADD621B3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7E3003-4EA4-4FCE-B740-94D1E2538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E45365-D6D2-4686-AAC3-08895565A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15C4DB-213D-4F7F-A689-25D704B82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A1F082-0959-45E9-9E5D-C1EF38644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6E5199-1A37-4662-9571-E8147648F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EE7DF6-E1F5-49F2-B7EC-92615F1A8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4125-1B69-4E51-A8D8-77536427E3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4F7475-DADC-480F-85F7-49D84E0EF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0F62A4-3E18-4B00-96A2-48396BF16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4AF08-6C22-46A8-835F-4751EA7837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3612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CCAF9E-6D3F-442E-B727-899483A69A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176511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E84082-4FBA-4154-852D-848B3EDBA4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84473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2A2384-CDC4-49CD-B58D-EC37B1F16C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6428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EE94F7-BC30-4D9C-B33E-2D84C46F00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9483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51C22A-8A22-4932-A76F-8C65C4C8C0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9317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AC22C-0352-44F9-BD04-906C70CF5D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380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DE2200-6C68-4014-B424-E6557B96EC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9595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9FE0F-FE50-4590-B772-FF925F1DE70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16306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E97DBD-7E40-4B0E-96A8-1ADD621B37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91543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7E3003-4EA4-4FCE-B740-94D1E25384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6728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E45365-D6D2-4686-AAC3-08895565A2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737169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15C4DB-213D-4F7F-A689-25D704B82E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56430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A1F082-0959-45E9-9E5D-C1EF38644D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902513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6E5199-1A37-4662-9571-E8147648F1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212693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EE7DF6-E1F5-49F2-B7EC-92615F1A8F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697335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4F7475-DADC-480F-85F7-49D84E0EF1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28473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0F62A4-3E18-4B00-96A2-48396BF167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6766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319EF-724E-4EE1-8CA5-F275CA75F5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005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4D6C-9D63-446F-A03C-91E160737A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858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B7266-3DF6-4919-A717-B513F2BCB4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091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94AC6-20A7-4D2D-8388-0FA7F8E282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580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37A7-4F7A-4F3B-905E-06BE51BD43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04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BB919E-2628-4A04-B039-12F9ED5CA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76384-0EF7-40F2-8CDC-6E489BA1EA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212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4C75B-6B48-4009-99E0-DF4BF8FE2E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47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DB3FD-87DC-4996-84AD-FC6333F3A64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397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20FD5-1B73-4E8B-BA3F-C05DF15052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110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D0D74-AEF4-40D1-B46B-D4AE59E228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97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C8422-2D5D-4B18-8128-DC98E3F51E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125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A7A09-5404-4C25-9D7D-40B82759A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205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27474-944C-499F-917D-B6D8A42909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863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5E1FE4-2A09-424B-BF4C-E8C9A57F9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464672-2175-4C3A-8DE3-312D4DDC1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49FB72-1524-418C-9B03-DE9D5EEAB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D7538E-B137-4E85-888D-98BF98B30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C907FD-1509-4529-9DE5-44E8423B9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7D7F26-11D1-46D9-AE00-10410FFFD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5CE1C3-D139-4971-8F99-32519EEA6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5DC3B-8321-4B41-B718-7D4C8FB6D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26877F-82B8-41BC-A212-86B984FB2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4F2BF6-E27E-49D9-9429-A3C53DE7A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59564B-E7B4-49E2-9F0E-874194DA6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2651EE-BA99-44A0-9C02-4BF37B043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379CC2-5F5E-4D57-B350-746F054B7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3A7C6F2-6100-430B-B0AB-A99024F42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1700AE-D28B-4D29-A014-434E2BDF2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D69DF7-4991-483A-AD3B-AAB94463E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2ADC-9F99-4CA1-9F6C-26155261786D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5843-9E14-4F96-A55F-7F09234B8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F7CD3-A9B1-41F0-9119-7845A3AF491A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2521-A7D9-4B1A-9C5A-C16B2E47D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A41E-D574-4E89-BFEF-6AE40E2EFCBA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272C-A428-4B50-96BC-AEB46DC79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D3F9-88AF-4499-B75D-8A33863A1B70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F8D2E-7CDF-4CE9-9087-4A4877E2F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5D80-DF27-40B2-A13C-BD1695C10898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19629-8D3B-4F17-B088-B6767BA11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C1C8A-4FFD-436C-93A2-5A5660187E35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66CE-C609-4053-979B-6902A84B6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71B02-80A1-4208-9AE8-526F6E50C266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CEEA-E824-4AA7-81D4-6CE02BCEA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5B2FB-F50F-4BE1-9846-A35E6E973CD9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896C5-C8C5-44FB-9C65-CB0D63212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FF8FF0C-57CA-4C2D-8D15-EEBD94847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BF71-3B9F-4261-B45F-EDA6BA87AC23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62BAE-E4C6-459E-9646-EC946B40A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906E-E8A4-4088-A2BA-52EB561C749D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BF94B-F6E1-4474-87C8-8AAA35653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8B32-0C89-4EB6-9D72-77798F44E4AA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C93C-A52C-4DB6-A3C5-295D2308D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15901" y="215900"/>
            <a:ext cx="8712200" cy="5875338"/>
          </a:xfrm>
          <a:prstGeom prst="rect">
            <a:avLst/>
          </a:prstGeom>
          <a:solidFill>
            <a:srgbClr val="8F98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648000" y="3322800"/>
            <a:ext cx="7740000" cy="5220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647701" y="3962400"/>
            <a:ext cx="7740650" cy="1828800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buNone/>
              <a:defRPr sz="2000" baseline="0">
                <a:solidFill>
                  <a:schemeClr val="bg1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985D7-9346-47E9-94FC-42E5C3A1A85F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8"/>
          </p:nvPr>
        </p:nvSpPr>
        <p:spPr>
          <a:xfrm>
            <a:off x="215901" y="1570038"/>
            <a:ext cx="8712200" cy="452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647700" y="417600"/>
            <a:ext cx="7920000" cy="270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CACF7-5828-42EA-8767-F08C13B898E1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3740-E667-4C48-8896-B595B86D464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gleichgroße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216000" y="1569600"/>
            <a:ext cx="4356000" cy="4521600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572000" y="1569600"/>
            <a:ext cx="4356000" cy="4521600"/>
          </a:xfrm>
        </p:spPr>
        <p:txBody>
          <a:bodyPr lIns="180000" rIns="72000"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73F42-B70D-4083-89BF-84D6EB8365AB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10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95387-285C-4B20-AF82-B00C603790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Haupt- sowie Neben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22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5"/>
          </p:nvPr>
        </p:nvSpPr>
        <p:spPr>
          <a:xfrm>
            <a:off x="216001" y="1569600"/>
            <a:ext cx="5070380" cy="4521600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7"/>
          <p:cNvSpPr>
            <a:spLocks noGrp="1"/>
          </p:cNvSpPr>
          <p:nvPr>
            <p:ph sz="quarter" idx="16"/>
          </p:nvPr>
        </p:nvSpPr>
        <p:spPr>
          <a:xfrm>
            <a:off x="5643570" y="1569600"/>
            <a:ext cx="3284430" cy="4521600"/>
          </a:xfrm>
        </p:spPr>
        <p:txBody>
          <a:bodyPr lIns="180000" rIns="72000"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E620E-04BB-4335-9074-8DC4C2EA2C83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oliennummernplatzhalt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F064E-F24C-4385-AA9A-9BD9A39AA0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33191-5532-4E02-8899-156BE6F9CFCA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38A9-BE5E-4A71-A87E-DB8FFF125B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16000" y="1569600"/>
            <a:ext cx="8712000" cy="4521600"/>
          </a:xfrm>
          <a:prstGeom prst="rect">
            <a:avLst/>
          </a:prstGeom>
        </p:spPr>
        <p:txBody>
          <a:bodyPr wrap="none" lIns="180000" tIns="180000" rIns="180000" bIns="180000"/>
          <a:lstStyle>
            <a:lvl1pPr>
              <a:buFontTx/>
              <a:buNone/>
              <a:defRPr sz="11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143CC-CE37-4561-9CB2-77D3E1ECD6A6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4467F-2B66-4B35-8E8C-2AE0519921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3"/>
          <p:cNvSpPr txBox="1">
            <a:spLocks/>
          </p:cNvSpPr>
          <p:nvPr userDrawn="1"/>
        </p:nvSpPr>
        <p:spPr bwMode="auto">
          <a:xfrm>
            <a:off x="215901" y="215902"/>
            <a:ext cx="8712200" cy="1973263"/>
          </a:xfrm>
          <a:prstGeom prst="rect">
            <a:avLst/>
          </a:prstGeom>
          <a:solidFill>
            <a:srgbClr val="6DA5D5"/>
          </a:solidFill>
          <a:ln w="9525">
            <a:noFill/>
            <a:miter lim="800000"/>
            <a:headEnd/>
            <a:tailEnd/>
          </a:ln>
        </p:spPr>
        <p:txBody>
          <a:bodyPr lIns="432000" tIns="0" rIns="720000" bIns="0"/>
          <a:lstStyle>
            <a:lvl1pPr marL="323850" indent="-3238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EEECE1"/>
              </a:buClr>
              <a:buSzPct val="85000"/>
              <a:defRPr/>
            </a:pPr>
            <a:endParaRPr lang="en-US" sz="1100" smtClean="0">
              <a:solidFill>
                <a:srgbClr val="EEECE1"/>
              </a:solidFill>
              <a:cs typeface="Arial" pitchFamily="34" charset="0"/>
            </a:endParaRPr>
          </a:p>
        </p:txBody>
      </p:sp>
      <p:pic>
        <p:nvPicPr>
          <p:cNvPr id="4" name="Bild 7" descr="DFG-Logo_bla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525" y="6300790"/>
            <a:ext cx="828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9" descr="DFG-Balken_A01.gif"/>
          <p:cNvPicPr>
            <a:picLocks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1" y="2339975"/>
            <a:ext cx="87122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16000" y="216000"/>
            <a:ext cx="8712000" cy="1972800"/>
          </a:xfrm>
          <a:prstGeom prst="rect">
            <a:avLst/>
          </a:prstGeom>
        </p:spPr>
        <p:txBody>
          <a:bodyPr wrap="none" lIns="180000" tIns="180000" rIns="180000" bIns="180000"/>
          <a:lstStyle>
            <a:lvl1pPr>
              <a:buFontTx/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C174F-50C7-4C8D-A2D9-F758671B9B3C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oliennummernplatzhalt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DE627-6BC5-4121-8B64-A65F1052451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6395170-A07F-4760-AE97-35ED3DE84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5901" y="1570038"/>
            <a:ext cx="87122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29C8-BCE0-49C7-A8C2-242DDAB9FF6A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99C8-A322-4C43-96FC-2CF721181A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D26A8-3715-4EF2-A176-1A175E210288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4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6709-D8C1-421E-BF0C-C42D9330B53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5901" y="1570038"/>
            <a:ext cx="42799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70038"/>
            <a:ext cx="42799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03FA-8944-4960-B8F5-68E2AE8F13CF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0A9CF-10F5-4543-87F7-851D4BDE24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15901" y="1570038"/>
            <a:ext cx="87122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5901" y="3906838"/>
            <a:ext cx="87122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96B-39A8-4401-ACAD-5520C54E5712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88BC5-E1BC-4459-8086-2C206E4DC60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15901" y="417515"/>
            <a:ext cx="8712200" cy="5673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F9B2B-097A-4510-BCE5-17733628D2EB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D2C08-BAC5-41EA-8FB6-02BE072FF19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5901" y="1570038"/>
            <a:ext cx="42799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700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068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3A8E5-237F-4FF9-95B0-BEEC6CC78AF2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F23B-B0B1-4E2B-A803-A9D5E68FA5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15901" y="15700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700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15901" y="39068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068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0802-258B-4D64-8370-DD9E67D70B80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9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0619C-2707-493A-A190-961A56685C4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3A394-7FAC-40F4-A2FA-8C3DAA443624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86D34-3118-4734-930B-FF5E405EFE3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15901" y="1570038"/>
            <a:ext cx="42799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70038"/>
            <a:ext cx="42799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E1EB0-111C-4FFB-88E2-70AEA2C5E0F1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3EF5-A968-4D58-8A2E-35A5A0394B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7D2EA-8473-469F-9A41-88D5D8B7E0EC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98D68-35AB-49C6-BE0E-B58268B53E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A99678D-5D5C-4A30-B346-096961807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15901" y="215900"/>
            <a:ext cx="8712200" cy="5875338"/>
          </a:xfrm>
          <a:prstGeom prst="rect">
            <a:avLst/>
          </a:prstGeom>
          <a:solidFill>
            <a:srgbClr val="8F98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648000" y="3322800"/>
            <a:ext cx="7740000" cy="5220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647701" y="3962400"/>
            <a:ext cx="7740650" cy="1828800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buNone/>
              <a:defRPr sz="2000" baseline="0">
                <a:solidFill>
                  <a:schemeClr val="bg1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445D05-768D-460C-BFD5-A9CFEF4D180A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8"/>
          </p:nvPr>
        </p:nvSpPr>
        <p:spPr>
          <a:xfrm>
            <a:off x="215901" y="1570038"/>
            <a:ext cx="8712200" cy="452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647700" y="417600"/>
            <a:ext cx="7920000" cy="270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5A6132-F460-41C2-A355-3E9B7ACBFED6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2F334F-61FC-4957-A28E-01022DE099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gleichgroße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216000" y="1569600"/>
            <a:ext cx="4356000" cy="4521600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572000" y="1569600"/>
            <a:ext cx="4356000" cy="4521600"/>
          </a:xfrm>
        </p:spPr>
        <p:txBody>
          <a:bodyPr lIns="180000" rIns="72000"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578868-9C23-48E5-A8F7-D23C0383214C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10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4AF1E9-122C-458B-88EF-519E401EB1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Haupt- sowie Neben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22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5"/>
          </p:nvPr>
        </p:nvSpPr>
        <p:spPr>
          <a:xfrm>
            <a:off x="216001" y="1569600"/>
            <a:ext cx="5070380" cy="4521600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7"/>
          <p:cNvSpPr>
            <a:spLocks noGrp="1"/>
          </p:cNvSpPr>
          <p:nvPr>
            <p:ph sz="quarter" idx="16"/>
          </p:nvPr>
        </p:nvSpPr>
        <p:spPr>
          <a:xfrm>
            <a:off x="5643570" y="1569600"/>
            <a:ext cx="3284430" cy="4521600"/>
          </a:xfrm>
        </p:spPr>
        <p:txBody>
          <a:bodyPr lIns="180000" rIns="72000"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62B4A1-497D-4CB6-B8A0-63C34FF46A19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oliennummernplatzhalt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359CAC-A71B-4BF5-BF0D-6A33AA8C26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7B0171-BE46-49AA-9E2F-01B543E8832E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1A7150-922D-496B-89A0-E0A203A769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16000" y="1569600"/>
            <a:ext cx="8712000" cy="4521600"/>
          </a:xfrm>
          <a:prstGeom prst="rect">
            <a:avLst/>
          </a:prstGeom>
        </p:spPr>
        <p:txBody>
          <a:bodyPr wrap="none" lIns="180000" tIns="180000" rIns="180000" bIns="180000"/>
          <a:lstStyle>
            <a:lvl1pPr>
              <a:buFontTx/>
              <a:buNone/>
              <a:defRPr sz="11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47700" y="720000"/>
            <a:ext cx="7920000" cy="270000"/>
          </a:xfrm>
        </p:spPr>
        <p:txBody>
          <a:bodyPr wrap="none" lIns="0" r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CA1CE8-BA86-42C7-959A-11276EA1A2DC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6096C1-5136-4964-914E-63DB1014EC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3"/>
          <p:cNvSpPr txBox="1">
            <a:spLocks/>
          </p:cNvSpPr>
          <p:nvPr userDrawn="1"/>
        </p:nvSpPr>
        <p:spPr bwMode="auto">
          <a:xfrm>
            <a:off x="215901" y="215902"/>
            <a:ext cx="8712200" cy="1973263"/>
          </a:xfrm>
          <a:prstGeom prst="rect">
            <a:avLst/>
          </a:prstGeom>
          <a:solidFill>
            <a:srgbClr val="6DA5D5"/>
          </a:solidFill>
          <a:ln w="9525">
            <a:noFill/>
            <a:miter lim="800000"/>
            <a:headEnd/>
            <a:tailEnd/>
          </a:ln>
        </p:spPr>
        <p:txBody>
          <a:bodyPr lIns="432000" tIns="0" rIns="720000" bIns="0"/>
          <a:lstStyle>
            <a:lvl1pPr marL="323850" indent="-3238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EEECE1"/>
              </a:buClr>
              <a:buSzPct val="85000"/>
              <a:defRPr/>
            </a:pPr>
            <a:endParaRPr lang="en-US" sz="1100" smtClean="0">
              <a:solidFill>
                <a:srgbClr val="EEECE1"/>
              </a:solidFill>
              <a:cs typeface="Arial" pitchFamily="34" charset="0"/>
            </a:endParaRPr>
          </a:p>
        </p:txBody>
      </p:sp>
      <p:pic>
        <p:nvPicPr>
          <p:cNvPr id="4" name="Bild 7" descr="DFG-Logo_bla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525" y="6300790"/>
            <a:ext cx="828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9" descr="DFG-Balken_A01.gif"/>
          <p:cNvPicPr>
            <a:picLocks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1" y="2339975"/>
            <a:ext cx="87122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16000" y="216000"/>
            <a:ext cx="8712000" cy="1972800"/>
          </a:xfrm>
          <a:prstGeom prst="rect">
            <a:avLst/>
          </a:prstGeom>
        </p:spPr>
        <p:txBody>
          <a:bodyPr wrap="none" lIns="180000" tIns="180000" rIns="180000" bIns="180000"/>
          <a:lstStyle>
            <a:lvl1pPr>
              <a:buFontTx/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8A64DC-9CE6-4527-B143-23F70F68AA16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oliennummernplatzhalt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E7B308-A148-4F78-BAFF-88D30507C5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5901" y="1570038"/>
            <a:ext cx="87122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143261-2B89-4A45-9562-7D8B42A985B5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C67610-12E4-4DB2-8799-16FA7119CE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B1BBAF-512D-405F-899B-D4C61ABCDFF7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4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490CD1-5A28-45C8-B16A-FB38CE7FAA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5901" y="1570038"/>
            <a:ext cx="42799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70038"/>
            <a:ext cx="42799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75F0AC-9A25-4229-9CA3-202A8F41DE78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BF0501-7D58-42BE-8101-D099563379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88F3D2-CAF6-4CEC-9E04-75FB69D01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15901" y="1570038"/>
            <a:ext cx="87122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5901" y="3906838"/>
            <a:ext cx="87122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5CF666-7AA4-41AB-ABBF-C3C0D05A0EC7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C8747E-8AF5-44E5-AB41-0892C930220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15901" y="417515"/>
            <a:ext cx="8712200" cy="5673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C9A14C-81ED-4B12-81CD-4687CD8DA525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A6BF12-F2FA-44C9-909E-04F28D86C41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5901" y="1570038"/>
            <a:ext cx="42799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700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068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ECD73F-7525-4CBB-86F8-45D3B9F9D0D3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8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331285-9546-4480-AFA2-6F144E01B8A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15901" y="15700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700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15901" y="39068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06838"/>
            <a:ext cx="4279900" cy="218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22320D-5855-4D62-B568-216AC5D863D0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9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F67C79-5F83-40EB-88C8-4DD57B2724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D8B3FA-9C0A-47D0-B7B8-0D97D55A519F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0550B8-4B4B-48F9-864B-336AB70028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1" y="417515"/>
            <a:ext cx="7920038" cy="2698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15901" y="1570038"/>
            <a:ext cx="42799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70038"/>
            <a:ext cx="4279900" cy="452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625AC6-3F9B-41EF-A9B1-584D78BB874F}" type="datetime1">
              <a:rPr lang="ru-RU" smtClean="0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EA970F-648C-4DE9-87CC-5F4930324D3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F92811-BA2A-4970-88B1-096355F8F2F1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465626-B2DC-4AA9-9494-213C06B08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F1141B-AAAD-4535-8E17-80CC35811AA0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09138E-3FA7-4AB1-98C0-853E274CE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590144-47F3-45C4-B8CF-78F275E708A5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29984F-1A32-4B20-BBAA-326353473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B10EC9-ADC9-4BCB-84B5-DF8693A7CF9E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D90CEF-EB5C-4F1C-AB25-2EE7F2551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6FCDE-6808-4029-8E21-9C9A50838D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3591615-3674-4CEC-9D1E-D94BB0C8D801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DC91781-C576-4DB4-B446-871B4B5E1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C607B-DB92-4481-91A0-E0D514F6BB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619B64-D423-4374-A21E-CBDAB30923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A72DA3-42AA-4B40-BE3A-B1303F81D7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154D1B-332C-4F19-86F0-3DE038B51B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A72DA3-42AA-4B40-BE3A-B1303F81D7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53BC8FC-17B8-48BE-97D5-FDDEDE02FA45}" type="datetime1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680EAC5-9935-4FDE-AAB7-9DF682088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A18E2E1-E97F-49FF-B92A-314A57AE6D87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5627D1E-8F51-4A3E-875C-393176516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040C3-4B82-4A86-A266-84835197BB6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08B94-2524-4CA7-885D-F774A918879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7CBB8-3434-41D0-8B46-A42BB535D1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BB58-79A6-43B1-8D8F-02E7945A3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08B94-2524-4CA7-885D-F774A918879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577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5374D-38DD-4DE3-8250-D3F8C624E5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88372-4B00-4473-A334-88D6A22F7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0ABFD-6E58-4479-9CB8-AE0F3100470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22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F7F10-130A-4EA9-8684-DDFEBEBDCC4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CE3BC36-F3E7-4896-99D6-3C28D813B20F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5EB808E-EBC2-4165-AE21-378C62F65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15901" y="1570038"/>
            <a:ext cx="8712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0" rIns="72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47701" y="6261100"/>
            <a:ext cx="6357938" cy="1984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646567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47701" y="6459538"/>
            <a:ext cx="6357938" cy="24606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646567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232B6D-137A-4536-9618-A5D80266D1A0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30.09.2020</a:t>
            </a:fld>
            <a:endParaRPr lang="de-DE" smtClean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142876" y="6459540"/>
            <a:ext cx="360363" cy="2444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646567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F5F040-EA6C-4A6A-BD27-A02C1C24322C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/>
          </a:p>
        </p:txBody>
      </p:sp>
      <p:sp>
        <p:nvSpPr>
          <p:cNvPr id="10246" name="Titelplatzhalter 15"/>
          <p:cNvSpPr>
            <a:spLocks noGrp="1"/>
          </p:cNvSpPr>
          <p:nvPr>
            <p:ph type="title"/>
          </p:nvPr>
        </p:nvSpPr>
        <p:spPr bwMode="auto">
          <a:xfrm>
            <a:off x="647701" y="417515"/>
            <a:ext cx="792003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0069AF"/>
          </a:solidFill>
          <a:latin typeface="Arial"/>
          <a:ea typeface="ＭＳ Ｐゴシック" pitchFamily="-65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233363" indent="-233363" algn="l" defTabSz="457200" rtl="0" eaLnBrk="0" fontAlgn="base" hangingPunct="0">
        <a:lnSpc>
          <a:spcPct val="120000"/>
        </a:lnSpc>
        <a:spcBef>
          <a:spcPct val="0"/>
        </a:spcBef>
        <a:spcAft>
          <a:spcPts val="200"/>
        </a:spcAft>
        <a:buClr>
          <a:srgbClr val="0069AF"/>
        </a:buClr>
        <a:buSzPct val="90000"/>
        <a:buFont typeface="Arial" pitchFamily="34" charset="0"/>
        <a:buChar char="►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412750" indent="-179388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3F85C1"/>
        </a:buClr>
        <a:buSzPct val="100000"/>
        <a:buFont typeface="Arial" pitchFamily="34" charset="0"/>
        <a:buChar char="●"/>
        <a:defRPr sz="1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574675" indent="-179388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●"/>
        <a:defRPr sz="1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736600" indent="-161925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 typeface="Arial" pitchFamily="34" charset="0"/>
        <a:buChar char="●"/>
        <a:defRPr sz="12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863600" indent="-142875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 typeface="Arial" pitchFamily="34" charset="0"/>
        <a:buChar char="●"/>
        <a:defRPr sz="1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15901" y="1570038"/>
            <a:ext cx="8712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0" rIns="72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47701" y="6261100"/>
            <a:ext cx="6357938" cy="1984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646567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47701" y="6459538"/>
            <a:ext cx="6357938" cy="24606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646567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8B3AF-7A35-492E-B82A-A836BF45E7D2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30.09.2020</a:t>
            </a:fld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142876" y="6459540"/>
            <a:ext cx="360363" cy="2444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646567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61EE0D-4FC3-45D8-B2C0-74E41178455A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1270" name="Titelplatzhalter 15"/>
          <p:cNvSpPr>
            <a:spLocks noGrp="1"/>
          </p:cNvSpPr>
          <p:nvPr>
            <p:ph type="title"/>
          </p:nvPr>
        </p:nvSpPr>
        <p:spPr bwMode="auto">
          <a:xfrm>
            <a:off x="647701" y="417515"/>
            <a:ext cx="792003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0069AF"/>
          </a:solidFill>
          <a:latin typeface="Arial"/>
          <a:ea typeface="ＭＳ Ｐゴシック" pitchFamily="-65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69AF"/>
          </a:solidFill>
          <a:latin typeface="Arial" pitchFamily="-65" charset="0"/>
          <a:ea typeface="ＭＳ Ｐゴシック" pitchFamily="-65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233363" indent="-233363" algn="l" defTabSz="457200" rtl="0" eaLnBrk="0" fontAlgn="base" hangingPunct="0">
        <a:lnSpc>
          <a:spcPct val="120000"/>
        </a:lnSpc>
        <a:spcBef>
          <a:spcPct val="0"/>
        </a:spcBef>
        <a:spcAft>
          <a:spcPts val="200"/>
        </a:spcAft>
        <a:buClr>
          <a:srgbClr val="0069AF"/>
        </a:buClr>
        <a:buSzPct val="90000"/>
        <a:buFont typeface="Arial" pitchFamily="34" charset="0"/>
        <a:buChar char="►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412750" indent="-179388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3F85C1"/>
        </a:buClr>
        <a:buSzPct val="100000"/>
        <a:buFont typeface="Arial" pitchFamily="34" charset="0"/>
        <a:buChar char="●"/>
        <a:defRPr sz="1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574675" indent="-179388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●"/>
        <a:defRPr sz="1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736600" indent="-161925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 typeface="Arial" pitchFamily="34" charset="0"/>
        <a:buChar char="●"/>
        <a:defRPr sz="12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863600" indent="-142875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 typeface="Arial" pitchFamily="34" charset="0"/>
        <a:buChar char="●"/>
        <a:defRPr sz="1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47914-14F8-401D-907F-F4BCAAF9D1BF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30.09.2020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C607B-DB92-4481-91A0-E0D514F6BB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53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DDD3300-6CD4-44C3-A2B4-5DCB076355A2}" type="datetimeFigureOut">
              <a:rPr lang="de-DE"/>
              <a:pPr>
                <a:defRPr/>
              </a:pPr>
              <a:t>30.09.2020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8193BC-0052-4AEC-897B-0E5B66A2FF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jpeg"/><Relationship Id="rId18" Type="http://schemas.openxmlformats.org/officeDocument/2006/relationships/image" Target="../media/image65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68.png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17" Type="http://schemas.openxmlformats.org/officeDocument/2006/relationships/image" Target="../media/image64.png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63.jpeg"/><Relationship Id="rId20" Type="http://schemas.openxmlformats.org/officeDocument/2006/relationships/image" Target="../media/image6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jpeg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71.jpeg"/><Relationship Id="rId5" Type="http://schemas.openxmlformats.org/officeDocument/2006/relationships/image" Target="../media/image53.jpe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image" Target="../media/image58.jpeg"/><Relationship Id="rId19" Type="http://schemas.openxmlformats.org/officeDocument/2006/relationships/image" Target="../media/image66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Box 6"/>
          <p:cNvSpPr txBox="1">
            <a:spLocks noChangeArrowheads="1"/>
          </p:cNvSpPr>
          <p:nvPr/>
        </p:nvSpPr>
        <p:spPr bwMode="auto">
          <a:xfrm>
            <a:off x="4275577" y="6488113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20</a:t>
            </a:r>
            <a:r>
              <a:rPr lang="ru-RU" b="1" dirty="0" smtClean="0">
                <a:solidFill>
                  <a:srgbClr val="FFFF00"/>
                </a:solidFill>
                <a:latin typeface="Arial" pitchFamily="34" charset="0"/>
              </a:rPr>
              <a:t>20</a:t>
            </a:r>
            <a:endParaRPr lang="ru-RU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1172590" y="0"/>
            <a:ext cx="807993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Биологические ресурсы Тихоокеанской России</a:t>
            </a:r>
            <a:endParaRPr lang="en-US" sz="2000" b="1" dirty="0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FFFF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FFFF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00"/>
                </a:solidFill>
                <a:latin typeface="Arial" pitchFamily="34" charset="0"/>
              </a:rPr>
              <a:t>Национальный научный центр морской биологии им. А.В. </a:t>
            </a:r>
            <a:r>
              <a:rPr lang="ru-RU" sz="1400" b="1" dirty="0" err="1">
                <a:solidFill>
                  <a:srgbClr val="FFFF00"/>
                </a:solidFill>
                <a:latin typeface="Arial" pitchFamily="34" charset="0"/>
              </a:rPr>
              <a:t>Жирмунского</a:t>
            </a:r>
            <a:r>
              <a:rPr lang="ru-RU" sz="1400" b="1" dirty="0">
                <a:solidFill>
                  <a:srgbClr val="FFFF00"/>
                </a:solidFill>
                <a:latin typeface="Arial" pitchFamily="34" charset="0"/>
              </a:rPr>
              <a:t> ДВО РАН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</a:rPr>
              <a:t> </a:t>
            </a:r>
            <a:endParaRPr lang="ru-RU" sz="1600" dirty="0">
              <a:solidFill>
                <a:prstClr val="white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FF00"/>
                </a:solidFill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16067" name="Picture 3" descr="Логотип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96752" cy="11967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IPUNCULA-all\presentations\для презентации pecularitiesНЕМЦЫ\Кормовая база\Фото 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435" y="528734"/>
            <a:ext cx="5130570" cy="3199418"/>
          </a:xfrm>
          <a:prstGeom prst="rect">
            <a:avLst/>
          </a:prstGeom>
          <a:noFill/>
        </p:spPr>
      </p:pic>
      <p:pic>
        <p:nvPicPr>
          <p:cNvPr id="3" name="Picture 3" descr="D:\SIPUNCULA-all\presentations\для презентации pecularitiesНЕМЦЫ\Кормовая база\Фото 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968" y="3728155"/>
            <a:ext cx="3561290" cy="2866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1837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71557"/>
            <a:ext cx="9139755" cy="648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2442570"/>
            <a:ext cx="4139952" cy="44154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r>
              <a:rPr lang="ru-RU" b="1" dirty="0">
                <a:solidFill>
                  <a:prstClr val="white"/>
                </a:solidFill>
              </a:rPr>
              <a:t>Современны</a:t>
            </a:r>
            <a:r>
              <a:rPr lang="ru-RU" sz="1600" b="1" dirty="0">
                <a:solidFill>
                  <a:prstClr val="white"/>
                </a:solidFill>
              </a:rPr>
              <a:t>е оценки биомассы глубоководных рыб (</a:t>
            </a:r>
            <a:r>
              <a:rPr lang="ru-RU" sz="1600" b="1" dirty="0" err="1">
                <a:solidFill>
                  <a:prstClr val="white"/>
                </a:solidFill>
              </a:rPr>
              <a:t>мезопелагические</a:t>
            </a:r>
            <a:r>
              <a:rPr lang="ru-RU" sz="1600" b="1" dirty="0">
                <a:solidFill>
                  <a:prstClr val="white"/>
                </a:solidFill>
              </a:rPr>
              <a:t> рыбы – самые многочисленные позвоночные на нашей планете):</a:t>
            </a:r>
          </a:p>
          <a:p>
            <a:pPr marL="342900" indent="-342900">
              <a:buFontTx/>
              <a:buAutoNum type="arabicParenBoth"/>
            </a:pPr>
            <a:r>
              <a:rPr lang="ru-RU" sz="1600" b="1" dirty="0">
                <a:solidFill>
                  <a:prstClr val="white"/>
                </a:solidFill>
              </a:rPr>
              <a:t>Биомасса всех рыб по расчетным моделям пищевых цепей от </a:t>
            </a:r>
            <a:r>
              <a:rPr lang="en-US" sz="1600" b="1" dirty="0">
                <a:solidFill>
                  <a:prstClr val="white"/>
                </a:solidFill>
              </a:rPr>
              <a:t>~ </a:t>
            </a:r>
            <a:r>
              <a:rPr lang="ru-RU" sz="1600" b="1" dirty="0">
                <a:solidFill>
                  <a:prstClr val="white"/>
                </a:solidFill>
              </a:rPr>
              <a:t>0,9 до  2 млрд. тонн (</a:t>
            </a:r>
            <a:r>
              <a:rPr lang="en-US" sz="1600" b="1" dirty="0">
                <a:solidFill>
                  <a:prstClr val="white"/>
                </a:solidFill>
              </a:rPr>
              <a:t>Science, 2009)  </a:t>
            </a:r>
            <a:endParaRPr lang="ru-RU" sz="1600" b="1" dirty="0">
              <a:solidFill>
                <a:prstClr val="white"/>
              </a:solidFill>
            </a:endParaRPr>
          </a:p>
          <a:p>
            <a:pPr marL="342900" indent="-342900">
              <a:buFontTx/>
              <a:buAutoNum type="arabicParenBoth"/>
            </a:pPr>
            <a:r>
              <a:rPr lang="ru-RU" sz="1600" b="1" dirty="0">
                <a:solidFill>
                  <a:prstClr val="white"/>
                </a:solidFill>
              </a:rPr>
              <a:t>Биомасса </a:t>
            </a:r>
            <a:r>
              <a:rPr lang="ru-RU" sz="1600" b="1" dirty="0" err="1">
                <a:solidFill>
                  <a:prstClr val="white"/>
                </a:solidFill>
              </a:rPr>
              <a:t>мезопелагических</a:t>
            </a:r>
            <a:r>
              <a:rPr lang="ru-RU" sz="1600" b="1" dirty="0">
                <a:solidFill>
                  <a:prstClr val="white"/>
                </a:solidFill>
              </a:rPr>
              <a:t> рыб по данным траловых съемок </a:t>
            </a:r>
            <a:r>
              <a:rPr lang="en-US" sz="1600" b="1" dirty="0">
                <a:solidFill>
                  <a:prstClr val="white"/>
                </a:solidFill>
              </a:rPr>
              <a:t>~ 1 </a:t>
            </a:r>
            <a:r>
              <a:rPr lang="ru-RU" sz="1600" b="1" dirty="0">
                <a:solidFill>
                  <a:prstClr val="white"/>
                </a:solidFill>
              </a:rPr>
              <a:t>млрд. тонн (</a:t>
            </a:r>
            <a:r>
              <a:rPr lang="en-US" sz="1600" b="1" dirty="0">
                <a:solidFill>
                  <a:prstClr val="white"/>
                </a:solidFill>
              </a:rPr>
              <a:t>Science, 2009) </a:t>
            </a:r>
          </a:p>
          <a:p>
            <a:pPr marL="342900" indent="-342900">
              <a:buFontTx/>
              <a:buAutoNum type="arabicParenBoth"/>
            </a:pPr>
            <a:r>
              <a:rPr lang="ru-RU" sz="1600" b="1" dirty="0">
                <a:solidFill>
                  <a:prstClr val="white"/>
                </a:solidFill>
              </a:rPr>
              <a:t>Биомасса </a:t>
            </a:r>
            <a:r>
              <a:rPr lang="ru-RU" sz="1600" b="1" dirty="0" err="1">
                <a:solidFill>
                  <a:prstClr val="white"/>
                </a:solidFill>
              </a:rPr>
              <a:t>мезопелагических</a:t>
            </a:r>
            <a:r>
              <a:rPr lang="ru-RU" sz="1600" b="1" dirty="0">
                <a:solidFill>
                  <a:prstClr val="white"/>
                </a:solidFill>
              </a:rPr>
              <a:t> рыб по данным сканирования сонарами </a:t>
            </a:r>
            <a:r>
              <a:rPr lang="en-US" sz="1600" b="1" dirty="0">
                <a:solidFill>
                  <a:prstClr val="white"/>
                </a:solidFill>
              </a:rPr>
              <a:t>~ 11-15 </a:t>
            </a:r>
            <a:r>
              <a:rPr lang="ru-RU" sz="1600" b="1" dirty="0">
                <a:solidFill>
                  <a:prstClr val="white"/>
                </a:solidFill>
              </a:rPr>
              <a:t>млрд. тонн (</a:t>
            </a:r>
            <a:r>
              <a:rPr lang="en-US" sz="1600" b="1" dirty="0">
                <a:solidFill>
                  <a:prstClr val="white"/>
                </a:solidFill>
              </a:rPr>
              <a:t>Nature, 2014).</a:t>
            </a:r>
            <a:endParaRPr lang="ru-RU" sz="1600" b="1" dirty="0">
              <a:solidFill>
                <a:prstClr val="white"/>
              </a:solidFill>
            </a:endParaRPr>
          </a:p>
          <a:p>
            <a:r>
              <a:rPr lang="ru-RU" sz="1600" b="1" dirty="0">
                <a:solidFill>
                  <a:srgbClr val="FFFF00"/>
                </a:solidFill>
              </a:rPr>
              <a:t>В этом случае новые потенциально доступные стратегические запасы водных биоресурсов для России и Мира: </a:t>
            </a:r>
            <a:r>
              <a:rPr lang="en-US" sz="1600" b="1" dirty="0">
                <a:solidFill>
                  <a:srgbClr val="FFFF00"/>
                </a:solidFill>
              </a:rPr>
              <a:t>&gt;</a:t>
            </a:r>
            <a:r>
              <a:rPr lang="ru-RU" sz="1600" b="1" dirty="0">
                <a:solidFill>
                  <a:srgbClr val="FFFF00"/>
                </a:solidFill>
              </a:rPr>
              <a:t> 200 млн. тонн (!)</a:t>
            </a:r>
          </a:p>
          <a:p>
            <a:endParaRPr lang="ru-RU" b="1" dirty="0">
              <a:solidFill>
                <a:prstClr val="white"/>
              </a:solidFill>
            </a:endParaRPr>
          </a:p>
          <a:p>
            <a:pPr marL="342900" indent="-342900"/>
            <a:endParaRPr lang="en-US" dirty="0">
              <a:solidFill>
                <a:prstClr val="white"/>
              </a:solidFill>
            </a:endParaRPr>
          </a:p>
          <a:p>
            <a:pPr marL="342900" indent="-342900"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779912" y="1628800"/>
            <a:ext cx="0" cy="3600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499992" y="198884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19872" y="198884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200 </a:t>
            </a:r>
            <a:r>
              <a:rPr lang="ru-RU" dirty="0">
                <a:solidFill>
                  <a:prstClr val="white"/>
                </a:solidFill>
              </a:rPr>
              <a:t>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7945" y="227687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1000 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546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Ежегодный  вылов  биоресурсов в МО </a:t>
            </a:r>
            <a:r>
              <a:rPr lang="en-US" b="1" dirty="0">
                <a:solidFill>
                  <a:prstClr val="white"/>
                </a:solidFill>
              </a:rPr>
              <a:t>~</a:t>
            </a:r>
            <a:r>
              <a:rPr lang="ru-RU" b="1" dirty="0">
                <a:solidFill>
                  <a:prstClr val="white"/>
                </a:solidFill>
              </a:rPr>
              <a:t> 90-95 млн. 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fld id="{12C88372-4B00-4473-A334-88D6A22F7C8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360" y="1479464"/>
            <a:ext cx="2064080" cy="96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IMG_07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113213" cy="2997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014665"/>
            <a:ext cx="5292725" cy="3843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703888" y="3160713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В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924300" y="1588"/>
            <a:ext cx="5219700" cy="6856412"/>
            <a:chOff x="-172" y="665"/>
            <a:chExt cx="3050" cy="3812"/>
          </a:xfrm>
        </p:grpSpPr>
        <p:pic>
          <p:nvPicPr>
            <p:cNvPr id="3086" name="Picture 12" descr="IMG_88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2664"/>
              <a:ext cx="2720" cy="1813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3087" name="Picture 13" descr="Подъем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72" y="665"/>
              <a:ext cx="3050" cy="2035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</p:pic>
      </p:grpSp>
      <p:pic>
        <p:nvPicPr>
          <p:cNvPr id="307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92377"/>
            <a:ext cx="2051050" cy="3057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8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938" y="1268413"/>
            <a:ext cx="2520950" cy="2387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81" name="Text Box 4"/>
          <p:cNvSpPr txBox="1">
            <a:spLocks noChangeArrowheads="1"/>
          </p:cNvSpPr>
          <p:nvPr/>
        </p:nvSpPr>
        <p:spPr bwMode="auto">
          <a:xfrm>
            <a:off x="0" y="0"/>
            <a:ext cx="4857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2D2D8A"/>
                </a:solidFill>
              </a:rPr>
              <a:t>Submersible vehicles FEB RAS</a:t>
            </a:r>
            <a:endParaRPr lang="ru-RU" sz="2400" b="1">
              <a:solidFill>
                <a:srgbClr val="2D2D8A"/>
              </a:solidFill>
            </a:endParaRPr>
          </a:p>
        </p:txBody>
      </p:sp>
      <p:pic>
        <p:nvPicPr>
          <p:cNvPr id="3082" name="Picture 18" descr="P10105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9314" y="2708275"/>
            <a:ext cx="1944687" cy="1460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83" name="Picture 8" descr="Sub-Fighter-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5556250"/>
            <a:ext cx="1835150" cy="1301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7956551" y="1700213"/>
          <a:ext cx="1008063" cy="1008062"/>
        </p:xfrm>
        <a:graphic>
          <a:graphicData uri="http://schemas.openxmlformats.org/presentationml/2006/ole">
            <p:oleObj spid="_x0000_s2050" name="CorelDRAW" r:id="rId11" imgW="6623304" imgH="6623304" progId="">
              <p:embed/>
            </p:oleObj>
          </a:graphicData>
        </a:graphic>
      </p:graphicFrame>
      <p:pic>
        <p:nvPicPr>
          <p:cNvPr id="308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8401" y="3429000"/>
            <a:ext cx="20415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Рисунок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2916237" cy="35369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3059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6" y="0"/>
            <a:ext cx="2665413" cy="353853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3060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644902"/>
            <a:ext cx="3987800" cy="309721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3061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4" y="2"/>
            <a:ext cx="2700337" cy="352901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3062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9" y="3644900"/>
            <a:ext cx="3871912" cy="309403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3" descr="ToPres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56993"/>
            <a:ext cx="5710929" cy="350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940151" cy="445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 descr="crab_vms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640" y="0"/>
            <a:ext cx="3240360" cy="2441752"/>
          </a:xfrm>
          <a:prstGeom prst="rect">
            <a:avLst/>
          </a:prstGeom>
          <a:noFill/>
        </p:spPr>
      </p:pic>
      <p:pic>
        <p:nvPicPr>
          <p:cNvPr id="172037" name="Picture 4" descr="010-011 (II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474663"/>
            <a:ext cx="3491881" cy="431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rianov\Desktop\Презентации\для Е.А.Понариной\Лазерная линейка подводного аппарата сканирует камбалу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3" descr="kurile_kamt"/>
          <p:cNvPicPr>
            <a:picLocks noChangeAspect="1" noChangeArrowheads="1"/>
          </p:cNvPicPr>
          <p:nvPr/>
        </p:nvPicPr>
        <p:blipFill>
          <a:blip r:embed="rId3" cstate="print"/>
          <a:srcRect r="21059"/>
          <a:stretch>
            <a:fillRect/>
          </a:stretch>
        </p:blipFill>
        <p:spPr bwMode="auto">
          <a:xfrm>
            <a:off x="-55563" y="-141288"/>
            <a:ext cx="9380538" cy="699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Oval 5"/>
          <p:cNvSpPr>
            <a:spLocks noChangeArrowheads="1"/>
          </p:cNvSpPr>
          <p:nvPr/>
        </p:nvSpPr>
        <p:spPr bwMode="auto">
          <a:xfrm rot="-1849400">
            <a:off x="4546600" y="3192463"/>
            <a:ext cx="3671888" cy="1295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ru-RU">
              <a:solidFill>
                <a:srgbClr val="FFFFFF"/>
              </a:solidFill>
            </a:endParaRPr>
          </a:p>
        </p:txBody>
      </p:sp>
      <p:pic>
        <p:nvPicPr>
          <p:cNvPr id="92165" name="Grafik 1"/>
          <p:cNvPicPr>
            <a:picLocks noChangeAspect="1"/>
          </p:cNvPicPr>
          <p:nvPr/>
        </p:nvPicPr>
        <p:blipFill rotWithShape="1">
          <a:blip r:embed="rId4" cstate="print"/>
          <a:srcRect b="14697"/>
          <a:stretch/>
        </p:blipFill>
        <p:spPr bwMode="auto">
          <a:xfrm>
            <a:off x="1331914" y="5235577"/>
            <a:ext cx="2235200" cy="162242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75109" name="Textfeld 2"/>
          <p:cNvSpPr txBox="1">
            <a:spLocks noChangeArrowheads="1"/>
          </p:cNvSpPr>
          <p:nvPr/>
        </p:nvSpPr>
        <p:spPr bwMode="auto">
          <a:xfrm>
            <a:off x="2124076" y="5229225"/>
            <a:ext cx="1374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de-DE" sz="1600" b="1">
                <a:solidFill>
                  <a:srgbClr val="FF0000"/>
                </a:solidFill>
              </a:rPr>
              <a:t>RV  “Vityaz“</a:t>
            </a:r>
          </a:p>
        </p:txBody>
      </p:sp>
      <p:sp>
        <p:nvSpPr>
          <p:cNvPr id="5" name="Stern mit 5 Zacken 4"/>
          <p:cNvSpPr/>
          <p:nvPr/>
        </p:nvSpPr>
        <p:spPr>
          <a:xfrm>
            <a:off x="6624639" y="2971800"/>
            <a:ext cx="250825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0" name="Stern mit 5 Zacken 9"/>
          <p:cNvSpPr/>
          <p:nvPr/>
        </p:nvSpPr>
        <p:spPr>
          <a:xfrm>
            <a:off x="6551613" y="3116263"/>
            <a:ext cx="252412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1" name="Stern mit 5 Zacken 10"/>
          <p:cNvSpPr/>
          <p:nvPr/>
        </p:nvSpPr>
        <p:spPr>
          <a:xfrm>
            <a:off x="6767514" y="3259138"/>
            <a:ext cx="252412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2" name="Stern mit 5 Zacken 11"/>
          <p:cNvSpPr/>
          <p:nvPr/>
        </p:nvSpPr>
        <p:spPr>
          <a:xfrm>
            <a:off x="7056438" y="3476627"/>
            <a:ext cx="252412" cy="239713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3" name="Stern mit 5 Zacken 12"/>
          <p:cNvSpPr/>
          <p:nvPr/>
        </p:nvSpPr>
        <p:spPr>
          <a:xfrm>
            <a:off x="6435726" y="3940175"/>
            <a:ext cx="252413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4" name="Stern mit 5 Zacken 13"/>
          <p:cNvSpPr/>
          <p:nvPr/>
        </p:nvSpPr>
        <p:spPr>
          <a:xfrm>
            <a:off x="6129339" y="3867150"/>
            <a:ext cx="252412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5" name="Stern mit 5 Zacken 14"/>
          <p:cNvSpPr/>
          <p:nvPr/>
        </p:nvSpPr>
        <p:spPr>
          <a:xfrm>
            <a:off x="5759451" y="4149725"/>
            <a:ext cx="252413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6" name="Stern mit 5 Zacken 15"/>
          <p:cNvSpPr/>
          <p:nvPr/>
        </p:nvSpPr>
        <p:spPr>
          <a:xfrm>
            <a:off x="5878514" y="4316413"/>
            <a:ext cx="252412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8" name="Stern mit 5 Zacken 17"/>
          <p:cNvSpPr/>
          <p:nvPr/>
        </p:nvSpPr>
        <p:spPr>
          <a:xfrm>
            <a:off x="6481764" y="3603625"/>
            <a:ext cx="250825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pic>
        <p:nvPicPr>
          <p:cNvPr id="175120" name="Picture 4" descr="EB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2060848"/>
            <a:ext cx="1086690" cy="188399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" name="Рисунок 24" descr="P1000615.JPG"/>
          <p:cNvPicPr>
            <a:picLocks noChangeAspect="1"/>
          </p:cNvPicPr>
          <p:nvPr/>
        </p:nvPicPr>
        <p:blipFill>
          <a:blip r:embed="rId6" cstate="print"/>
          <a:srcRect l="20602" t="11549" r="22701" b="10626"/>
          <a:stretch>
            <a:fillRect/>
          </a:stretch>
        </p:blipFill>
        <p:spPr bwMode="auto">
          <a:xfrm>
            <a:off x="1" y="4446588"/>
            <a:ext cx="1317625" cy="2411412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/>
        </p:spPr>
      </p:pic>
      <p:pic>
        <p:nvPicPr>
          <p:cNvPr id="27" name="Grafik 7"/>
          <p:cNvPicPr>
            <a:picLocks noChangeAspect="1"/>
          </p:cNvPicPr>
          <p:nvPr/>
        </p:nvPicPr>
        <p:blipFill>
          <a:blip r:embed="rId7" cstate="print"/>
          <a:srcRect l="4626" t="27055" r="14178" b="24577"/>
          <a:stretch>
            <a:fillRect/>
          </a:stretch>
        </p:blipFill>
        <p:spPr bwMode="auto">
          <a:xfrm>
            <a:off x="4427985" y="5435600"/>
            <a:ext cx="2797175" cy="14224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8" name="Stern mit 5 Zacken 14"/>
          <p:cNvSpPr/>
          <p:nvPr/>
        </p:nvSpPr>
        <p:spPr>
          <a:xfrm>
            <a:off x="5003801" y="5445125"/>
            <a:ext cx="252413" cy="241300"/>
          </a:xfrm>
          <a:prstGeom prst="star5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75127" name="TextBox 1"/>
          <p:cNvSpPr txBox="1">
            <a:spLocks noChangeArrowheads="1"/>
          </p:cNvSpPr>
          <p:nvPr/>
        </p:nvSpPr>
        <p:spPr bwMode="auto">
          <a:xfrm>
            <a:off x="5796137" y="5445224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600" b="1" dirty="0">
                <a:solidFill>
                  <a:prstClr val="white"/>
                </a:solidFill>
              </a:rPr>
              <a:t>RV “</a:t>
            </a:r>
            <a:r>
              <a:rPr lang="en-US" sz="1600" b="1" dirty="0" err="1">
                <a:solidFill>
                  <a:prstClr val="white"/>
                </a:solidFill>
              </a:rPr>
              <a:t>Sonne</a:t>
            </a:r>
            <a:r>
              <a:rPr lang="en-US" sz="1600" b="1" dirty="0">
                <a:solidFill>
                  <a:prstClr val="white"/>
                </a:solidFill>
              </a:rPr>
              <a:t>”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835151" y="5373690"/>
            <a:ext cx="120650" cy="1047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2476500" y="2227263"/>
            <a:ext cx="133350" cy="13176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3379788" y="3646490"/>
            <a:ext cx="106362" cy="96837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3421063" y="3765552"/>
            <a:ext cx="106362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3127376" y="3962402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3452813" y="3605213"/>
            <a:ext cx="106362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3059113" y="3824290"/>
            <a:ext cx="106362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3025776" y="3868740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2717801" y="3787777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Равнобедренный треугольник 37"/>
          <p:cNvSpPr/>
          <p:nvPr/>
        </p:nvSpPr>
        <p:spPr>
          <a:xfrm>
            <a:off x="2717801" y="3846514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Равнобедренный треугольник 38"/>
          <p:cNvSpPr/>
          <p:nvPr/>
        </p:nvSpPr>
        <p:spPr>
          <a:xfrm>
            <a:off x="2744788" y="3922715"/>
            <a:ext cx="106362" cy="96837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Равнобедренный треугольник 39"/>
          <p:cNvSpPr/>
          <p:nvPr/>
        </p:nvSpPr>
        <p:spPr>
          <a:xfrm>
            <a:off x="2484439" y="3890965"/>
            <a:ext cx="104775" cy="96837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Равнобедренный треугольник 40"/>
          <p:cNvSpPr/>
          <p:nvPr/>
        </p:nvSpPr>
        <p:spPr>
          <a:xfrm>
            <a:off x="3368675" y="3468690"/>
            <a:ext cx="104775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Равнобедренный треугольник 41"/>
          <p:cNvSpPr/>
          <p:nvPr/>
        </p:nvSpPr>
        <p:spPr>
          <a:xfrm>
            <a:off x="2478089" y="4019550"/>
            <a:ext cx="104775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Равнобедренный треугольник 42"/>
          <p:cNvSpPr/>
          <p:nvPr/>
        </p:nvSpPr>
        <p:spPr>
          <a:xfrm>
            <a:off x="3379788" y="3546477"/>
            <a:ext cx="106362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Равнобедренный треугольник 43"/>
          <p:cNvSpPr/>
          <p:nvPr/>
        </p:nvSpPr>
        <p:spPr>
          <a:xfrm>
            <a:off x="5305426" y="3017840"/>
            <a:ext cx="104775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Равнобедренный треугольник 44"/>
          <p:cNvSpPr/>
          <p:nvPr/>
        </p:nvSpPr>
        <p:spPr>
          <a:xfrm>
            <a:off x="5446713" y="2970215"/>
            <a:ext cx="106362" cy="96837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Равнобедренный треугольник 45"/>
          <p:cNvSpPr/>
          <p:nvPr/>
        </p:nvSpPr>
        <p:spPr>
          <a:xfrm>
            <a:off x="5603876" y="2938465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5765801" y="2873377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Равнобедренный треугольник 47"/>
          <p:cNvSpPr/>
          <p:nvPr/>
        </p:nvSpPr>
        <p:spPr>
          <a:xfrm>
            <a:off x="5927726" y="2825752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Равнобедренный треугольник 48"/>
          <p:cNvSpPr/>
          <p:nvPr/>
        </p:nvSpPr>
        <p:spPr>
          <a:xfrm>
            <a:off x="6129338" y="2636840"/>
            <a:ext cx="106362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6149976" y="2790827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Равнобедренный треугольник 50"/>
          <p:cNvSpPr/>
          <p:nvPr/>
        </p:nvSpPr>
        <p:spPr>
          <a:xfrm>
            <a:off x="6191251" y="2500315"/>
            <a:ext cx="106363" cy="984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Равнобедренный треугольник 51"/>
          <p:cNvSpPr/>
          <p:nvPr/>
        </p:nvSpPr>
        <p:spPr>
          <a:xfrm>
            <a:off x="6242051" y="2886075"/>
            <a:ext cx="106363" cy="9683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Равнобедренный треугольник 52"/>
          <p:cNvSpPr/>
          <p:nvPr/>
        </p:nvSpPr>
        <p:spPr>
          <a:xfrm>
            <a:off x="6324601" y="3019425"/>
            <a:ext cx="106363" cy="9683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6384926" y="3073400"/>
            <a:ext cx="106363" cy="9683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75154" name="Grafik 2"/>
          <p:cNvPicPr>
            <a:picLocks noChangeAspect="1"/>
          </p:cNvPicPr>
          <p:nvPr/>
        </p:nvPicPr>
        <p:blipFill>
          <a:blip r:embed="rId8" cstate="print"/>
          <a:srcRect l="9239" t="21149" r="12222" b="23415"/>
          <a:stretch>
            <a:fillRect/>
          </a:stretch>
        </p:blipFill>
        <p:spPr bwMode="auto">
          <a:xfrm>
            <a:off x="0" y="1916832"/>
            <a:ext cx="2674938" cy="14160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5155" name="TextBox 55"/>
          <p:cNvSpPr txBox="1">
            <a:spLocks noChangeArrowheads="1"/>
          </p:cNvSpPr>
          <p:nvPr/>
        </p:nvSpPr>
        <p:spPr bwMode="auto">
          <a:xfrm>
            <a:off x="1" y="1916834"/>
            <a:ext cx="27036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ru-RU" sz="1200" b="1" dirty="0">
                <a:solidFill>
                  <a:srgbClr val="000000"/>
                </a:solidFill>
              </a:rPr>
              <a:t>    </a:t>
            </a:r>
            <a:r>
              <a:rPr lang="en-US" sz="1200" b="1" dirty="0">
                <a:solidFill>
                  <a:srgbClr val="000000"/>
                </a:solidFill>
              </a:rPr>
              <a:t>RV  “</a:t>
            </a:r>
            <a:r>
              <a:rPr lang="en-US" sz="1200" b="1" dirty="0" err="1">
                <a:solidFill>
                  <a:srgbClr val="000000"/>
                </a:solidFill>
              </a:rPr>
              <a:t>Akademik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M.A.Lavrentyev</a:t>
            </a:r>
            <a:r>
              <a:rPr lang="en-US" sz="1200" b="1" dirty="0">
                <a:solidFill>
                  <a:srgbClr val="000000"/>
                </a:solidFill>
              </a:rPr>
              <a:t>”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0" y="1988840"/>
            <a:ext cx="146050" cy="111125"/>
          </a:xfrm>
          <a:prstGeom prst="triangle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3246438" y="4033840"/>
            <a:ext cx="106362" cy="96837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2916238" y="3357563"/>
            <a:ext cx="0" cy="36036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4643439" y="2924177"/>
            <a:ext cx="431800" cy="144463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6084889" y="4581525"/>
            <a:ext cx="142875" cy="71913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5161" name="Picture 2" descr="K:\SokhoBio\пресса\сжатые\Эпибентосный салазочны трал Foto by Angelika Brandt (7).JPG"/>
          <p:cNvPicPr>
            <a:picLocks noChangeAspect="1" noChangeArrowheads="1"/>
          </p:cNvPicPr>
          <p:nvPr/>
        </p:nvPicPr>
        <p:blipFill>
          <a:blip r:embed="rId9" cstate="print"/>
          <a:srcRect l="13797" r="20332"/>
          <a:stretch>
            <a:fillRect/>
          </a:stretch>
        </p:blipFill>
        <p:spPr bwMode="auto">
          <a:xfrm>
            <a:off x="1" y="-99392"/>
            <a:ext cx="1933575" cy="1944688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5162" name="TextBox 62"/>
          <p:cNvSpPr txBox="1">
            <a:spLocks noChangeArrowheads="1"/>
          </p:cNvSpPr>
          <p:nvPr/>
        </p:nvSpPr>
        <p:spPr bwMode="auto">
          <a:xfrm>
            <a:off x="5508104" y="1916834"/>
            <a:ext cx="1486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</a:rPr>
              <a:t>Sea of Okhotsk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75163" name="TextBox 64"/>
          <p:cNvSpPr txBox="1">
            <a:spLocks noChangeArrowheads="1"/>
          </p:cNvSpPr>
          <p:nvPr/>
        </p:nvSpPr>
        <p:spPr bwMode="auto">
          <a:xfrm>
            <a:off x="4572000" y="5013178"/>
            <a:ext cx="1358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</a:rPr>
              <a:t>Pacific Ocean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75164" name="TextBox 65"/>
          <p:cNvSpPr txBox="1">
            <a:spLocks noChangeArrowheads="1"/>
          </p:cNvSpPr>
          <p:nvPr/>
        </p:nvSpPr>
        <p:spPr bwMode="auto">
          <a:xfrm>
            <a:off x="1835151" y="4221165"/>
            <a:ext cx="2084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</a:rPr>
              <a:t>Sea of Japan</a:t>
            </a:r>
            <a:r>
              <a:rPr lang="ru-RU" sz="1400" b="1" dirty="0">
                <a:solidFill>
                  <a:prstClr val="white"/>
                </a:solidFill>
              </a:rPr>
              <a:t>/</a:t>
            </a:r>
            <a:r>
              <a:rPr lang="en-US" sz="1400" b="1" dirty="0">
                <a:solidFill>
                  <a:prstClr val="white"/>
                </a:solidFill>
              </a:rPr>
              <a:t>East Sea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75165" name="TextBox 67"/>
          <p:cNvSpPr txBox="1">
            <a:spLocks noChangeArrowheads="1"/>
          </p:cNvSpPr>
          <p:nvPr/>
        </p:nvSpPr>
        <p:spPr bwMode="auto">
          <a:xfrm>
            <a:off x="1403351" y="5516563"/>
            <a:ext cx="1301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(1949-1966)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5166" name="TextBox 62"/>
          <p:cNvSpPr txBox="1">
            <a:spLocks noChangeArrowheads="1"/>
          </p:cNvSpPr>
          <p:nvPr/>
        </p:nvSpPr>
        <p:spPr bwMode="auto">
          <a:xfrm>
            <a:off x="2268538" y="4508500"/>
            <a:ext cx="15279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SoJaBio-2010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75167" name="TextBox 64"/>
          <p:cNvSpPr txBox="1">
            <a:spLocks noChangeArrowheads="1"/>
          </p:cNvSpPr>
          <p:nvPr/>
        </p:nvSpPr>
        <p:spPr bwMode="auto">
          <a:xfrm>
            <a:off x="5076056" y="2204864"/>
            <a:ext cx="1664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SokhoBio-2015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75168" name="TextBox 65"/>
          <p:cNvSpPr txBox="1">
            <a:spLocks noChangeArrowheads="1"/>
          </p:cNvSpPr>
          <p:nvPr/>
        </p:nvSpPr>
        <p:spPr bwMode="auto">
          <a:xfrm>
            <a:off x="5148065" y="6581775"/>
            <a:ext cx="1803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prstClr val="white"/>
                </a:solidFill>
              </a:rPr>
              <a:t>KuramBio</a:t>
            </a:r>
            <a:r>
              <a:rPr lang="en-US" sz="1600" b="1" dirty="0">
                <a:solidFill>
                  <a:prstClr val="white"/>
                </a:solidFill>
              </a:rPr>
              <a:t> I-2012</a:t>
            </a: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65" name="Grafik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3" y="-118803"/>
            <a:ext cx="1800200" cy="196362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6" name="Grafik 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3" y="4030039"/>
            <a:ext cx="2303785" cy="128506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7" name="Picture 3" descr="D:\Lavrova\Междунар.отдел\Фото\МАЛЮТИНА. 2012 - немцы\DSC_476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7" y="5373218"/>
            <a:ext cx="2085470" cy="148478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7020272" y="501317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“</a:t>
            </a:r>
            <a:r>
              <a:rPr lang="en-US" b="1" dirty="0" err="1">
                <a:solidFill>
                  <a:prstClr val="white"/>
                </a:solidFill>
              </a:rPr>
              <a:t>Sonne</a:t>
            </a:r>
            <a:r>
              <a:rPr lang="en-US" b="1" dirty="0">
                <a:solidFill>
                  <a:prstClr val="white"/>
                </a:solidFill>
              </a:rPr>
              <a:t>”</a:t>
            </a:r>
            <a:endParaRPr lang="ru-RU" b="1" dirty="0" err="1">
              <a:solidFill>
                <a:prstClr val="white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92080" y="-171400"/>
            <a:ext cx="2171700" cy="1841500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73" name="Stern mit 5 Zacken 14"/>
          <p:cNvSpPr/>
          <p:nvPr/>
        </p:nvSpPr>
        <p:spPr>
          <a:xfrm>
            <a:off x="4932041" y="1556792"/>
            <a:ext cx="252413" cy="241300"/>
          </a:xfrm>
          <a:prstGeom prst="star5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74" name="Stern mit 5 Zacken 14"/>
          <p:cNvSpPr/>
          <p:nvPr/>
        </p:nvSpPr>
        <p:spPr>
          <a:xfrm>
            <a:off x="2339753" y="3717032"/>
            <a:ext cx="252413" cy="241300"/>
          </a:xfrm>
          <a:prstGeom prst="star5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75" name="Stern mit 5 Zacken 14"/>
          <p:cNvSpPr/>
          <p:nvPr/>
        </p:nvSpPr>
        <p:spPr>
          <a:xfrm>
            <a:off x="8891588" y="980728"/>
            <a:ext cx="252413" cy="241300"/>
          </a:xfrm>
          <a:prstGeom prst="star5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68344" y="4005066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prstClr val="white"/>
                </a:solidFill>
              </a:rPr>
              <a:t>KuramBio</a:t>
            </a:r>
            <a:r>
              <a:rPr lang="en-US" sz="1400" b="1" dirty="0">
                <a:solidFill>
                  <a:prstClr val="white"/>
                </a:solidFill>
              </a:rPr>
              <a:t> II-2016</a:t>
            </a:r>
            <a:endParaRPr lang="ru-RU" sz="1400" b="1" dirty="0" err="1">
              <a:solidFill>
                <a:prstClr val="white"/>
              </a:solidFill>
            </a:endParaRPr>
          </a:p>
        </p:txBody>
      </p:sp>
      <p:sp>
        <p:nvSpPr>
          <p:cNvPr id="77" name="Stern mit 5 Zacken 14"/>
          <p:cNvSpPr/>
          <p:nvPr/>
        </p:nvSpPr>
        <p:spPr>
          <a:xfrm>
            <a:off x="5724129" y="3501008"/>
            <a:ext cx="252413" cy="2413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78" name="Stern mit 5 Zacken 14"/>
          <p:cNvSpPr/>
          <p:nvPr/>
        </p:nvSpPr>
        <p:spPr>
          <a:xfrm>
            <a:off x="6228185" y="3284984"/>
            <a:ext cx="252413" cy="2413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79" name="Stern mit 5 Zacken 14"/>
          <p:cNvSpPr/>
          <p:nvPr/>
        </p:nvSpPr>
        <p:spPr>
          <a:xfrm>
            <a:off x="7308305" y="4077072"/>
            <a:ext cx="252413" cy="2413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80" name="Stern mit 5 Zacken 14"/>
          <p:cNvSpPr/>
          <p:nvPr/>
        </p:nvSpPr>
        <p:spPr>
          <a:xfrm>
            <a:off x="5580113" y="3645024"/>
            <a:ext cx="252413" cy="2413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98D68-35AB-49C6-BE0E-B58268B53EC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0264" y="2"/>
            <a:ext cx="196373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557340"/>
            <a:ext cx="183515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Grafik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2492375"/>
            <a:ext cx="18224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Grafik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64706"/>
            <a:ext cx="769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feld 8"/>
          <p:cNvSpPr txBox="1">
            <a:spLocks noChangeArrowheads="1"/>
          </p:cNvSpPr>
          <p:nvPr/>
        </p:nvSpPr>
        <p:spPr bwMode="auto">
          <a:xfrm>
            <a:off x="683568" y="1"/>
            <a:ext cx="8460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00"/>
                </a:solidFill>
              </a:rPr>
              <a:t>Результаты использования новых технических средств при изучении глубоководного биоразнообразия:</a:t>
            </a:r>
            <a:endParaRPr lang="de-DE" sz="1400" b="1" dirty="0">
              <a:solidFill>
                <a:srgbClr val="FFFF00"/>
              </a:solidFill>
            </a:endParaRPr>
          </a:p>
        </p:txBody>
      </p:sp>
      <p:sp>
        <p:nvSpPr>
          <p:cNvPr id="4103" name="Прямоугольник 1"/>
          <p:cNvSpPr>
            <a:spLocks noChangeArrowheads="1"/>
          </p:cNvSpPr>
          <p:nvPr/>
        </p:nvSpPr>
        <p:spPr bwMode="auto">
          <a:xfrm>
            <a:off x="755577" y="980730"/>
            <a:ext cx="67687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00"/>
                </a:solidFill>
              </a:rPr>
              <a:t>KuramBio</a:t>
            </a:r>
            <a:r>
              <a:rPr lang="de-DE" sz="1600" b="1" dirty="0">
                <a:solidFill>
                  <a:srgbClr val="FFFF00"/>
                </a:solidFill>
              </a:rPr>
              <a:t> I</a:t>
            </a:r>
            <a:r>
              <a:rPr lang="de-DE" sz="1600" dirty="0">
                <a:solidFill>
                  <a:srgbClr val="FFFFFF"/>
                </a:solidFill>
              </a:rPr>
              <a:t>: ~ </a:t>
            </a:r>
            <a:r>
              <a:rPr lang="en-US" sz="1600" dirty="0">
                <a:solidFill>
                  <a:srgbClr val="FFFFFF"/>
                </a:solidFill>
              </a:rPr>
              <a:t>300  </a:t>
            </a:r>
            <a:r>
              <a:rPr lang="ru-RU" sz="1600" dirty="0">
                <a:solidFill>
                  <a:srgbClr val="FFFFFF"/>
                </a:solidFill>
              </a:rPr>
              <a:t>видов было известно для глубин</a:t>
            </a:r>
            <a:r>
              <a:rPr lang="en-US" sz="1600" dirty="0">
                <a:solidFill>
                  <a:srgbClr val="FFFFFF"/>
                </a:solidFill>
              </a:rPr>
              <a:t> 5000-6000 m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ru-RU" sz="1600" dirty="0">
                <a:solidFill>
                  <a:srgbClr val="FFFFFF"/>
                </a:solidFill>
              </a:rPr>
              <a:t>по результатам 10 экспедиций НИС «Витязь»</a:t>
            </a:r>
            <a:r>
              <a:rPr lang="en-US" sz="1600" dirty="0">
                <a:solidFill>
                  <a:srgbClr val="FFFFFF"/>
                </a:solidFill>
              </a:rPr>
              <a:t>); </a:t>
            </a:r>
            <a:r>
              <a:rPr lang="ru-RU" sz="1600" dirty="0">
                <a:solidFill>
                  <a:srgbClr val="FFFFFF"/>
                </a:solidFill>
              </a:rPr>
              <a:t>собрано </a:t>
            </a:r>
            <a:r>
              <a:rPr lang="en-US" sz="1600" b="1" dirty="0">
                <a:solidFill>
                  <a:srgbClr val="FFFF00"/>
                </a:solidFill>
              </a:rPr>
              <a:t>&gt;1</a:t>
            </a:r>
            <a:r>
              <a:rPr lang="ru-RU" sz="1600" b="1" dirty="0">
                <a:solidFill>
                  <a:srgbClr val="FFFF00"/>
                </a:solidFill>
              </a:rPr>
              <a:t>800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prstClr val="white"/>
                </a:solidFill>
              </a:rPr>
              <a:t>видов (22 типа)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de-DE" sz="1600" dirty="0">
                <a:solidFill>
                  <a:srgbClr val="FFFF00"/>
                </a:solidFill>
              </a:rPr>
              <a:t>~ </a:t>
            </a:r>
            <a:r>
              <a:rPr lang="en-US" sz="1600" dirty="0">
                <a:solidFill>
                  <a:srgbClr val="FFFF00"/>
                </a:solidFill>
              </a:rPr>
              <a:t>60 % </a:t>
            </a:r>
            <a:r>
              <a:rPr lang="ru-RU" sz="1600" dirty="0">
                <a:solidFill>
                  <a:srgbClr val="FFFFFF"/>
                </a:solidFill>
              </a:rPr>
              <a:t>новые для науки (глубины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de-DE" sz="1600" b="1" dirty="0">
                <a:solidFill>
                  <a:prstClr val="white"/>
                </a:solidFill>
              </a:rPr>
              <a:t>4830-5830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ru-RU" sz="1600" dirty="0">
                <a:solidFill>
                  <a:srgbClr val="FFFFFF"/>
                </a:solidFill>
              </a:rPr>
              <a:t>м)</a:t>
            </a:r>
            <a:endParaRPr lang="de-DE" sz="1600" dirty="0">
              <a:solidFill>
                <a:srgbClr val="FFFFFF"/>
              </a:solidFill>
            </a:endParaRPr>
          </a:p>
        </p:txBody>
      </p:sp>
      <p:sp>
        <p:nvSpPr>
          <p:cNvPr id="4104" name="TextBox 3"/>
          <p:cNvSpPr txBox="1">
            <a:spLocks noChangeArrowheads="1"/>
          </p:cNvSpPr>
          <p:nvPr/>
        </p:nvSpPr>
        <p:spPr bwMode="auto">
          <a:xfrm>
            <a:off x="755651" y="404815"/>
            <a:ext cx="6337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00"/>
                </a:solidFill>
              </a:rPr>
              <a:t>SoJaBio</a:t>
            </a:r>
            <a:r>
              <a:rPr lang="de-DE" sz="1600" dirty="0">
                <a:solidFill>
                  <a:srgbClr val="FFFFFF"/>
                </a:solidFill>
              </a:rPr>
              <a:t>: ~ 100 </a:t>
            </a:r>
            <a:r>
              <a:rPr lang="ru-RU" sz="1600" dirty="0">
                <a:solidFill>
                  <a:srgbClr val="FFFFFF"/>
                </a:solidFill>
              </a:rPr>
              <a:t>видов было известно</a:t>
            </a:r>
            <a:r>
              <a:rPr lang="de-DE" sz="1600" dirty="0">
                <a:solidFill>
                  <a:srgbClr val="FFFFFF"/>
                </a:solidFill>
              </a:rPr>
              <a:t>; </a:t>
            </a:r>
            <a:r>
              <a:rPr lang="de-DE" sz="1600" b="1" dirty="0">
                <a:solidFill>
                  <a:srgbClr val="FFFF00"/>
                </a:solidFill>
              </a:rPr>
              <a:t>621 </a:t>
            </a:r>
            <a:r>
              <a:rPr lang="ru-RU" sz="1600" dirty="0">
                <a:solidFill>
                  <a:prstClr val="white"/>
                </a:solidFill>
              </a:rPr>
              <a:t>вид собран</a:t>
            </a:r>
            <a:r>
              <a:rPr lang="de-DE" sz="1600" dirty="0">
                <a:solidFill>
                  <a:srgbClr val="FFFFFF"/>
                </a:solidFill>
              </a:rPr>
              <a:t>,</a:t>
            </a: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de-DE" sz="1600" dirty="0">
                <a:solidFill>
                  <a:srgbClr val="FFFF00"/>
                </a:solidFill>
              </a:rPr>
              <a:t>~ 30% </a:t>
            </a:r>
            <a:r>
              <a:rPr lang="de-DE" sz="1600" dirty="0">
                <a:solidFill>
                  <a:srgbClr val="FFFFFF"/>
                </a:solidFill>
              </a:rPr>
              <a:t>(203) – </a:t>
            </a:r>
            <a:r>
              <a:rPr lang="ru-RU" sz="1600" dirty="0">
                <a:solidFill>
                  <a:srgbClr val="FFFFFF"/>
                </a:solidFill>
              </a:rPr>
              <a:t>новые для науки</a:t>
            </a:r>
            <a:r>
              <a:rPr lang="de-DE" sz="1600" dirty="0">
                <a:solidFill>
                  <a:srgbClr val="FFFFFF"/>
                </a:solidFill>
              </a:rPr>
              <a:t>; </a:t>
            </a:r>
            <a:r>
              <a:rPr lang="ru-RU" sz="1600" dirty="0" err="1">
                <a:solidFill>
                  <a:srgbClr val="FFFFFF"/>
                </a:solidFill>
              </a:rPr>
              <a:t>трансекта</a:t>
            </a:r>
            <a:r>
              <a:rPr lang="ru-RU" sz="1600" dirty="0">
                <a:solidFill>
                  <a:srgbClr val="FFFFFF"/>
                </a:solidFill>
              </a:rPr>
              <a:t> от </a:t>
            </a:r>
            <a:r>
              <a:rPr lang="de-DE" sz="1600" dirty="0">
                <a:solidFill>
                  <a:srgbClr val="FFFFFF"/>
                </a:solidFill>
              </a:rPr>
              <a:t>500 </a:t>
            </a:r>
            <a:r>
              <a:rPr lang="ru-RU" sz="1600" dirty="0">
                <a:solidFill>
                  <a:srgbClr val="FFFFFF"/>
                </a:solidFill>
              </a:rPr>
              <a:t>до</a:t>
            </a:r>
            <a:r>
              <a:rPr lang="de-DE" sz="1600" dirty="0">
                <a:solidFill>
                  <a:srgbClr val="FFFFFF"/>
                </a:solidFill>
              </a:rPr>
              <a:t> 3660 </a:t>
            </a:r>
            <a:r>
              <a:rPr lang="ru-RU" sz="1600" dirty="0">
                <a:solidFill>
                  <a:srgbClr val="FFFFFF"/>
                </a:solidFill>
              </a:rPr>
              <a:t>м глубины</a:t>
            </a:r>
          </a:p>
        </p:txBody>
      </p:sp>
      <p:pic>
        <p:nvPicPr>
          <p:cNvPr id="4105" name="Picture 7" descr="sojabio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2"/>
            <a:ext cx="7540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" descr="C:\Users\user\Desktop\SokhoBio\Graphic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1628800"/>
            <a:ext cx="7540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Box 11"/>
          <p:cNvSpPr txBox="1">
            <a:spLocks noChangeArrowheads="1"/>
          </p:cNvSpPr>
          <p:nvPr/>
        </p:nvSpPr>
        <p:spPr bwMode="auto">
          <a:xfrm>
            <a:off x="827584" y="1772816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00"/>
                </a:solidFill>
              </a:rPr>
              <a:t>SokhoBio</a:t>
            </a:r>
            <a:r>
              <a:rPr lang="de-DE" sz="1600" dirty="0">
                <a:solidFill>
                  <a:srgbClr val="FFFFFF"/>
                </a:solidFill>
              </a:rPr>
              <a:t>: ~ 5</a:t>
            </a:r>
            <a:r>
              <a:rPr lang="ru-RU" sz="1600" dirty="0">
                <a:solidFill>
                  <a:srgbClr val="FFFFFF"/>
                </a:solidFill>
              </a:rPr>
              <a:t>0</a:t>
            </a:r>
            <a:r>
              <a:rPr lang="de-DE" sz="1600" dirty="0">
                <a:solidFill>
                  <a:srgbClr val="FFFFFF"/>
                </a:solidFill>
              </a:rPr>
              <a:t> </a:t>
            </a:r>
            <a:r>
              <a:rPr lang="ru-RU" sz="1600" dirty="0">
                <a:solidFill>
                  <a:srgbClr val="FFFFFF"/>
                </a:solidFill>
              </a:rPr>
              <a:t>видов было известно</a:t>
            </a:r>
            <a:r>
              <a:rPr lang="de-DE" sz="1600" dirty="0">
                <a:solidFill>
                  <a:srgbClr val="FFFFFF"/>
                </a:solidFill>
              </a:rPr>
              <a:t>; </a:t>
            </a:r>
            <a:r>
              <a:rPr lang="ru-RU" sz="1600" dirty="0">
                <a:solidFill>
                  <a:srgbClr val="FFFFFF"/>
                </a:solidFill>
              </a:rPr>
              <a:t>собрано </a:t>
            </a:r>
            <a:r>
              <a:rPr lang="de-DE" sz="1600" b="1" dirty="0">
                <a:solidFill>
                  <a:srgbClr val="FFFF00"/>
                </a:solidFill>
              </a:rPr>
              <a:t>&gt;1000 </a:t>
            </a:r>
            <a:r>
              <a:rPr lang="ru-RU" sz="1600" dirty="0">
                <a:solidFill>
                  <a:prstClr val="white"/>
                </a:solidFill>
              </a:rPr>
              <a:t>видов</a:t>
            </a:r>
            <a:r>
              <a:rPr lang="de-DE" sz="1600" dirty="0">
                <a:solidFill>
                  <a:prstClr val="white"/>
                </a:solidFill>
              </a:rPr>
              <a:t>, </a:t>
            </a:r>
            <a:r>
              <a:rPr lang="de-DE" sz="1600" dirty="0">
                <a:solidFill>
                  <a:srgbClr val="FFFF00"/>
                </a:solidFill>
              </a:rPr>
              <a:t>~ </a:t>
            </a:r>
            <a:r>
              <a:rPr lang="en-US" sz="1600" dirty="0">
                <a:solidFill>
                  <a:srgbClr val="FFFF00"/>
                </a:solidFill>
              </a:rPr>
              <a:t>50 % </a:t>
            </a:r>
            <a:r>
              <a:rPr lang="ru-RU" sz="1600" dirty="0">
                <a:solidFill>
                  <a:prstClr val="white"/>
                </a:solidFill>
              </a:rPr>
              <a:t>новые для науки на глубинах от </a:t>
            </a:r>
            <a:r>
              <a:rPr lang="en-US" sz="1600" dirty="0">
                <a:solidFill>
                  <a:srgbClr val="FFFFFF"/>
                </a:solidFill>
              </a:rPr>
              <a:t>1700 to 4700 </a:t>
            </a:r>
            <a:r>
              <a:rPr lang="ru-RU" sz="1600" dirty="0">
                <a:solidFill>
                  <a:srgbClr val="FFFFFF"/>
                </a:solidFill>
              </a:rPr>
              <a:t>м</a:t>
            </a:r>
          </a:p>
        </p:txBody>
      </p:sp>
      <p:pic>
        <p:nvPicPr>
          <p:cNvPr id="410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214" y="3213100"/>
            <a:ext cx="14732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15"/>
          <p:cNvGraphicFramePr>
            <a:graphicFrameLocks noChangeAspect="1"/>
          </p:cNvGraphicFramePr>
          <p:nvPr/>
        </p:nvGraphicFramePr>
        <p:xfrm>
          <a:off x="5508625" y="4610100"/>
          <a:ext cx="673100" cy="2247900"/>
        </p:xfrm>
        <a:graphic>
          <a:graphicData uri="http://schemas.openxmlformats.org/presentationml/2006/ole">
            <p:oleObj spid="_x0000_s4098" name="Image" r:id="rId11" imgW="840894" imgH="2797359" progId="">
              <p:embed/>
            </p:oleObj>
          </a:graphicData>
        </a:graphic>
      </p:graphicFrame>
      <p:pic>
        <p:nvPicPr>
          <p:cNvPr id="4109" name="Grafik 5"/>
          <p:cNvPicPr>
            <a:picLocks noChangeAspect="1"/>
          </p:cNvPicPr>
          <p:nvPr/>
        </p:nvPicPr>
        <p:blipFill>
          <a:blip r:embed="rId12" cstate="print"/>
          <a:srcRect l="40404"/>
          <a:stretch>
            <a:fillRect/>
          </a:stretch>
        </p:blipFill>
        <p:spPr bwMode="auto">
          <a:xfrm>
            <a:off x="1" y="3829050"/>
            <a:ext cx="286226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Grafik 9"/>
          <p:cNvPicPr>
            <a:picLocks noChangeAspect="1"/>
          </p:cNvPicPr>
          <p:nvPr/>
        </p:nvPicPr>
        <p:blipFill>
          <a:blip r:embed="rId13" cstate="print"/>
          <a:srcRect r="8682"/>
          <a:stretch>
            <a:fillRect/>
          </a:stretch>
        </p:blipFill>
        <p:spPr bwMode="auto">
          <a:xfrm>
            <a:off x="1835151" y="4221163"/>
            <a:ext cx="114617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Grafik 6"/>
          <p:cNvPicPr>
            <a:picLocks noChangeAspect="1"/>
          </p:cNvPicPr>
          <p:nvPr/>
        </p:nvPicPr>
        <p:blipFill>
          <a:blip r:embed="rId14" cstate="print"/>
          <a:srcRect t="6500" r="15588" b="6720"/>
          <a:stretch>
            <a:fillRect/>
          </a:stretch>
        </p:blipFill>
        <p:spPr bwMode="auto">
          <a:xfrm>
            <a:off x="7586664" y="3933827"/>
            <a:ext cx="15573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3" descr="C:\Users\Raena\Desktop\Iso_Kuram_photo\Isopoda_plate1.tif"/>
          <p:cNvPicPr>
            <a:picLocks noChangeAspect="1" noChangeArrowheads="1"/>
          </p:cNvPicPr>
          <p:nvPr/>
        </p:nvPicPr>
        <p:blipFill>
          <a:blip r:embed="rId15" cstate="print"/>
          <a:srcRect l="24805" t="53177" r="59708" b="10605"/>
          <a:stretch>
            <a:fillRect/>
          </a:stretch>
        </p:blipFill>
        <p:spPr bwMode="auto">
          <a:xfrm>
            <a:off x="900113" y="4508500"/>
            <a:ext cx="88741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Grafik 9"/>
          <p:cNvPicPr>
            <a:picLocks noChangeAspect="1"/>
          </p:cNvPicPr>
          <p:nvPr/>
        </p:nvPicPr>
        <p:blipFill>
          <a:blip r:embed="rId16" cstate="print"/>
          <a:srcRect t="25012" r="19162" b="6943"/>
          <a:stretch>
            <a:fillRect/>
          </a:stretch>
        </p:blipFill>
        <p:spPr bwMode="auto">
          <a:xfrm>
            <a:off x="611189" y="3573463"/>
            <a:ext cx="1544637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19476" y="5661027"/>
            <a:ext cx="2159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Picture 2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126" y="3644900"/>
            <a:ext cx="10318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2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619250" y="5387977"/>
            <a:ext cx="18732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27763" y="4392615"/>
            <a:ext cx="1071562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1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" y="2781300"/>
            <a:ext cx="25288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Рисунок 3" descr="Tricitella4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356100" y="3500440"/>
            <a:ext cx="10160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1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019926" y="5946777"/>
            <a:ext cx="12239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Grafik 1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" y="2492896"/>
            <a:ext cx="7555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55576" y="2420890"/>
            <a:ext cx="6083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FF00"/>
                </a:solidFill>
              </a:rPr>
              <a:t>KuramBio</a:t>
            </a:r>
            <a:r>
              <a:rPr lang="en-US" sz="1600" b="1" dirty="0">
                <a:solidFill>
                  <a:srgbClr val="FFFF00"/>
                </a:solidFill>
              </a:rPr>
              <a:t> I</a:t>
            </a:r>
            <a:r>
              <a:rPr lang="en-US" sz="1600" dirty="0">
                <a:solidFill>
                  <a:srgbClr val="FFFF00"/>
                </a:solidFill>
              </a:rPr>
              <a:t>I</a:t>
            </a:r>
            <a:r>
              <a:rPr lang="en-US" sz="1600" dirty="0">
                <a:solidFill>
                  <a:prstClr val="white"/>
                </a:solidFill>
              </a:rPr>
              <a:t>: </a:t>
            </a:r>
            <a:r>
              <a:rPr lang="ru-RU" sz="1600" dirty="0">
                <a:solidFill>
                  <a:prstClr val="white"/>
                </a:solidFill>
              </a:rPr>
              <a:t>собрано </a:t>
            </a:r>
            <a:r>
              <a:rPr lang="en-US" sz="1600" b="1" dirty="0">
                <a:solidFill>
                  <a:srgbClr val="FFFF00"/>
                </a:solidFill>
              </a:rPr>
              <a:t>13</a:t>
            </a:r>
            <a:r>
              <a:rPr lang="ru-RU" sz="1600" b="1" dirty="0">
                <a:solidFill>
                  <a:srgbClr val="FFFF00"/>
                </a:solidFill>
              </a:rPr>
              <a:t>28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prstClr val="white"/>
                </a:solidFill>
              </a:rPr>
              <a:t>видов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>
                <a:solidFill>
                  <a:srgbClr val="FFFF00"/>
                </a:solidFill>
              </a:rPr>
              <a:t>~ 50% </a:t>
            </a:r>
            <a:r>
              <a:rPr lang="ru-RU" sz="1600" dirty="0">
                <a:solidFill>
                  <a:prstClr val="white"/>
                </a:solidFill>
              </a:rPr>
              <a:t>новые для науки на</a:t>
            </a:r>
          </a:p>
          <a:p>
            <a:r>
              <a:rPr lang="ru-RU" sz="1600" dirty="0">
                <a:solidFill>
                  <a:prstClr val="white"/>
                </a:solidFill>
              </a:rPr>
              <a:t>глубинах от 5120 до 9585 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90CD1-5A28-45C8-B16A-FB38CE7FAA1D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9068478" cy="59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</a:rPr>
              <a:t>Морские экосистемы привлекают особое внимание как гигантский резервуар уникальных лекарственных молекул с более высокой, чем на суше, степенью химического разнообразия [</a:t>
            </a:r>
            <a:r>
              <a:rPr lang="ru-RU" sz="1600" b="1" dirty="0" err="1">
                <a:solidFill>
                  <a:srgbClr val="FFFFFF"/>
                </a:solidFill>
              </a:rPr>
              <a:t>Blunt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err="1">
                <a:solidFill>
                  <a:srgbClr val="FFFFFF"/>
                </a:solidFill>
              </a:rPr>
              <a:t>et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err="1">
                <a:solidFill>
                  <a:srgbClr val="FFFFFF"/>
                </a:solidFill>
              </a:rPr>
              <a:t>al</a:t>
            </a:r>
            <a:r>
              <a:rPr lang="ru-RU" sz="1600" b="1" dirty="0">
                <a:solidFill>
                  <a:srgbClr val="FFFFFF"/>
                </a:solidFill>
              </a:rPr>
              <a:t>., 2015]. Более 20000 природных соединений были выделены и идентифицированы из различных морских организмов [</a:t>
            </a:r>
            <a:r>
              <a:rPr lang="ru-RU" sz="1600" b="1" dirty="0" err="1">
                <a:solidFill>
                  <a:srgbClr val="FFFFFF"/>
                </a:solidFill>
              </a:rPr>
              <a:t>Turk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err="1">
                <a:solidFill>
                  <a:srgbClr val="FFFFFF"/>
                </a:solidFill>
              </a:rPr>
              <a:t>et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err="1">
                <a:solidFill>
                  <a:srgbClr val="FFFFFF"/>
                </a:solidFill>
              </a:rPr>
              <a:t>al</a:t>
            </a:r>
            <a:r>
              <a:rPr lang="ru-RU" sz="1600" b="1" dirty="0">
                <a:solidFill>
                  <a:srgbClr val="FFFFFF"/>
                </a:solidFill>
              </a:rPr>
              <a:t>., 2013]. Глубоководные экосистемы представляют собой экстремальные и необычные местообитания, обусловливающие появление новых структур органических соединений с высокой биологической активностью. Глубоководные организмы адаптировали свои биохимические механизмы для выживания в экстремальных условиях и обладают большим потенциалом индукции первичных и вторичных метаболических путей для создания структурно уникальных метаболитов [</a:t>
            </a:r>
            <a:r>
              <a:rPr lang="ru-RU" sz="1600" b="1" dirty="0" err="1">
                <a:solidFill>
                  <a:srgbClr val="FFFFFF"/>
                </a:solidFill>
              </a:rPr>
              <a:t>Niu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err="1">
                <a:solidFill>
                  <a:srgbClr val="FFFFFF"/>
                </a:solidFill>
              </a:rPr>
              <a:t>et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err="1">
                <a:solidFill>
                  <a:srgbClr val="FFFFFF"/>
                </a:solidFill>
              </a:rPr>
              <a:t>al</a:t>
            </a:r>
            <a:r>
              <a:rPr lang="ru-RU" sz="1600" b="1" dirty="0">
                <a:solidFill>
                  <a:srgbClr val="FFFFFF"/>
                </a:solidFill>
              </a:rPr>
              <a:t>., 2015]. Тем не менее, на их долю сейчас приходится лишь около 2% всех известных природных соединений морского происхождения.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В то же время, 75% всех соединений, выделенных из глубоководных объектов, обладают биологической активностью, причем почти половина из них проявляет  </a:t>
            </a:r>
            <a:r>
              <a:rPr lang="ru-RU" sz="1600" b="1" dirty="0" err="1">
                <a:solidFill>
                  <a:srgbClr val="FFFF00"/>
                </a:solidFill>
              </a:rPr>
              <a:t>цитотоксичность</a:t>
            </a:r>
            <a:r>
              <a:rPr lang="ru-RU" sz="1600" b="1" dirty="0">
                <a:solidFill>
                  <a:srgbClr val="FFFF00"/>
                </a:solidFill>
              </a:rPr>
              <a:t> в отношении ряда линий раковых клеток человека </a:t>
            </a:r>
            <a:r>
              <a:rPr lang="ru-RU" sz="1600" b="1" dirty="0">
                <a:solidFill>
                  <a:srgbClr val="FFFFFF"/>
                </a:solidFill>
              </a:rPr>
              <a:t>[</a:t>
            </a:r>
            <a:r>
              <a:rPr lang="ru-RU" sz="1600" b="1" dirty="0" err="1">
                <a:solidFill>
                  <a:srgbClr val="FFFFFF"/>
                </a:solidFill>
              </a:rPr>
              <a:t>Skropeta</a:t>
            </a:r>
            <a:r>
              <a:rPr lang="ru-RU" sz="1600" b="1" dirty="0">
                <a:solidFill>
                  <a:srgbClr val="FFFFFF"/>
                </a:solidFill>
              </a:rPr>
              <a:t>,  </a:t>
            </a:r>
            <a:r>
              <a:rPr lang="ru-RU" sz="1600" b="1" dirty="0" err="1">
                <a:solidFill>
                  <a:srgbClr val="FFFFFF"/>
                </a:solidFill>
              </a:rPr>
              <a:t>Wei</a:t>
            </a:r>
            <a:r>
              <a:rPr lang="ru-RU" sz="1600" b="1" dirty="0">
                <a:solidFill>
                  <a:srgbClr val="FFFFFF"/>
                </a:solidFill>
              </a:rPr>
              <a:t>, 2014]. Выделенные из этих объектов продукты показали высокую противоопухолевую, </a:t>
            </a:r>
            <a:r>
              <a:rPr lang="ru-RU" sz="1600" b="1" dirty="0" err="1">
                <a:solidFill>
                  <a:srgbClr val="FFFFFF"/>
                </a:solidFill>
              </a:rPr>
              <a:t>антипролиферативную</a:t>
            </a:r>
            <a:r>
              <a:rPr lang="ru-RU" sz="1600" b="1" dirty="0">
                <a:solidFill>
                  <a:srgbClr val="FFFFFF"/>
                </a:solidFill>
              </a:rPr>
              <a:t> и антибиотическую активность.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82" y="3841790"/>
            <a:ext cx="904901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FFFFFF"/>
              </a:solidFill>
            </a:endParaRPr>
          </a:p>
          <a:p>
            <a:endParaRPr lang="ru-RU" sz="1200" b="1" dirty="0">
              <a:solidFill>
                <a:srgbClr val="FFFFFF"/>
              </a:solidFill>
            </a:endParaRPr>
          </a:p>
          <a:p>
            <a:endParaRPr lang="ru-RU" sz="1200" b="1" dirty="0">
              <a:solidFill>
                <a:srgbClr val="FFFFFF"/>
              </a:solidFill>
            </a:endParaRPr>
          </a:p>
          <a:p>
            <a:endParaRPr lang="ru-RU" sz="1200" b="1" dirty="0">
              <a:solidFill>
                <a:srgbClr val="FFFFFF"/>
              </a:solidFill>
            </a:endParaRPr>
          </a:p>
          <a:p>
            <a:endParaRPr lang="ru-RU" sz="1200" b="1" dirty="0">
              <a:solidFill>
                <a:srgbClr val="FFFFFF"/>
              </a:solidFill>
            </a:endParaRPr>
          </a:p>
          <a:p>
            <a:r>
              <a:rPr lang="en-US" sz="1200" b="1" dirty="0" err="1">
                <a:solidFill>
                  <a:srgbClr val="FFFFFF"/>
                </a:solidFill>
              </a:rPr>
              <a:t>Blagodatski</a:t>
            </a:r>
            <a:r>
              <a:rPr lang="en-US" sz="1200" b="1" dirty="0">
                <a:solidFill>
                  <a:srgbClr val="FFFFFF"/>
                </a:solidFill>
              </a:rPr>
              <a:t> A., </a:t>
            </a:r>
            <a:r>
              <a:rPr lang="en-US" sz="1200" b="1" dirty="0" err="1">
                <a:solidFill>
                  <a:srgbClr val="FFFFFF"/>
                </a:solidFill>
              </a:rPr>
              <a:t>Cherepanov</a:t>
            </a:r>
            <a:r>
              <a:rPr lang="en-US" sz="1200" b="1" dirty="0">
                <a:solidFill>
                  <a:srgbClr val="FFFFFF"/>
                </a:solidFill>
              </a:rPr>
              <a:t> V., </a:t>
            </a:r>
            <a:r>
              <a:rPr lang="en-US" sz="1200" b="1" dirty="0" err="1">
                <a:solidFill>
                  <a:srgbClr val="FFFFFF"/>
                </a:solidFill>
              </a:rPr>
              <a:t>Koval</a:t>
            </a:r>
            <a:r>
              <a:rPr lang="en-US" sz="1200" b="1" dirty="0">
                <a:solidFill>
                  <a:srgbClr val="FFFFFF"/>
                </a:solidFill>
              </a:rPr>
              <a:t> V., </a:t>
            </a:r>
            <a:r>
              <a:rPr lang="en-US" sz="1200" b="1" dirty="0" err="1">
                <a:solidFill>
                  <a:srgbClr val="FFFFFF"/>
                </a:solidFill>
              </a:rPr>
              <a:t>Kharlamenko</a:t>
            </a:r>
            <a:r>
              <a:rPr lang="en-US" sz="1200" b="1" dirty="0">
                <a:solidFill>
                  <a:srgbClr val="FFFFFF"/>
                </a:solidFill>
              </a:rPr>
              <a:t>, V.I., Khotimchenko Y.S., </a:t>
            </a:r>
            <a:r>
              <a:rPr lang="en-US" sz="1200" b="1" dirty="0" err="1">
                <a:solidFill>
                  <a:srgbClr val="FFFFFF"/>
                </a:solidFill>
              </a:rPr>
              <a:t>Katanaev</a:t>
            </a:r>
            <a:r>
              <a:rPr lang="en-US" sz="1200" b="1" dirty="0">
                <a:solidFill>
                  <a:srgbClr val="FFFFFF"/>
                </a:solidFill>
              </a:rPr>
              <a:t> V.L. High-throughput targeted screening in </a:t>
            </a:r>
            <a:r>
              <a:rPr lang="en-US" sz="1200" b="1" dirty="0">
                <a:solidFill>
                  <a:srgbClr val="FFFF00"/>
                </a:solidFill>
              </a:rPr>
              <a:t>triple-negative breast cancer cells </a:t>
            </a:r>
            <a:r>
              <a:rPr lang="en-US" sz="1200" b="1" dirty="0">
                <a:solidFill>
                  <a:srgbClr val="FFFFFF"/>
                </a:solidFill>
              </a:rPr>
              <a:t>identifies </a:t>
            </a:r>
            <a:r>
              <a:rPr lang="en-US" sz="1200" b="1" dirty="0" err="1">
                <a:solidFill>
                  <a:srgbClr val="FFFFFF"/>
                </a:solidFill>
              </a:rPr>
              <a:t>Wnt</a:t>
            </a:r>
            <a:r>
              <a:rPr lang="en-US" sz="1200" b="1" dirty="0">
                <a:solidFill>
                  <a:srgbClr val="FFFFFF"/>
                </a:solidFill>
              </a:rPr>
              <a:t>-inhibiting activities in Pacific brittle stars. Scientific Reports. 2017. Vol. 7. No of paper: 11964. DOI: 10.1038/s41598-017-12232-7. </a:t>
            </a:r>
            <a:endParaRPr lang="ru-RU" sz="1200" b="1" dirty="0">
              <a:solidFill>
                <a:srgbClr val="FFFFFF"/>
              </a:solidFill>
            </a:endParaRPr>
          </a:p>
          <a:p>
            <a:r>
              <a:rPr lang="en-US" sz="1200" b="1" dirty="0" err="1">
                <a:solidFill>
                  <a:srgbClr val="FFFFFF"/>
                </a:solidFill>
              </a:rPr>
              <a:t>Bryukhovetskiy</a:t>
            </a:r>
            <a:r>
              <a:rPr lang="en-US" sz="1200" b="1" dirty="0">
                <a:solidFill>
                  <a:srgbClr val="FFFFFF"/>
                </a:solidFill>
              </a:rPr>
              <a:t> I.S., </a:t>
            </a:r>
            <a:r>
              <a:rPr lang="en-US" sz="1200" b="1" dirty="0" err="1">
                <a:solidFill>
                  <a:srgbClr val="FFFFFF"/>
                </a:solidFill>
              </a:rPr>
              <a:t>Dyuizen</a:t>
            </a:r>
            <a:r>
              <a:rPr lang="en-US" sz="1200" b="1" dirty="0">
                <a:solidFill>
                  <a:srgbClr val="FFFFFF"/>
                </a:solidFill>
              </a:rPr>
              <a:t> I.V., Shevchenko, V.E., </a:t>
            </a:r>
            <a:r>
              <a:rPr lang="en-US" sz="1200" b="1" dirty="0" err="1">
                <a:solidFill>
                  <a:srgbClr val="FFFFFF"/>
                </a:solidFill>
              </a:rPr>
              <a:t>Bryukhovetskiy</a:t>
            </a:r>
            <a:r>
              <a:rPr lang="en-US" sz="1200" b="1" dirty="0">
                <a:solidFill>
                  <a:srgbClr val="FFFFFF"/>
                </a:solidFill>
              </a:rPr>
              <a:t> A.S., </a:t>
            </a:r>
            <a:r>
              <a:rPr lang="en-US" sz="1200" b="1" dirty="0" err="1">
                <a:solidFill>
                  <a:srgbClr val="FFFFFF"/>
                </a:solidFill>
              </a:rPr>
              <a:t>Mischenko</a:t>
            </a:r>
            <a:r>
              <a:rPr lang="en-US" sz="1200" b="1" dirty="0">
                <a:solidFill>
                  <a:srgbClr val="FFFFFF"/>
                </a:solidFill>
              </a:rPr>
              <a:t> P.V., </a:t>
            </a:r>
            <a:r>
              <a:rPr lang="en-US" sz="1200" b="1" dirty="0" err="1">
                <a:solidFill>
                  <a:srgbClr val="FFFFFF"/>
                </a:solidFill>
              </a:rPr>
              <a:t>Milkina</a:t>
            </a:r>
            <a:r>
              <a:rPr lang="en-US" sz="1200" b="1" dirty="0">
                <a:solidFill>
                  <a:srgbClr val="FFFFFF"/>
                </a:solidFill>
              </a:rPr>
              <a:t> E.V., Khotimchenko Y.S. Hematopoietic stem cells as a tool for the treatment of </a:t>
            </a:r>
            <a:r>
              <a:rPr lang="en-US" sz="1200" b="1" dirty="0">
                <a:solidFill>
                  <a:srgbClr val="FFFF00"/>
                </a:solidFill>
              </a:rPr>
              <a:t>glioblastoma</a:t>
            </a:r>
            <a:r>
              <a:rPr lang="en-US" sz="1200" b="1" dirty="0">
                <a:solidFill>
                  <a:srgbClr val="FFFFFF"/>
                </a:solidFill>
              </a:rPr>
              <a:t> </a:t>
            </a:r>
            <a:r>
              <a:rPr lang="en-US" sz="1200" b="1" dirty="0" err="1">
                <a:solidFill>
                  <a:srgbClr val="FFFFFF"/>
                </a:solidFill>
              </a:rPr>
              <a:t>multiforme</a:t>
            </a:r>
            <a:r>
              <a:rPr lang="en-US" sz="1200" b="1" dirty="0">
                <a:solidFill>
                  <a:srgbClr val="FFFFFF"/>
                </a:solidFill>
              </a:rPr>
              <a:t>. Molecular Medicine Reports, 2016. Vol. 14. N 5. P. 4511-4520. DOI: 10.3892/mmr.2016.585. </a:t>
            </a:r>
          </a:p>
          <a:p>
            <a:r>
              <a:rPr lang="en-US" sz="1200" b="1" dirty="0" err="1">
                <a:solidFill>
                  <a:srgbClr val="FFFFFF"/>
                </a:solidFill>
              </a:rPr>
              <a:t>Bryukhovetskiy</a:t>
            </a:r>
            <a:r>
              <a:rPr lang="en-US" sz="1200" b="1" dirty="0">
                <a:solidFill>
                  <a:srgbClr val="FFFFFF"/>
                </a:solidFill>
              </a:rPr>
              <a:t> I., </a:t>
            </a:r>
            <a:r>
              <a:rPr lang="en-US" sz="1200" b="1" dirty="0" err="1">
                <a:solidFill>
                  <a:srgbClr val="FFFFFF"/>
                </a:solidFill>
              </a:rPr>
              <a:t>Lyakhova</a:t>
            </a:r>
            <a:r>
              <a:rPr lang="en-US" sz="1200" b="1" dirty="0">
                <a:solidFill>
                  <a:srgbClr val="FFFFFF"/>
                </a:solidFill>
              </a:rPr>
              <a:t> I., </a:t>
            </a:r>
            <a:r>
              <a:rPr lang="en-US" sz="1200" b="1" dirty="0" err="1">
                <a:solidFill>
                  <a:srgbClr val="FFFFFF"/>
                </a:solidFill>
              </a:rPr>
              <a:t>Mischenko</a:t>
            </a:r>
            <a:r>
              <a:rPr lang="en-US" sz="1200" b="1" dirty="0">
                <a:solidFill>
                  <a:srgbClr val="FFFFFF"/>
                </a:solidFill>
              </a:rPr>
              <a:t> P., </a:t>
            </a:r>
            <a:r>
              <a:rPr lang="en-US" sz="1200" b="1" dirty="0" err="1">
                <a:solidFill>
                  <a:srgbClr val="FFFFFF"/>
                </a:solidFill>
              </a:rPr>
              <a:t>Milkina</a:t>
            </a:r>
            <a:r>
              <a:rPr lang="en-US" sz="1200" b="1" dirty="0">
                <a:solidFill>
                  <a:srgbClr val="FFFFFF"/>
                </a:solidFill>
              </a:rPr>
              <a:t>, E., Zaitsev S., Khotimchenko Y., </a:t>
            </a:r>
            <a:r>
              <a:rPr lang="en-US" sz="1200" b="1" dirty="0" err="1">
                <a:solidFill>
                  <a:srgbClr val="FFFFFF"/>
                </a:solidFill>
              </a:rPr>
              <a:t>Bryukhovetskiy</a:t>
            </a:r>
            <a:r>
              <a:rPr lang="en-US" sz="1200" b="1" dirty="0">
                <a:solidFill>
                  <a:srgbClr val="FFFFFF"/>
                </a:solidFill>
              </a:rPr>
              <a:t>, A., </a:t>
            </a:r>
            <a:r>
              <a:rPr lang="en-US" sz="1200" b="1" dirty="0" err="1">
                <a:solidFill>
                  <a:srgbClr val="FFFFFF"/>
                </a:solidFill>
              </a:rPr>
              <a:t>Polevshchikov</a:t>
            </a:r>
            <a:r>
              <a:rPr lang="en-US" sz="1200" b="1" dirty="0">
                <a:solidFill>
                  <a:srgbClr val="FFFFFF"/>
                </a:solidFill>
              </a:rPr>
              <a:t>, A., </a:t>
            </a:r>
            <a:r>
              <a:rPr lang="en-US" sz="1200" b="1" dirty="0" err="1">
                <a:solidFill>
                  <a:srgbClr val="FFFFFF"/>
                </a:solidFill>
              </a:rPr>
              <a:t>Kudryavtsev</a:t>
            </a:r>
            <a:r>
              <a:rPr lang="en-US" sz="1200" b="1" dirty="0">
                <a:solidFill>
                  <a:srgbClr val="FFFFFF"/>
                </a:solidFill>
              </a:rPr>
              <a:t>, I., Khotimchenko M. Alkaloids of </a:t>
            </a:r>
            <a:r>
              <a:rPr lang="en-US" sz="1200" b="1" dirty="0" err="1">
                <a:solidFill>
                  <a:srgbClr val="FFFF00"/>
                </a:solidFill>
              </a:rPr>
              <a:t>fascaplysin</a:t>
            </a:r>
            <a:r>
              <a:rPr lang="en-US" sz="1200" b="1" dirty="0">
                <a:solidFill>
                  <a:srgbClr val="FFFFFF"/>
                </a:solidFill>
              </a:rPr>
              <a:t> are effective conventional chemotherapeutic drugs, inhibiting the proliferation of </a:t>
            </a:r>
            <a:r>
              <a:rPr lang="en-US" sz="1200" b="1" dirty="0">
                <a:solidFill>
                  <a:srgbClr val="FFFF00"/>
                </a:solidFill>
              </a:rPr>
              <a:t>C6 glioma cells </a:t>
            </a:r>
            <a:r>
              <a:rPr lang="en-US" sz="1200" b="1" dirty="0">
                <a:solidFill>
                  <a:srgbClr val="FFFFFF"/>
                </a:solidFill>
              </a:rPr>
              <a:t>and causing their death in vitro. Oncology Letters. 2017. Vol. 13, N 2. P. 738-746. DOI: 10.3892/o1.2016.5478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20346CCA-F347-4553-A135-C3FB8CBA386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77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u4.anyfad.com/items/t1@a9c722f9-cfa6-45e0-8537-a31ddfd0e633/Mezhdunarodnaya-kosmicheskaya-Stanciya-M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4306216" cy="43651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127164"/>
            <a:ext cx="4283967" cy="2730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8144" y="4149080"/>
            <a:ext cx="4815857" cy="2708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70" y="548681"/>
            <a:ext cx="4860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</a:rPr>
              <a:t>Побывали в космосе </a:t>
            </a:r>
            <a:r>
              <a:rPr lang="en-US" sz="2400" b="1" dirty="0" smtClean="0">
                <a:solidFill>
                  <a:prstClr val="white"/>
                </a:solidFill>
              </a:rPr>
              <a:t>~ </a:t>
            </a:r>
            <a:r>
              <a:rPr lang="ru-RU" sz="2400" b="1" dirty="0" smtClean="0">
                <a:solidFill>
                  <a:prstClr val="white"/>
                </a:solidFill>
              </a:rPr>
              <a:t>570 </a:t>
            </a:r>
            <a:r>
              <a:rPr lang="ru-RU" sz="2400" b="1" dirty="0">
                <a:solidFill>
                  <a:prstClr val="white"/>
                </a:solidFill>
              </a:rPr>
              <a:t>чел.  </a:t>
            </a:r>
          </a:p>
          <a:p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9" y="2996954"/>
            <a:ext cx="481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</a:rPr>
              <a:t>Спускались глубже 10 км – </a:t>
            </a:r>
            <a:r>
              <a:rPr lang="ru-RU" sz="2400" b="1" dirty="0" smtClean="0">
                <a:solidFill>
                  <a:prstClr val="white"/>
                </a:solidFill>
              </a:rPr>
              <a:t>4 </a:t>
            </a:r>
            <a:r>
              <a:rPr lang="ru-RU" sz="2400" b="1" dirty="0">
                <a:solidFill>
                  <a:prstClr val="white"/>
                </a:solidFill>
              </a:rPr>
              <a:t>чел.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1590"/>
          <a:ext cx="9144000" cy="6854825"/>
        </p:xfrm>
        <a:graphic>
          <a:graphicData uri="http://schemas.openxmlformats.org/presentationml/2006/ole">
            <p:oleObj spid="_x0000_s6146" name="Image" r:id="rId3" imgW="5400610" imgH="4047409" progId="">
              <p:embed/>
            </p:oleObj>
          </a:graphicData>
        </a:graphic>
      </p:graphicFrame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6300192" y="1124744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err="1">
                <a:solidFill>
                  <a:srgbClr val="FFFFFF"/>
                </a:solidFill>
              </a:rPr>
              <a:t>Berryteuthis</a:t>
            </a:r>
            <a:r>
              <a:rPr lang="en-US" b="1" i="1" dirty="0">
                <a:solidFill>
                  <a:srgbClr val="FFFFFF"/>
                </a:solidFill>
              </a:rPr>
              <a:t> magister</a:t>
            </a:r>
            <a:endParaRPr lang="ru-RU" b="1" i="1" dirty="0">
              <a:solidFill>
                <a:srgbClr val="FFFFFF"/>
              </a:solidFill>
            </a:endParaRPr>
          </a:p>
        </p:txBody>
      </p:sp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3419475" cy="192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107950" y="1557340"/>
            <a:ext cx="12955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>
                <a:solidFill>
                  <a:srgbClr val="FFFFFF"/>
                </a:solidFill>
              </a:rPr>
              <a:t>Synallactes sp</a:t>
            </a:r>
            <a:r>
              <a:rPr lang="en-US" sz="1200" b="1" i="1">
                <a:solidFill>
                  <a:srgbClr val="FFFFFF"/>
                </a:solidFill>
              </a:rPr>
              <a:t>.</a:t>
            </a:r>
            <a:endParaRPr lang="ru-RU" sz="1200" b="1" i="1">
              <a:solidFill>
                <a:srgbClr val="FFFFFF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781425"/>
            <a:ext cx="1187450" cy="2139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927"/>
            <a:ext cx="1227138" cy="981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9" y="4652965"/>
            <a:ext cx="1873250" cy="2205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1" y="4005263"/>
            <a:ext cx="938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FFFFFF"/>
                </a:solidFill>
              </a:rPr>
              <a:t> Jonatopsis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FFFFFF"/>
                </a:solidFill>
              </a:rPr>
              <a:t>octopedalus</a:t>
            </a:r>
            <a:endParaRPr lang="ru-RU" sz="1000" b="1" i="1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6816" y="0"/>
            <a:ext cx="399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Западный склон Японского моря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6" y="4756150"/>
            <a:ext cx="50768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826" y="0"/>
            <a:ext cx="4321175" cy="3011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420940"/>
            <a:ext cx="353536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2114" y="3068640"/>
            <a:ext cx="3671887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2276475"/>
            <a:ext cx="29146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"/>
            <a:ext cx="4859338" cy="2447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51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92600"/>
            <a:ext cx="407828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7" name="TextBox 8"/>
          <p:cNvSpPr txBox="1">
            <a:spLocks noChangeArrowheads="1"/>
          </p:cNvSpPr>
          <p:nvPr/>
        </p:nvSpPr>
        <p:spPr bwMode="auto">
          <a:xfrm>
            <a:off x="4643438" y="6581777"/>
            <a:ext cx="4105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prstClr val="white"/>
                </a:solidFill>
              </a:rPr>
              <a:t>Gamov’s canyon, Sea of Japan</a:t>
            </a:r>
            <a:r>
              <a:rPr lang="ru-RU" sz="1200" b="1">
                <a:solidFill>
                  <a:prstClr val="white"/>
                </a:solidFill>
              </a:rPr>
              <a:t>/</a:t>
            </a:r>
            <a:r>
              <a:rPr lang="en-US" sz="1200" b="1">
                <a:solidFill>
                  <a:prstClr val="white"/>
                </a:solidFill>
              </a:rPr>
              <a:t>East Sea (100-2200 m)</a:t>
            </a:r>
            <a:endParaRPr lang="ru-RU" sz="1200" b="1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0"/>
            <a:ext cx="366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Японское море, </a:t>
            </a:r>
            <a:r>
              <a:rPr lang="ru-RU" b="1" dirty="0" err="1" smtClean="0">
                <a:solidFill>
                  <a:schemeClr val="bg1"/>
                </a:solidFill>
              </a:rPr>
              <a:t>Гамовский</a:t>
            </a:r>
            <a:r>
              <a:rPr lang="ru-RU" b="1" dirty="0" smtClean="0">
                <a:solidFill>
                  <a:schemeClr val="bg1"/>
                </a:solidFill>
              </a:rPr>
              <a:t> каньон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5488"/>
            <a:ext cx="4716463" cy="48625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91139" name="Picture 12" descr="IMG_03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933825"/>
            <a:ext cx="17446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13"/>
          <p:cNvSpPr txBox="1">
            <a:spLocks noChangeArrowheads="1"/>
          </p:cNvSpPr>
          <p:nvPr/>
        </p:nvSpPr>
        <p:spPr bwMode="auto">
          <a:xfrm>
            <a:off x="579438" y="2743200"/>
            <a:ext cx="3438525" cy="3698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Transects on “barite mountains”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1141" name="Line 14"/>
          <p:cNvSpPr>
            <a:spLocks noChangeShapeType="1"/>
          </p:cNvSpPr>
          <p:nvPr/>
        </p:nvSpPr>
        <p:spPr bwMode="auto">
          <a:xfrm flipH="1">
            <a:off x="990600" y="3124200"/>
            <a:ext cx="106680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1142" name="Line 15"/>
          <p:cNvSpPr>
            <a:spLocks noChangeShapeType="1"/>
          </p:cNvSpPr>
          <p:nvPr/>
        </p:nvSpPr>
        <p:spPr bwMode="auto">
          <a:xfrm>
            <a:off x="2057400" y="3124200"/>
            <a:ext cx="68580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91143" name="Picture 17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0"/>
            <a:ext cx="1619250" cy="17732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1144" name="Picture 5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6475" y="0"/>
            <a:ext cx="1362075" cy="17732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1145" name="Picture 6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08175" cy="19272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114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0"/>
            <a:ext cx="4284662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9338" y="3173413"/>
            <a:ext cx="4284662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DD09138E-3FA7-4AB1-98C0-853E274CE2C4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03848" y="0"/>
            <a:ext cx="394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Охотское море, Баритовые горы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2636838"/>
            <a:ext cx="493395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525" y="0"/>
            <a:ext cx="50704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TextBox 11"/>
          <p:cNvSpPr txBox="1">
            <a:spLocks noChangeArrowheads="1"/>
          </p:cNvSpPr>
          <p:nvPr/>
        </p:nvSpPr>
        <p:spPr bwMode="auto">
          <a:xfrm>
            <a:off x="4211638" y="2565400"/>
            <a:ext cx="17859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prstClr val="white"/>
                </a:solidFill>
                <a:latin typeface="Arial" pitchFamily="34" charset="0"/>
              </a:rPr>
              <a:t>Liponema brevicornis</a:t>
            </a:r>
            <a:endParaRPr lang="ru-RU" sz="1200" b="1" i="1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37221" name="TextBox 13"/>
          <p:cNvSpPr txBox="1">
            <a:spLocks noChangeArrowheads="1"/>
          </p:cNvSpPr>
          <p:nvPr/>
        </p:nvSpPr>
        <p:spPr bwMode="auto">
          <a:xfrm>
            <a:off x="6443663" y="2492375"/>
            <a:ext cx="2570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prstClr val="white"/>
                </a:solidFill>
                <a:latin typeface="Arial" pitchFamily="34" charset="0"/>
              </a:rPr>
              <a:t>Akebiconcha soyoae ochotensis</a:t>
            </a:r>
            <a:endParaRPr lang="ru-RU" sz="1200" b="1" i="1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13722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6338"/>
            <a:ext cx="41925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402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4" name="TextBox 13"/>
          <p:cNvSpPr txBox="1">
            <a:spLocks noChangeArrowheads="1"/>
          </p:cNvSpPr>
          <p:nvPr/>
        </p:nvSpPr>
        <p:spPr bwMode="auto">
          <a:xfrm>
            <a:off x="6573838" y="3141663"/>
            <a:ext cx="2570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prstClr val="white"/>
                </a:solidFill>
                <a:latin typeface="Arial" pitchFamily="34" charset="0"/>
              </a:rPr>
              <a:t>Akebiconcha soyoae ochotensis</a:t>
            </a:r>
            <a:endParaRPr lang="ru-RU" sz="1200" b="1" i="1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13722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5410200"/>
            <a:ext cx="28432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6" name="Прямоугольник 7"/>
          <p:cNvSpPr>
            <a:spLocks noChangeArrowheads="1"/>
          </p:cNvSpPr>
          <p:nvPr/>
        </p:nvSpPr>
        <p:spPr bwMode="auto">
          <a:xfrm>
            <a:off x="7092950" y="6550025"/>
            <a:ext cx="1630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prstClr val="white"/>
                </a:solidFill>
                <a:latin typeface="Arial" pitchFamily="34" charset="0"/>
              </a:rPr>
              <a:t>Paralomis verrili </a:t>
            </a:r>
            <a:endParaRPr lang="ru-RU" sz="1400" i="1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137227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638" y="5176838"/>
            <a:ext cx="20891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8" name="TextBox 6"/>
          <p:cNvSpPr txBox="1">
            <a:spLocks noChangeArrowheads="1"/>
          </p:cNvSpPr>
          <p:nvPr/>
        </p:nvSpPr>
        <p:spPr bwMode="auto">
          <a:xfrm>
            <a:off x="5076825" y="6335713"/>
            <a:ext cx="11969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prstClr val="white"/>
                </a:solidFill>
                <a:latin typeface="Arial" pitchFamily="34" charset="0"/>
              </a:rPr>
              <a:t>Munidopsis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prstClr val="white"/>
                </a:solidFill>
                <a:latin typeface="Arial" pitchFamily="34" charset="0"/>
              </a:rPr>
              <a:t>beringianus</a:t>
            </a:r>
            <a:endParaRPr lang="ru-RU" sz="1400" b="1" i="1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13722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005263"/>
            <a:ext cx="147637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80542"/>
            <a:ext cx="2133600" cy="365125"/>
          </a:xfrm>
        </p:spPr>
        <p:txBody>
          <a:bodyPr/>
          <a:lstStyle/>
          <a:p>
            <a:pPr>
              <a:defRPr/>
            </a:pPr>
            <a:fld id="{152B787A-9BBD-4A17-B92D-626D941BBC18}" type="slidenum">
              <a:rPr lang="ru-RU" b="1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ru-RU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088"/>
            <a:ext cx="9144000" cy="672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extBox 2"/>
          <p:cNvSpPr txBox="1">
            <a:spLocks noChangeArrowheads="1"/>
          </p:cNvSpPr>
          <p:nvPr/>
        </p:nvSpPr>
        <p:spPr bwMode="auto">
          <a:xfrm>
            <a:off x="6084888" y="404813"/>
            <a:ext cx="213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FFFF"/>
                </a:solidFill>
              </a:rPr>
              <a:t>Benthoctopus sp.</a:t>
            </a:r>
            <a:endParaRPr lang="ru-RU" b="1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638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0"/>
            <a:ext cx="49657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3357563"/>
            <a:ext cx="27527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084763"/>
            <a:ext cx="25241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25" y="5013325"/>
            <a:ext cx="27178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3357563"/>
            <a:ext cx="34925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1500" y="5080000"/>
            <a:ext cx="34925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3213100"/>
            <a:ext cx="252095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0" name="TextBox 6"/>
          <p:cNvSpPr txBox="1">
            <a:spLocks noChangeArrowheads="1"/>
          </p:cNvSpPr>
          <p:nvPr/>
        </p:nvSpPr>
        <p:spPr bwMode="auto">
          <a:xfrm>
            <a:off x="6443663" y="6553200"/>
            <a:ext cx="1851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Bathyraja parmifera</a:t>
            </a:r>
            <a:endParaRPr lang="ru-RU" sz="1400" b="1" i="1">
              <a:solidFill>
                <a:schemeClr val="bg1"/>
              </a:solidFill>
            </a:endParaRPr>
          </a:p>
        </p:txBody>
      </p:sp>
      <p:sp>
        <p:nvSpPr>
          <p:cNvPr id="143371" name="TextBox 6"/>
          <p:cNvSpPr txBox="1">
            <a:spLocks noChangeArrowheads="1"/>
          </p:cNvSpPr>
          <p:nvPr/>
        </p:nvSpPr>
        <p:spPr bwMode="auto">
          <a:xfrm>
            <a:off x="3132138" y="3284538"/>
            <a:ext cx="179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Bothrocara zestum</a:t>
            </a:r>
            <a:endParaRPr lang="ru-RU" sz="1400" b="1" i="1">
              <a:solidFill>
                <a:schemeClr val="bg1"/>
              </a:solidFill>
            </a:endParaRPr>
          </a:p>
        </p:txBody>
      </p:sp>
      <p:sp>
        <p:nvSpPr>
          <p:cNvPr id="143372" name="TextBox 6"/>
          <p:cNvSpPr txBox="1">
            <a:spLocks noChangeArrowheads="1"/>
          </p:cNvSpPr>
          <p:nvPr/>
        </p:nvSpPr>
        <p:spPr bwMode="auto">
          <a:xfrm>
            <a:off x="3059113" y="6553200"/>
            <a:ext cx="2044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Hemilepidotus jordani</a:t>
            </a:r>
            <a:endParaRPr lang="ru-RU" sz="1400" b="1" i="1">
              <a:solidFill>
                <a:schemeClr val="bg1"/>
              </a:solidFill>
            </a:endParaRPr>
          </a:p>
        </p:txBody>
      </p:sp>
      <p:sp>
        <p:nvSpPr>
          <p:cNvPr id="143373" name="TextBox 6"/>
          <p:cNvSpPr txBox="1">
            <a:spLocks noChangeArrowheads="1"/>
          </p:cNvSpPr>
          <p:nvPr/>
        </p:nvSpPr>
        <p:spPr bwMode="auto">
          <a:xfrm>
            <a:off x="4572000" y="2565400"/>
            <a:ext cx="2278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Hippoglossus stenolepis</a:t>
            </a:r>
            <a:endParaRPr lang="ru-RU" sz="1400" b="1" i="1">
              <a:solidFill>
                <a:schemeClr val="bg1"/>
              </a:solidFill>
            </a:endParaRPr>
          </a:p>
        </p:txBody>
      </p:sp>
      <p:sp>
        <p:nvSpPr>
          <p:cNvPr id="143374" name="TextBox 6"/>
          <p:cNvSpPr txBox="1">
            <a:spLocks noChangeArrowheads="1"/>
          </p:cNvSpPr>
          <p:nvPr/>
        </p:nvSpPr>
        <p:spPr bwMode="auto">
          <a:xfrm>
            <a:off x="1908175" y="2133600"/>
            <a:ext cx="2192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Lumpenella longirostris</a:t>
            </a:r>
            <a:endParaRPr lang="ru-RU" sz="1400" b="1" i="1">
              <a:solidFill>
                <a:schemeClr val="bg1"/>
              </a:solidFill>
            </a:endParaRPr>
          </a:p>
        </p:txBody>
      </p:sp>
      <p:sp>
        <p:nvSpPr>
          <p:cNvPr id="143375" name="TextBox 6"/>
          <p:cNvSpPr txBox="1">
            <a:spLocks noChangeArrowheads="1"/>
          </p:cNvSpPr>
          <p:nvPr/>
        </p:nvSpPr>
        <p:spPr bwMode="auto">
          <a:xfrm>
            <a:off x="7308850" y="4652963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Lycodes soldatovi</a:t>
            </a:r>
            <a:endParaRPr lang="ru-RU" sz="1400" b="1" i="1">
              <a:solidFill>
                <a:schemeClr val="bg1"/>
              </a:solidFill>
            </a:endParaRPr>
          </a:p>
        </p:txBody>
      </p:sp>
      <p:sp>
        <p:nvSpPr>
          <p:cNvPr id="143376" name="TextBox 6"/>
          <p:cNvSpPr txBox="1">
            <a:spLocks noChangeArrowheads="1"/>
          </p:cNvSpPr>
          <p:nvPr/>
        </p:nvSpPr>
        <p:spPr bwMode="auto">
          <a:xfrm>
            <a:off x="250825" y="4797425"/>
            <a:ext cx="2252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Sebastolobus macrochir</a:t>
            </a:r>
            <a:endParaRPr lang="ru-RU" sz="14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61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838"/>
            <a:ext cx="4356100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0"/>
            <a:ext cx="48006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1650" y="1989138"/>
            <a:ext cx="48323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0" name="Прямоугольник 7"/>
          <p:cNvSpPr>
            <a:spLocks noChangeArrowheads="1"/>
          </p:cNvSpPr>
          <p:nvPr/>
        </p:nvSpPr>
        <p:spPr bwMode="auto">
          <a:xfrm>
            <a:off x="6804025" y="2636838"/>
            <a:ext cx="210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solidFill>
                  <a:srgbClr val="FFFFFF"/>
                </a:solidFill>
              </a:rPr>
              <a:t>Albatrossia pectoralis </a:t>
            </a:r>
            <a:endParaRPr lang="ru-RU" sz="1400" i="1">
              <a:solidFill>
                <a:srgbClr val="FFFFFF"/>
              </a:solidFill>
            </a:endParaRPr>
          </a:p>
        </p:txBody>
      </p:sp>
      <p:sp>
        <p:nvSpPr>
          <p:cNvPr id="144391" name="Прямоугольник 8"/>
          <p:cNvSpPr>
            <a:spLocks noChangeArrowheads="1"/>
          </p:cNvSpPr>
          <p:nvPr/>
        </p:nvSpPr>
        <p:spPr bwMode="auto">
          <a:xfrm>
            <a:off x="0" y="4437063"/>
            <a:ext cx="2420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>
                <a:solidFill>
                  <a:srgbClr val="FFFFFF"/>
                </a:solidFill>
              </a:rPr>
              <a:t>Coryphaenoides cinereus </a:t>
            </a:r>
            <a:endParaRPr lang="ru-RU" sz="1400" i="1">
              <a:solidFill>
                <a:srgbClr val="FFFFFF"/>
              </a:solidFill>
            </a:endParaRPr>
          </a:p>
        </p:txBody>
      </p:sp>
      <p:pic>
        <p:nvPicPr>
          <p:cNvPr id="14439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52975"/>
            <a:ext cx="377983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3" name="TextBox 10"/>
          <p:cNvSpPr txBox="1">
            <a:spLocks noChangeArrowheads="1"/>
          </p:cNvSpPr>
          <p:nvPr/>
        </p:nvSpPr>
        <p:spPr bwMode="auto">
          <a:xfrm>
            <a:off x="1187450" y="4868863"/>
            <a:ext cx="2420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Coryphaenoides acrolepis</a:t>
            </a:r>
            <a:endParaRPr lang="ru-RU" sz="1400" b="1" i="1">
              <a:solidFill>
                <a:srgbClr val="FFFFFF"/>
              </a:solidFill>
            </a:endParaRPr>
          </a:p>
        </p:txBody>
      </p:sp>
      <p:pic>
        <p:nvPicPr>
          <p:cNvPr id="14439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4797425"/>
            <a:ext cx="44767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5" name="Прямоугольник 9"/>
          <p:cNvSpPr>
            <a:spLocks noChangeArrowheads="1"/>
          </p:cNvSpPr>
          <p:nvPr/>
        </p:nvSpPr>
        <p:spPr bwMode="auto">
          <a:xfrm>
            <a:off x="4500563" y="6550025"/>
            <a:ext cx="1966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>
                <a:solidFill>
                  <a:srgbClr val="FFFFFF"/>
                </a:solidFill>
              </a:rPr>
              <a:t>Antimora microlepis </a:t>
            </a:r>
            <a:endParaRPr lang="ru-RU" sz="1400" i="1">
              <a:solidFill>
                <a:srgbClr val="FFFFFF"/>
              </a:solidFill>
            </a:endParaRPr>
          </a:p>
        </p:txBody>
      </p:sp>
      <p:pic>
        <p:nvPicPr>
          <p:cNvPr id="144396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81150"/>
            <a:ext cx="19796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7" name="TextBox 12"/>
          <p:cNvSpPr txBox="1">
            <a:spLocks noChangeArrowheads="1"/>
          </p:cNvSpPr>
          <p:nvPr/>
        </p:nvSpPr>
        <p:spPr bwMode="auto">
          <a:xfrm>
            <a:off x="1763713" y="115888"/>
            <a:ext cx="2212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Lumpenella longirostris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144398" name="TextBox 14"/>
          <p:cNvSpPr txBox="1">
            <a:spLocks noChangeArrowheads="1"/>
          </p:cNvSpPr>
          <p:nvPr/>
        </p:nvSpPr>
        <p:spPr bwMode="auto">
          <a:xfrm>
            <a:off x="7380288" y="1628775"/>
            <a:ext cx="1308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Bathyraja sp.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144399" name="TextBox 14"/>
          <p:cNvSpPr txBox="1">
            <a:spLocks noChangeArrowheads="1"/>
          </p:cNvSpPr>
          <p:nvPr/>
        </p:nvSpPr>
        <p:spPr bwMode="auto">
          <a:xfrm>
            <a:off x="0" y="2565400"/>
            <a:ext cx="2233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Careproctus cypselurus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376524"/>
            <a:ext cx="2133600" cy="476250"/>
          </a:xfrm>
        </p:spPr>
        <p:txBody>
          <a:bodyPr/>
          <a:lstStyle/>
          <a:p>
            <a:pPr>
              <a:defRPr/>
            </a:pPr>
            <a:fld id="{20346CCA-F347-4553-A135-C3FB8CBA386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9513" y="4149725"/>
            <a:ext cx="4154487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989138"/>
            <a:ext cx="24415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0"/>
            <a:ext cx="3238500" cy="1989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79838" cy="19097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16113"/>
            <a:ext cx="5508625" cy="2398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7488" y="0"/>
            <a:ext cx="2576512" cy="306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088" y="2924175"/>
            <a:ext cx="133191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7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149725"/>
            <a:ext cx="530066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8" name="TextBox 12"/>
          <p:cNvSpPr txBox="1">
            <a:spLocks noChangeArrowheads="1"/>
          </p:cNvSpPr>
          <p:nvPr/>
        </p:nvSpPr>
        <p:spPr bwMode="auto">
          <a:xfrm>
            <a:off x="5651500" y="6550025"/>
            <a:ext cx="2071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Malacocottus zonurus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145419" name="TextBox 10"/>
          <p:cNvSpPr txBox="1">
            <a:spLocks noChangeArrowheads="1"/>
          </p:cNvSpPr>
          <p:nvPr/>
        </p:nvSpPr>
        <p:spPr bwMode="auto">
          <a:xfrm>
            <a:off x="7812088" y="3141663"/>
            <a:ext cx="1017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Percis</a:t>
            </a:r>
          </a:p>
          <a:p>
            <a:r>
              <a:rPr lang="en-US" sz="1400" b="1" i="1">
                <a:solidFill>
                  <a:srgbClr val="FFFFFF"/>
                </a:solidFill>
              </a:rPr>
              <a:t>japonicus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145420" name="TextBox 11"/>
          <p:cNvSpPr txBox="1">
            <a:spLocks noChangeArrowheads="1"/>
          </p:cNvSpPr>
          <p:nvPr/>
        </p:nvSpPr>
        <p:spPr bwMode="auto">
          <a:xfrm>
            <a:off x="5508625" y="3860800"/>
            <a:ext cx="2376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Bryozoichthys lysimus</a:t>
            </a: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145421" name="TextBox 12"/>
          <p:cNvSpPr txBox="1">
            <a:spLocks noChangeArrowheads="1"/>
          </p:cNvSpPr>
          <p:nvPr/>
        </p:nvSpPr>
        <p:spPr bwMode="auto">
          <a:xfrm>
            <a:off x="250825" y="2205038"/>
            <a:ext cx="1868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Bathyraja parmifera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145422" name="TextBox 13"/>
          <p:cNvSpPr txBox="1">
            <a:spLocks noChangeArrowheads="1"/>
          </p:cNvSpPr>
          <p:nvPr/>
        </p:nvSpPr>
        <p:spPr bwMode="auto">
          <a:xfrm>
            <a:off x="0" y="4221163"/>
            <a:ext cx="1868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Bathyraja parmifera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145423" name="TextBox 14"/>
          <p:cNvSpPr txBox="1">
            <a:spLocks noChangeArrowheads="1"/>
          </p:cNvSpPr>
          <p:nvPr/>
        </p:nvSpPr>
        <p:spPr bwMode="auto">
          <a:xfrm>
            <a:off x="1547813" y="1628775"/>
            <a:ext cx="2333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FFFF"/>
                </a:solidFill>
              </a:rPr>
              <a:t>Crystallias matsushimae</a:t>
            </a:r>
            <a:endParaRPr lang="ru-RU" sz="1400" b="1" i="1">
              <a:solidFill>
                <a:srgbClr val="FFFFFF"/>
              </a:solidFill>
            </a:endParaRPr>
          </a:p>
        </p:txBody>
      </p:sp>
      <p:pic>
        <p:nvPicPr>
          <p:cNvPr id="145424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575" y="5211763"/>
            <a:ext cx="2124075" cy="164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869" y="764704"/>
            <a:ext cx="616513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TextBox 6"/>
          <p:cNvSpPr txBox="1">
            <a:spLocks noChangeArrowheads="1"/>
          </p:cNvSpPr>
          <p:nvPr/>
        </p:nvSpPr>
        <p:spPr bwMode="auto">
          <a:xfrm rot="3240398">
            <a:off x="6432259" y="2743483"/>
            <a:ext cx="1651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itchFamily="34" charset="0"/>
              </a:rPr>
              <a:t>Deep-water transect</a:t>
            </a:r>
            <a:endParaRPr lang="ru-RU" sz="1200" b="1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1413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4498133"/>
            <a:ext cx="3168352" cy="235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5239152" cy="436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410396" cy="2592509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419872" y="1772816"/>
            <a:ext cx="22663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3D-reconstructions 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of </a:t>
            </a:r>
            <a:r>
              <a:rPr lang="en-US" sz="2000" b="1" dirty="0" err="1">
                <a:solidFill>
                  <a:srgbClr val="002060"/>
                </a:solidFill>
              </a:rPr>
              <a:t>Piip</a:t>
            </a:r>
            <a:r>
              <a:rPr lang="en-US" sz="2000" b="1" dirty="0">
                <a:solidFill>
                  <a:srgbClr val="002060"/>
                </a:solidFill>
              </a:rPr>
              <a:t> volcano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052736"/>
            <a:ext cx="115887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31640" y="548680"/>
            <a:ext cx="18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Берингово море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2060848"/>
            <a:ext cx="141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Тихий океан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19872" y="0"/>
            <a:ext cx="5724128" cy="13407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prstClr val="white"/>
                </a:solidFill>
              </a:rPr>
              <a:t>В российских </a:t>
            </a:r>
            <a:r>
              <a:rPr lang="ru-RU" b="1" dirty="0" err="1">
                <a:solidFill>
                  <a:prstClr val="white"/>
                </a:solidFill>
              </a:rPr>
              <a:t>ДВ-морях</a:t>
            </a:r>
            <a:r>
              <a:rPr lang="ru-RU" b="1" dirty="0">
                <a:solidFill>
                  <a:prstClr val="white"/>
                </a:solidFill>
              </a:rPr>
              <a:t>: около 50 «коралловых садов»,</a:t>
            </a:r>
          </a:p>
          <a:p>
            <a:pPr algn="just"/>
            <a:r>
              <a:rPr lang="ru-RU" b="1" dirty="0">
                <a:solidFill>
                  <a:prstClr val="white"/>
                </a:solidFill>
              </a:rPr>
              <a:t>110 подводных гор и вулканов, глубоководные каньоны, гидротермальные источники, холодные метановые сипы, абиссальные плато и желоба.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DBAFD43-58C8-4C0A-A628-D97759CF85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35613" cy="4149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4340225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88" y="0"/>
            <a:ext cx="4379912" cy="3933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54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941763"/>
            <a:ext cx="5651500" cy="291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20260" y="3933056"/>
            <a:ext cx="242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prstClr val="white"/>
                </a:solidFill>
              </a:rPr>
              <a:t>Scotoplanes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b="1" i="1" dirty="0" err="1">
                <a:solidFill>
                  <a:prstClr val="white"/>
                </a:solidFill>
              </a:rPr>
              <a:t>kurilensis</a:t>
            </a:r>
            <a:r>
              <a:rPr lang="en-US" sz="1400" b="1" dirty="0">
                <a:solidFill>
                  <a:prstClr val="white"/>
                </a:solidFill>
              </a:rPr>
              <a:t>.</a:t>
            </a:r>
            <a:r>
              <a:rPr lang="en-US" sz="1400" b="1" i="1" dirty="0">
                <a:solidFill>
                  <a:prstClr val="white"/>
                </a:solidFill>
              </a:rPr>
              <a:t> </a:t>
            </a:r>
            <a:endParaRPr lang="ru-RU" sz="1400" b="1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789040"/>
            <a:ext cx="188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prstClr val="white"/>
                </a:solidFill>
              </a:rPr>
              <a:t>Kolga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b="1" i="1" dirty="0" err="1">
                <a:solidFill>
                  <a:prstClr val="white"/>
                </a:solidFill>
              </a:rPr>
              <a:t>kamchatica</a:t>
            </a:r>
            <a:endParaRPr lang="ru-RU" b="1" i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4278 m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6488668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«Блуждающие во тьме»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6093296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~</a:t>
            </a:r>
            <a:r>
              <a:rPr lang="ru-RU" sz="1600" b="1" dirty="0">
                <a:solidFill>
                  <a:prstClr val="white"/>
                </a:solidFill>
              </a:rPr>
              <a:t> 15 экз./м</a:t>
            </a:r>
            <a:r>
              <a:rPr lang="ru-RU" sz="1600" b="1" baseline="30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500813"/>
            <a:ext cx="2133600" cy="365125"/>
          </a:xfrm>
        </p:spPr>
        <p:txBody>
          <a:bodyPr/>
          <a:lstStyle/>
          <a:p>
            <a:pPr>
              <a:defRPr/>
            </a:pPr>
            <a:fld id="{6DBAFD43-58C8-4C0A-A628-D97759CF85E1}" type="slidenum">
              <a:rPr lang="ru-RU" b="1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732"/>
            <a:ext cx="8856985" cy="68865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3" y="4293096"/>
            <a:ext cx="5256584" cy="256490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 smtClean="0">
              <a:solidFill>
                <a:srgbClr val="FFFFFF"/>
              </a:solidFill>
            </a:endParaRPr>
          </a:p>
          <a:p>
            <a:endParaRPr lang="ru-RU" sz="1400" b="1" dirty="0" smtClean="0">
              <a:solidFill>
                <a:srgbClr val="FFFFFF"/>
              </a:solidFill>
            </a:endParaRPr>
          </a:p>
          <a:p>
            <a:endParaRPr lang="ru-RU" sz="1400" b="1" dirty="0">
              <a:solidFill>
                <a:srgbClr val="FFFFFF"/>
              </a:solidFill>
            </a:endParaRPr>
          </a:p>
          <a:p>
            <a:endParaRPr lang="ru-RU" b="1" dirty="0" smtClean="0">
              <a:solidFill>
                <a:srgbClr val="FFFFFF"/>
              </a:solidFill>
            </a:endParaRPr>
          </a:p>
          <a:p>
            <a:r>
              <a:rPr lang="ru-RU" b="1" dirty="0" smtClean="0">
                <a:solidFill>
                  <a:srgbClr val="FFFFFF"/>
                </a:solidFill>
              </a:rPr>
              <a:t>Площадь Мирового океана – 361 260 </a:t>
            </a:r>
            <a:r>
              <a:rPr lang="ru-RU" b="1" dirty="0">
                <a:solidFill>
                  <a:srgbClr val="FFFFFF"/>
                </a:solidFill>
              </a:rPr>
              <a:t>000 </a:t>
            </a:r>
            <a:r>
              <a:rPr lang="ru-RU" b="1" dirty="0" smtClean="0">
                <a:solidFill>
                  <a:srgbClr val="FFFFFF"/>
                </a:solidFill>
              </a:rPr>
              <a:t>км</a:t>
            </a:r>
            <a:r>
              <a:rPr lang="ru-RU" b="1" baseline="30000" dirty="0" smtClean="0">
                <a:solidFill>
                  <a:srgbClr val="FFFFFF"/>
                </a:solidFill>
              </a:rPr>
              <a:t>2</a:t>
            </a:r>
            <a:r>
              <a:rPr lang="en-US" b="1" baseline="30000" dirty="0" smtClean="0">
                <a:solidFill>
                  <a:srgbClr val="FFFFFF"/>
                </a:solidFill>
              </a:rPr>
              <a:t>  </a:t>
            </a:r>
            <a:endParaRPr lang="ru-RU" b="1" baseline="30000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(71% </a:t>
            </a:r>
            <a:r>
              <a:rPr lang="ru-RU" b="1" dirty="0" smtClean="0">
                <a:solidFill>
                  <a:srgbClr val="FFFFFF"/>
                </a:solidFill>
              </a:rPr>
              <a:t>от 510 082 000 км</a:t>
            </a:r>
            <a:r>
              <a:rPr lang="ru-RU" b="1" baseline="30000" dirty="0" smtClean="0">
                <a:solidFill>
                  <a:srgbClr val="FFFFFF"/>
                </a:solidFill>
              </a:rPr>
              <a:t>2</a:t>
            </a:r>
            <a:r>
              <a:rPr lang="ru-RU" b="1" dirty="0" smtClean="0">
                <a:solidFill>
                  <a:srgbClr val="FFFFFF"/>
                </a:solidFill>
              </a:rPr>
              <a:t>); средняя </a:t>
            </a:r>
            <a:r>
              <a:rPr lang="en-US" b="1" dirty="0" smtClean="0">
                <a:solidFill>
                  <a:srgbClr val="FFFFFF"/>
                </a:solidFill>
              </a:rPr>
              <a:t>h </a:t>
            </a:r>
            <a:r>
              <a:rPr lang="ru-RU" b="1" dirty="0" smtClean="0">
                <a:solidFill>
                  <a:srgbClr val="FFFFFF"/>
                </a:solidFill>
              </a:rPr>
              <a:t>3688 м</a:t>
            </a:r>
            <a:endParaRPr lang="ru-RU" b="1" baseline="30000" dirty="0">
              <a:solidFill>
                <a:srgbClr val="FFFFFF"/>
              </a:solidFill>
            </a:endParaRPr>
          </a:p>
          <a:p>
            <a:r>
              <a:rPr lang="ru-RU" b="1" dirty="0" smtClean="0">
                <a:solidFill>
                  <a:srgbClr val="FFFFFF"/>
                </a:solidFill>
              </a:rPr>
              <a:t>Площадь глубоководных районов Мирового океана (</a:t>
            </a:r>
            <a:r>
              <a:rPr lang="en-US" b="1" dirty="0" smtClean="0">
                <a:solidFill>
                  <a:srgbClr val="FFFFFF"/>
                </a:solidFill>
              </a:rPr>
              <a:t>deep-sea) – 326 000 000</a:t>
            </a:r>
            <a:r>
              <a:rPr lang="ru-RU" b="1" dirty="0" smtClean="0">
                <a:solidFill>
                  <a:srgbClr val="FFFFFF"/>
                </a:solidFill>
              </a:rPr>
              <a:t> км</a:t>
            </a:r>
            <a:r>
              <a:rPr lang="ru-RU" b="1" baseline="30000" dirty="0" smtClean="0">
                <a:solidFill>
                  <a:srgbClr val="FFFFFF"/>
                </a:solidFill>
              </a:rPr>
              <a:t>2</a:t>
            </a:r>
            <a:endParaRPr lang="ru-RU" b="1" baseline="30000" dirty="0">
              <a:solidFill>
                <a:srgbClr val="FFFFFF"/>
              </a:solidFill>
            </a:endParaRPr>
          </a:p>
          <a:p>
            <a:r>
              <a:rPr lang="ru-RU" b="1" dirty="0" smtClean="0">
                <a:solidFill>
                  <a:srgbClr val="FFFFFF"/>
                </a:solidFill>
              </a:rPr>
              <a:t>Площадь абиссальных равнин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(abyssal plains) – 294 400 000 </a:t>
            </a:r>
            <a:r>
              <a:rPr lang="ru-RU" b="1" dirty="0" smtClean="0">
                <a:solidFill>
                  <a:srgbClr val="FFFFFF"/>
                </a:solidFill>
              </a:rPr>
              <a:t>км</a:t>
            </a:r>
            <a:r>
              <a:rPr lang="ru-RU" b="1" baseline="30000" dirty="0" smtClean="0">
                <a:solidFill>
                  <a:srgbClr val="FFFFFF"/>
                </a:solidFill>
              </a:rPr>
              <a:t>2</a:t>
            </a:r>
            <a:r>
              <a:rPr lang="ru-RU" b="1" dirty="0" smtClean="0">
                <a:solidFill>
                  <a:srgbClr val="FFFFFF"/>
                </a:solidFill>
              </a:rPr>
              <a:t> (75%)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Срединно-океанические хребты – 55 000 000 км</a:t>
            </a:r>
            <a:r>
              <a:rPr lang="ru-RU" b="1" baseline="30000" dirty="0" smtClean="0">
                <a:solidFill>
                  <a:srgbClr val="FFFFFF"/>
                </a:solidFill>
              </a:rPr>
              <a:t>2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ru-RU" b="1" dirty="0" smtClean="0">
                <a:solidFill>
                  <a:srgbClr val="FFFFFF"/>
                </a:solidFill>
              </a:rPr>
              <a:t>Морские горы – 8 500 000 км</a:t>
            </a:r>
            <a:r>
              <a:rPr lang="ru-RU" b="1" baseline="30000" dirty="0" smtClean="0">
                <a:solidFill>
                  <a:srgbClr val="FFFFFF"/>
                </a:solidFill>
              </a:rPr>
              <a:t>2 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Глубоководные «коралловые рифы» – 280 000 км</a:t>
            </a:r>
            <a:r>
              <a:rPr lang="ru-RU" b="1" baseline="30000" dirty="0" smtClean="0">
                <a:solidFill>
                  <a:srgbClr val="FFFFFF"/>
                </a:solidFill>
              </a:rPr>
              <a:t>2</a:t>
            </a:r>
            <a:endParaRPr lang="en-US" b="1" baseline="30000" dirty="0" smtClean="0">
              <a:solidFill>
                <a:srgbClr val="FFFFFF"/>
              </a:solidFill>
            </a:endParaRPr>
          </a:p>
          <a:p>
            <a:endParaRPr lang="ru-RU" b="1" baseline="30000" dirty="0" smtClean="0">
              <a:solidFill>
                <a:srgbClr val="FFFFFF"/>
              </a:solidFill>
            </a:endParaRPr>
          </a:p>
          <a:p>
            <a:endParaRPr lang="ru-RU" sz="1400" b="1" baseline="30000" dirty="0" smtClean="0">
              <a:solidFill>
                <a:srgbClr val="FFFFFF"/>
              </a:solidFill>
            </a:endParaRPr>
          </a:p>
          <a:p>
            <a:endParaRPr lang="ru-RU" sz="1400" b="1" dirty="0">
              <a:solidFill>
                <a:srgbClr val="FFFFFF"/>
              </a:solidFill>
            </a:endParaRPr>
          </a:p>
          <a:p>
            <a:pPr algn="ctr"/>
            <a:endParaRPr lang="ru-RU" dirty="0" smtClean="0">
              <a:solidFill>
                <a:srgbClr val="FFFFFF"/>
              </a:solidFill>
            </a:endParaRPr>
          </a:p>
          <a:p>
            <a:pPr algn="ctr"/>
            <a:endParaRPr lang="ru-RU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432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3800" cy="3627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0"/>
            <a:ext cx="4140200" cy="5611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643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1663"/>
            <a:ext cx="5003800" cy="3716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5367338"/>
            <a:ext cx="4140200" cy="1490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19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Paelopatides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solea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6488668"/>
            <a:ext cx="2122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solidFill>
                  <a:schemeClr val="bg1"/>
                </a:solidFill>
              </a:rPr>
              <a:t>Pannychia</a:t>
            </a:r>
            <a:r>
              <a:rPr lang="en-US" b="1" i="1" dirty="0" smtClean="0">
                <a:solidFill>
                  <a:schemeClr val="bg1"/>
                </a:solidFill>
              </a:rPr>
              <a:t>  </a:t>
            </a:r>
            <a:r>
              <a:rPr lang="en-US" b="1" i="1" dirty="0" err="1" smtClean="0">
                <a:solidFill>
                  <a:schemeClr val="bg1"/>
                </a:solidFill>
              </a:rPr>
              <a:t>moseleyi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95736" y="3140968"/>
            <a:ext cx="281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Psychropotes</a:t>
            </a:r>
            <a:r>
              <a:rPr lang="en-US" b="1" i="1" dirty="0" smtClean="0">
                <a:solidFill>
                  <a:schemeClr val="bg1"/>
                </a:solidFill>
              </a:rPr>
              <a:t>  </a:t>
            </a:r>
            <a:r>
              <a:rPr lang="en-US" b="1" i="1" dirty="0" err="1" smtClean="0">
                <a:solidFill>
                  <a:schemeClr val="bg1"/>
                </a:solidFill>
              </a:rPr>
              <a:t>longicaudata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1409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4200 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2500 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58734"/>
            <a:ext cx="2133600" cy="365125"/>
          </a:xfrm>
        </p:spPr>
        <p:txBody>
          <a:bodyPr/>
          <a:lstStyle/>
          <a:p>
            <a:pPr>
              <a:defRPr/>
            </a:pPr>
            <a:fld id="{6DBAFD43-58C8-4C0A-A628-D97759CF85E1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0546" y="3570266"/>
            <a:ext cx="1726272" cy="17821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2736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163" y="0"/>
            <a:ext cx="225583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0"/>
            <a:ext cx="2017712" cy="292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173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08263" cy="292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173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38463"/>
            <a:ext cx="4067175" cy="3919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173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175" y="2687638"/>
            <a:ext cx="5076825" cy="4170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1736" name="TextBox 8"/>
          <p:cNvSpPr txBox="1">
            <a:spLocks noChangeArrowheads="1"/>
          </p:cNvSpPr>
          <p:nvPr/>
        </p:nvSpPr>
        <p:spPr bwMode="auto">
          <a:xfrm>
            <a:off x="0" y="3141663"/>
            <a:ext cx="11398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fam. Isididae</a:t>
            </a: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201737" name="TextBox 9"/>
          <p:cNvSpPr txBox="1">
            <a:spLocks noChangeArrowheads="1"/>
          </p:cNvSpPr>
          <p:nvPr/>
        </p:nvSpPr>
        <p:spPr bwMode="auto">
          <a:xfrm>
            <a:off x="2401975" y="4290416"/>
            <a:ext cx="1670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>
                <a:solidFill>
                  <a:srgbClr val="FFFFFF"/>
                </a:solidFill>
              </a:rPr>
              <a:t>Ptilocrinus</a:t>
            </a:r>
            <a:r>
              <a:rPr lang="en-US" sz="1400" b="1" i="1" dirty="0">
                <a:solidFill>
                  <a:srgbClr val="FFFFFF"/>
                </a:solidFill>
              </a:rPr>
              <a:t> </a:t>
            </a:r>
            <a:r>
              <a:rPr lang="en-US" sz="1400" b="1" i="1" dirty="0" err="1">
                <a:solidFill>
                  <a:srgbClr val="FFFFFF"/>
                </a:solidFill>
              </a:rPr>
              <a:t>pinnatus</a:t>
            </a:r>
            <a:endParaRPr lang="ru-RU" sz="1400" b="1" i="1" dirty="0">
              <a:solidFill>
                <a:srgbClr val="FFFFFF"/>
              </a:solidFill>
            </a:endParaRPr>
          </a:p>
        </p:txBody>
      </p:sp>
      <p:sp>
        <p:nvSpPr>
          <p:cNvPr id="201738" name="TextBox 10"/>
          <p:cNvSpPr txBox="1">
            <a:spLocks noChangeArrowheads="1"/>
          </p:cNvSpPr>
          <p:nvPr/>
        </p:nvSpPr>
        <p:spPr bwMode="auto">
          <a:xfrm>
            <a:off x="900113" y="2492375"/>
            <a:ext cx="1646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FFFFFF"/>
                </a:solidFill>
              </a:rPr>
              <a:t>Paragorgia arborea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201739" name="TextBox 11"/>
          <p:cNvSpPr txBox="1">
            <a:spLocks noChangeArrowheads="1"/>
          </p:cNvSpPr>
          <p:nvPr/>
        </p:nvSpPr>
        <p:spPr bwMode="auto">
          <a:xfrm>
            <a:off x="7164388" y="2349500"/>
            <a:ext cx="15509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FFFFFF"/>
                </a:solidFill>
              </a:rPr>
              <a:t>Umbellula lindhali</a:t>
            </a:r>
            <a:endParaRPr lang="ru-RU" sz="1400" b="1" i="1">
              <a:solidFill>
                <a:srgbClr val="FFFFFF"/>
              </a:solidFill>
            </a:endParaRPr>
          </a:p>
        </p:txBody>
      </p:sp>
      <p:sp>
        <p:nvSpPr>
          <p:cNvPr id="201740" name="TextBox 12"/>
          <p:cNvSpPr txBox="1">
            <a:spLocks noChangeArrowheads="1"/>
          </p:cNvSpPr>
          <p:nvPr/>
        </p:nvSpPr>
        <p:spPr bwMode="auto">
          <a:xfrm>
            <a:off x="6804025" y="2997200"/>
            <a:ext cx="1550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Fam. Nephtheidae</a:t>
            </a: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201741" name="TextBox 13"/>
          <p:cNvSpPr txBox="1">
            <a:spLocks noChangeArrowheads="1"/>
          </p:cNvSpPr>
          <p:nvPr/>
        </p:nvSpPr>
        <p:spPr bwMode="auto">
          <a:xfrm>
            <a:off x="8262938" y="0"/>
            <a:ext cx="881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white"/>
                </a:solidFill>
                <a:latin typeface="Arial" charset="0"/>
              </a:rPr>
              <a:t>3600 m</a:t>
            </a:r>
            <a:endParaRPr lang="ru-RU" sz="16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1742" name="TextBox 14"/>
          <p:cNvSpPr txBox="1">
            <a:spLocks noChangeArrowheads="1"/>
          </p:cNvSpPr>
          <p:nvPr/>
        </p:nvSpPr>
        <p:spPr bwMode="auto">
          <a:xfrm>
            <a:off x="2916238" y="3141663"/>
            <a:ext cx="966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latin typeface="Arial" charset="0"/>
              </a:rPr>
              <a:t>2700 m</a:t>
            </a:r>
            <a:endParaRPr lang="ru-RU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0523" y="6471733"/>
            <a:ext cx="2133600" cy="365125"/>
          </a:xfrm>
        </p:spPr>
        <p:txBody>
          <a:bodyPr/>
          <a:lstStyle/>
          <a:p>
            <a:pPr>
              <a:defRPr/>
            </a:pPr>
            <a:fld id="{B509B90A-A56D-4B09-A69B-63DD17400E78}" type="slidenum">
              <a:rPr lang="ru-RU" b="1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141663"/>
            <a:ext cx="4419600" cy="3716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825" y="0"/>
            <a:ext cx="4194175" cy="3141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27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676900" cy="3141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275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1663"/>
            <a:ext cx="4772025" cy="3716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7524750" y="3141663"/>
            <a:ext cx="15065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prstClr val="white"/>
                </a:solidFill>
                <a:latin typeface="Arial" charset="0"/>
              </a:rPr>
              <a:t>Anthomastus  </a:t>
            </a:r>
            <a:r>
              <a:rPr lang="en-US" sz="1400" b="1" smtClean="0">
                <a:solidFill>
                  <a:prstClr val="white"/>
                </a:solidFill>
                <a:latin typeface="Arial" charset="0"/>
              </a:rPr>
              <a:t>sp. </a:t>
            </a:r>
            <a:endParaRPr lang="ru-RU" sz="14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59" name="TextBox 6"/>
          <p:cNvSpPr txBox="1">
            <a:spLocks noChangeArrowheads="1"/>
          </p:cNvSpPr>
          <p:nvPr/>
        </p:nvSpPr>
        <p:spPr bwMode="auto">
          <a:xfrm>
            <a:off x="4716463" y="6550025"/>
            <a:ext cx="1616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prstClr val="white"/>
                </a:solidFill>
                <a:latin typeface="Arial" charset="0"/>
              </a:rPr>
              <a:t>Corallimorphus  </a:t>
            </a:r>
            <a:r>
              <a:rPr lang="en-US" sz="1400" b="1" smtClean="0">
                <a:solidFill>
                  <a:prstClr val="white"/>
                </a:solidFill>
                <a:latin typeface="Arial" charset="0"/>
              </a:rPr>
              <a:t>sp.</a:t>
            </a:r>
            <a:endParaRPr lang="ru-RU" sz="14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60" name="TextBox 7"/>
          <p:cNvSpPr txBox="1">
            <a:spLocks noChangeArrowheads="1"/>
          </p:cNvSpPr>
          <p:nvPr/>
        </p:nvSpPr>
        <p:spPr bwMode="auto">
          <a:xfrm>
            <a:off x="3708400" y="115888"/>
            <a:ext cx="15509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prstClr val="white"/>
                </a:solidFill>
                <a:latin typeface="Arial" charset="0"/>
              </a:rPr>
              <a:t>Epizoanthus  </a:t>
            </a:r>
            <a:r>
              <a:rPr lang="en-US" sz="1600" b="1" smtClean="0">
                <a:solidFill>
                  <a:prstClr val="white"/>
                </a:solidFill>
                <a:latin typeface="Arial" charset="0"/>
              </a:rPr>
              <a:t>sp.</a:t>
            </a:r>
            <a:endParaRPr lang="ru-RU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61" name="TextBox 8"/>
          <p:cNvSpPr txBox="1">
            <a:spLocks noChangeArrowheads="1"/>
          </p:cNvSpPr>
          <p:nvPr/>
        </p:nvSpPr>
        <p:spPr bwMode="auto">
          <a:xfrm>
            <a:off x="1042988" y="6453188"/>
            <a:ext cx="1470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prstClr val="white"/>
                </a:solidFill>
                <a:latin typeface="Arial" charset="0"/>
              </a:rPr>
              <a:t>Anthomastus  </a:t>
            </a:r>
            <a:r>
              <a:rPr lang="en-US" sz="1400" b="1" smtClean="0">
                <a:solidFill>
                  <a:prstClr val="white"/>
                </a:solidFill>
                <a:latin typeface="Arial" charset="0"/>
              </a:rPr>
              <a:t>sp.</a:t>
            </a:r>
            <a:endParaRPr lang="ru-RU" sz="1400" b="1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27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313"/>
            <a:ext cx="1958975" cy="16446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2763" name="TextBox 10"/>
          <p:cNvSpPr txBox="1">
            <a:spLocks noChangeArrowheads="1"/>
          </p:cNvSpPr>
          <p:nvPr/>
        </p:nvSpPr>
        <p:spPr bwMode="auto">
          <a:xfrm>
            <a:off x="0" y="2852738"/>
            <a:ext cx="1573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prstClr val="white"/>
                </a:solidFill>
                <a:latin typeface="Arial" charset="0"/>
              </a:rPr>
              <a:t>Corallimorphus </a:t>
            </a:r>
            <a:r>
              <a:rPr lang="en-US" sz="1400" b="1" smtClean="0">
                <a:solidFill>
                  <a:prstClr val="white"/>
                </a:solidFill>
                <a:latin typeface="Arial" charset="0"/>
              </a:rPr>
              <a:t>sp.</a:t>
            </a:r>
            <a:endParaRPr lang="ru-RU" sz="14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64" name="TextBox 11"/>
          <p:cNvSpPr txBox="1">
            <a:spLocks noChangeArrowheads="1"/>
          </p:cNvSpPr>
          <p:nvPr/>
        </p:nvSpPr>
        <p:spPr bwMode="auto">
          <a:xfrm>
            <a:off x="6084888" y="2708275"/>
            <a:ext cx="15509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prstClr val="white"/>
                </a:solidFill>
                <a:latin typeface="Arial" charset="0"/>
              </a:rPr>
              <a:t>Epizoanthus  </a:t>
            </a:r>
            <a:r>
              <a:rPr lang="en-US" sz="1600" b="1" smtClean="0">
                <a:solidFill>
                  <a:prstClr val="white"/>
                </a:solidFill>
                <a:latin typeface="Arial" charset="0"/>
              </a:rPr>
              <a:t>sp.</a:t>
            </a:r>
            <a:endParaRPr lang="ru-RU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65" name="TextBox 12"/>
          <p:cNvSpPr txBox="1">
            <a:spLocks noChangeArrowheads="1"/>
          </p:cNvSpPr>
          <p:nvPr/>
        </p:nvSpPr>
        <p:spPr bwMode="auto">
          <a:xfrm>
            <a:off x="250825" y="3500438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prstClr val="white"/>
                </a:solidFill>
                <a:latin typeface="Arial" charset="0"/>
              </a:rPr>
              <a:t>Thouarella </a:t>
            </a:r>
            <a:r>
              <a:rPr lang="en-US" sz="1400" b="1" smtClean="0">
                <a:solidFill>
                  <a:prstClr val="white"/>
                </a:solidFill>
                <a:latin typeface="Arial" charset="0"/>
              </a:rPr>
              <a:t>sp. </a:t>
            </a:r>
            <a:endParaRPr lang="ru-RU" sz="14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66" name="TextBox 13"/>
          <p:cNvSpPr txBox="1">
            <a:spLocks noChangeArrowheads="1"/>
          </p:cNvSpPr>
          <p:nvPr/>
        </p:nvSpPr>
        <p:spPr bwMode="auto">
          <a:xfrm>
            <a:off x="323850" y="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white"/>
                </a:solidFill>
                <a:latin typeface="Arial" charset="0"/>
              </a:rPr>
              <a:t>380 m</a:t>
            </a:r>
            <a:endParaRPr lang="ru-RU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2767" name="TextBox 14"/>
          <p:cNvSpPr txBox="1">
            <a:spLocks noChangeArrowheads="1"/>
          </p:cNvSpPr>
          <p:nvPr/>
        </p:nvSpPr>
        <p:spPr bwMode="auto">
          <a:xfrm>
            <a:off x="5003800" y="3141663"/>
            <a:ext cx="838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white"/>
                </a:solidFill>
                <a:latin typeface="Arial" charset="0"/>
              </a:rPr>
              <a:t>750 m</a:t>
            </a:r>
            <a:endParaRPr lang="ru-RU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3030" y="2709446"/>
            <a:ext cx="1386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&gt;</a:t>
            </a:r>
            <a:r>
              <a:rPr lang="ru-RU" sz="1600" b="1" smtClean="0"/>
              <a:t>5000 </a:t>
            </a:r>
            <a:r>
              <a:rPr lang="ru-RU" sz="1600" b="1" dirty="0" smtClean="0"/>
              <a:t>экз./м</a:t>
            </a:r>
            <a:r>
              <a:rPr lang="ru-RU" sz="1600" b="1" baseline="30000" dirty="0" smtClean="0"/>
              <a:t>2</a:t>
            </a:r>
            <a:endParaRPr lang="ru-RU" sz="1600" b="1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9B90A-A56D-4B09-A69B-63DD17400E7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46CCA-F347-4553-A135-C3FB8CBA3863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Brisaster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latifrons</a:t>
            </a:r>
            <a:endParaRPr lang="ru-RU" i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16632"/>
            <a:ext cx="40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Чукотский склон Берингова моря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989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46CCA-F347-4553-A135-C3FB8CBA3863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1"/>
            <a:ext cx="9140202" cy="6860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"/>
            <a:ext cx="8433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Глубоководный гидротермальный источник на </a:t>
            </a:r>
            <a:r>
              <a:rPr lang="ru-RU" sz="2000" b="1" dirty="0" err="1" smtClean="0">
                <a:solidFill>
                  <a:schemeClr val="bg1"/>
                </a:solidFill>
              </a:rPr>
              <a:t>вершиана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Пийпа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           (Берингово море)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348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"/>
            <a:ext cx="2915816" cy="21841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4477" y="0"/>
            <a:ext cx="2903707" cy="22768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0" y="0"/>
            <a:ext cx="3275856" cy="4077072"/>
            <a:chOff x="323528" y="980727"/>
            <a:chExt cx="4248472" cy="5478866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323528" y="980728"/>
              <a:ext cx="4248472" cy="5478865"/>
              <a:chOff x="323528" y="980728"/>
              <a:chExt cx="3650747" cy="5478865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3528" y="980726"/>
                <a:ext cx="3650512" cy="2740227"/>
              </a:xfrm>
              <a:prstGeom prst="rect">
                <a:avLst/>
              </a:prstGeom>
              <a:noFill/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23528" y="3720953"/>
                <a:ext cx="3650512" cy="2738640"/>
              </a:xfrm>
              <a:prstGeom prst="rect">
                <a:avLst/>
              </a:prstGeom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</p:pic>
        </p:grpSp>
        <p:sp>
          <p:nvSpPr>
            <p:cNvPr id="8" name="Прямоугольник 19"/>
            <p:cNvSpPr>
              <a:spLocks noChangeArrowheads="1"/>
            </p:cNvSpPr>
            <p:nvPr/>
          </p:nvSpPr>
          <p:spPr bwMode="auto">
            <a:xfrm>
              <a:off x="323528" y="980727"/>
              <a:ext cx="2880320" cy="703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 b="1" dirty="0" err="1">
                  <a:solidFill>
                    <a:srgbClr val="FFFF00"/>
                  </a:solidFill>
                </a:rPr>
                <a:t>Hydrotermal</a:t>
              </a:r>
              <a:r>
                <a:rPr lang="en-US" sz="1400" b="1" dirty="0">
                  <a:solidFill>
                    <a:srgbClr val="FFFF00"/>
                  </a:solidFill>
                </a:rPr>
                <a:t> </a:t>
              </a:r>
              <a:r>
                <a:rPr lang="en-US" sz="1400" b="1" dirty="0" err="1">
                  <a:solidFill>
                    <a:srgbClr val="FFFF00"/>
                  </a:solidFill>
                </a:rPr>
                <a:t>angidrite</a:t>
              </a:r>
              <a:r>
                <a:rPr lang="en-US" sz="1400" b="1" dirty="0">
                  <a:solidFill>
                    <a:srgbClr val="FFFF00"/>
                  </a:solidFill>
                </a:rPr>
                <a:t> structures, </a:t>
              </a:r>
              <a:r>
                <a:rPr lang="ru-RU" sz="1400" b="1" dirty="0">
                  <a:solidFill>
                    <a:srgbClr val="FFFF00"/>
                  </a:solidFill>
                </a:rPr>
                <a:t>395 </a:t>
              </a:r>
              <a:r>
                <a:rPr lang="en-US" sz="1400" b="1" dirty="0">
                  <a:solidFill>
                    <a:srgbClr val="FFFF00"/>
                  </a:solidFill>
                </a:rPr>
                <a:t>m depth</a:t>
              </a:r>
              <a:r>
                <a:rPr lang="ru-RU" sz="1400" b="1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99992" y="0"/>
            <a:ext cx="166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Bacterial mates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21150"/>
            <a:ext cx="41290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204864"/>
            <a:ext cx="2589518" cy="1872208"/>
          </a:xfrm>
          <a:prstGeom prst="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2204864"/>
            <a:ext cx="3203848" cy="2139734"/>
          </a:xfrm>
          <a:prstGeom prst="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3" name="Рисунок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121150"/>
            <a:ext cx="41227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12160" y="2276872"/>
            <a:ext cx="112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>
                <a:solidFill>
                  <a:prstClr val="white"/>
                </a:solidFill>
              </a:rPr>
              <a:t>Calyptogena</a:t>
            </a:r>
            <a:endParaRPr lang="ru-RU" sz="1400" b="1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6239" y="0"/>
            <a:ext cx="3132137" cy="2349500"/>
          </a:xfrm>
        </p:spPr>
      </p:pic>
      <p:pic>
        <p:nvPicPr>
          <p:cNvPr id="207875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9" y="2349502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6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064" y="4565650"/>
            <a:ext cx="30559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7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9" y="4454527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8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9" y="2276477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9" name="Объект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3450" y="0"/>
            <a:ext cx="31305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80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98938"/>
            <a:ext cx="2916238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81" name="Picture 2" descr="ст16тр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916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1560" y="0"/>
            <a:ext cx="195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Чукотское море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кле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7164388" y="1144588"/>
            <a:ext cx="180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prstClr val="black"/>
                </a:solidFill>
              </a:rPr>
              <a:t>  </a:t>
            </a:r>
            <a:r>
              <a:rPr lang="ru-RU" sz="2000">
                <a:solidFill>
                  <a:srgbClr val="000000"/>
                </a:solidFill>
              </a:rPr>
              <a:t>Спасибо за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000000"/>
                </a:solidFill>
              </a:rPr>
              <a:t>   внимание!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1449" y="-74037"/>
            <a:ext cx="55454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</a:rPr>
              <a:t>             Спасибо </a:t>
            </a:r>
          </a:p>
          <a:p>
            <a:r>
              <a:rPr lang="ru-RU" sz="3600" b="1" dirty="0">
                <a:solidFill>
                  <a:srgbClr val="FFFFFF"/>
                </a:solidFill>
              </a:rPr>
              <a:t>                       за </a:t>
            </a:r>
          </a:p>
          <a:p>
            <a:r>
              <a:rPr lang="ru-RU" sz="3600" b="1" dirty="0">
                <a:solidFill>
                  <a:srgbClr val="FFFFFF"/>
                </a:solidFill>
              </a:rPr>
              <a:t>                      внимание! </a:t>
            </a:r>
          </a:p>
        </p:txBody>
      </p:sp>
    </p:spTree>
    <p:extLst>
      <p:ext uri="{BB962C8B-B14F-4D97-AF65-F5344CB8AC3E}">
        <p14:creationId xmlns:p14="http://schemas.microsoft.com/office/powerpoint/2010/main" xmlns="" val="24462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roductionFE-S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4067" y="0"/>
            <a:ext cx="7345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5580112" y="3284984"/>
            <a:ext cx="2060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Берингово море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563888" y="3356992"/>
            <a:ext cx="1306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Охотское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    море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2555776" y="5445224"/>
            <a:ext cx="12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Японское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 море</a:t>
            </a:r>
          </a:p>
        </p:txBody>
      </p:sp>
      <p:sp>
        <p:nvSpPr>
          <p:cNvPr id="15366" name="Text Box 12"/>
          <p:cNvSpPr txBox="1">
            <a:spLocks noChangeArrowheads="1"/>
          </p:cNvSpPr>
          <p:nvPr/>
        </p:nvSpPr>
        <p:spPr bwMode="auto">
          <a:xfrm>
            <a:off x="6372229" y="3643319"/>
            <a:ext cx="2121093" cy="12003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2.3 </a:t>
            </a:r>
            <a:r>
              <a:rPr lang="en-US" dirty="0" smtClean="0">
                <a:solidFill>
                  <a:srgbClr val="000000"/>
                </a:solidFill>
              </a:rPr>
              <a:t>million km²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of water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</a:t>
            </a:r>
            <a:r>
              <a:rPr lang="ru-RU" dirty="0" smtClean="0">
                <a:solidFill>
                  <a:srgbClr val="000000"/>
                </a:solidFill>
              </a:rPr>
              <a:t>3.8 </a:t>
            </a:r>
            <a:r>
              <a:rPr lang="en-US" dirty="0" smtClean="0">
                <a:solidFill>
                  <a:srgbClr val="000000"/>
                </a:solidFill>
              </a:rPr>
              <a:t>million km³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4192595" y="4071939"/>
            <a:ext cx="2775119" cy="92333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</a:t>
            </a:r>
            <a:r>
              <a:rPr lang="ru-RU" dirty="0" smtClean="0">
                <a:solidFill>
                  <a:srgbClr val="000000"/>
                </a:solidFill>
              </a:rPr>
              <a:t> 1.6 </a:t>
            </a:r>
            <a:r>
              <a:rPr lang="en-US" dirty="0" smtClean="0">
                <a:solidFill>
                  <a:srgbClr val="000000"/>
                </a:solidFill>
              </a:rPr>
              <a:t>million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km² </a:t>
            </a:r>
            <a:endParaRPr lang="ru-R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L </a:t>
            </a:r>
            <a:r>
              <a:rPr lang="en-US" dirty="0" smtClean="0">
                <a:solidFill>
                  <a:srgbClr val="000000"/>
                </a:solidFill>
              </a:rPr>
              <a:t>of coast</a:t>
            </a:r>
            <a:r>
              <a:rPr lang="ru-RU" dirty="0" smtClean="0">
                <a:solidFill>
                  <a:srgbClr val="000000"/>
                </a:solidFill>
              </a:rPr>
              <a:t> 10 460 </a:t>
            </a:r>
            <a:r>
              <a:rPr lang="en-US" dirty="0" smtClean="0">
                <a:solidFill>
                  <a:srgbClr val="000000"/>
                </a:solidFill>
              </a:rPr>
              <a:t>km</a:t>
            </a:r>
            <a:endParaRPr lang="ru-R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V </a:t>
            </a:r>
            <a:r>
              <a:rPr lang="en-US" dirty="0" smtClean="0">
                <a:solidFill>
                  <a:srgbClr val="000000"/>
                </a:solidFill>
              </a:rPr>
              <a:t>of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water</a:t>
            </a:r>
            <a:r>
              <a:rPr lang="ru-RU" dirty="0" smtClean="0">
                <a:solidFill>
                  <a:srgbClr val="000000"/>
                </a:solidFill>
              </a:rPr>
              <a:t> 1.3 </a:t>
            </a:r>
            <a:r>
              <a:rPr lang="en-US" dirty="0" smtClean="0">
                <a:solidFill>
                  <a:srgbClr val="000000"/>
                </a:solidFill>
              </a:rPr>
              <a:t>million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km³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3759209" y="5535628"/>
            <a:ext cx="2775119" cy="646331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1 </a:t>
            </a:r>
            <a:r>
              <a:rPr lang="en-US" dirty="0" smtClean="0">
                <a:solidFill>
                  <a:srgbClr val="000000"/>
                </a:solidFill>
              </a:rPr>
              <a:t>million km²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V </a:t>
            </a:r>
            <a:r>
              <a:rPr lang="en-US" dirty="0" smtClean="0">
                <a:solidFill>
                  <a:srgbClr val="000000"/>
                </a:solidFill>
              </a:rPr>
              <a:t>of water</a:t>
            </a:r>
            <a:r>
              <a:rPr lang="ru-RU" dirty="0" smtClean="0">
                <a:solidFill>
                  <a:srgbClr val="000000"/>
                </a:solidFill>
              </a:rPr>
              <a:t> 1.5 </a:t>
            </a:r>
            <a:r>
              <a:rPr lang="en-US" dirty="0" smtClean="0">
                <a:solidFill>
                  <a:srgbClr val="000000"/>
                </a:solidFill>
              </a:rPr>
              <a:t>million km³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1259632" y="0"/>
            <a:ext cx="67263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80%</a:t>
            </a:r>
            <a:r>
              <a:rPr lang="ru-RU" dirty="0" smtClean="0">
                <a:solidFill>
                  <a:srgbClr val="000000"/>
                </a:solidFill>
              </a:rPr>
              <a:t> добываемых в России морских биологических </a:t>
            </a:r>
            <a:r>
              <a:rPr lang="ru-RU" dirty="0" err="1" smtClean="0">
                <a:solidFill>
                  <a:srgbClr val="000000"/>
                </a:solidFill>
              </a:rPr>
              <a:t>ресуров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обеспечивают дальневосточные моря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2200" y="6309320"/>
            <a:ext cx="158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Тихий океан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3998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ProductionFE-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1" y="0"/>
            <a:ext cx="734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 Box 6"/>
          <p:cNvSpPr txBox="1">
            <a:spLocks noChangeArrowheads="1"/>
          </p:cNvSpPr>
          <p:nvPr/>
        </p:nvSpPr>
        <p:spPr bwMode="auto">
          <a:xfrm>
            <a:off x="5940425" y="3573463"/>
            <a:ext cx="2060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Берингово море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3635896" y="3645024"/>
            <a:ext cx="13068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Охотское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     море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69" name="Text Box 8"/>
          <p:cNvSpPr txBox="1">
            <a:spLocks noChangeArrowheads="1"/>
          </p:cNvSpPr>
          <p:nvPr/>
        </p:nvSpPr>
        <p:spPr bwMode="auto">
          <a:xfrm>
            <a:off x="2771800" y="5157192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Японское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море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70" name="TextBox 11"/>
          <p:cNvSpPr txBox="1">
            <a:spLocks noChangeArrowheads="1"/>
          </p:cNvSpPr>
          <p:nvPr/>
        </p:nvSpPr>
        <p:spPr bwMode="auto">
          <a:xfrm>
            <a:off x="7164389" y="1557338"/>
            <a:ext cx="965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+</a:t>
            </a:r>
            <a:r>
              <a:rPr lang="en-US" b="1">
                <a:solidFill>
                  <a:srgbClr val="000000"/>
                </a:solidFill>
              </a:rPr>
              <a:t>0,7</a:t>
            </a:r>
            <a:r>
              <a:rPr lang="en-US" b="1" baseline="30000">
                <a:solidFill>
                  <a:srgbClr val="000000"/>
                </a:solidFill>
              </a:rPr>
              <a:t>o</a:t>
            </a:r>
            <a:r>
              <a:rPr lang="en-US" b="1">
                <a:solidFill>
                  <a:srgbClr val="000000"/>
                </a:solidFill>
              </a:rPr>
              <a:t> C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13671" name="TextBox 12"/>
          <p:cNvSpPr txBox="1">
            <a:spLocks noChangeArrowheads="1"/>
          </p:cNvSpPr>
          <p:nvPr/>
        </p:nvSpPr>
        <p:spPr bwMode="auto">
          <a:xfrm>
            <a:off x="6588224" y="1052736"/>
            <a:ext cx="1986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Чукотское море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72" name="TextBox 13"/>
          <p:cNvSpPr txBox="1">
            <a:spLocks noChangeArrowheads="1"/>
          </p:cNvSpPr>
          <p:nvPr/>
        </p:nvSpPr>
        <p:spPr bwMode="auto">
          <a:xfrm>
            <a:off x="4211960" y="692696"/>
            <a:ext cx="2665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000000"/>
                </a:solidFill>
              </a:rPr>
              <a:t>Восточно-Сибирское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море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73" name="TextBox 14"/>
          <p:cNvSpPr txBox="1">
            <a:spLocks noChangeArrowheads="1"/>
          </p:cNvSpPr>
          <p:nvPr/>
        </p:nvSpPr>
        <p:spPr bwMode="auto">
          <a:xfrm>
            <a:off x="4788024" y="1340768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+0,36</a:t>
            </a:r>
            <a:r>
              <a:rPr lang="ru-RU" b="1" baseline="30000" dirty="0">
                <a:solidFill>
                  <a:srgbClr val="000000"/>
                </a:solidFill>
              </a:rPr>
              <a:t>о</a:t>
            </a:r>
            <a:r>
              <a:rPr lang="ru-RU" b="1" dirty="0">
                <a:solidFill>
                  <a:srgbClr val="000000"/>
                </a:solidFill>
              </a:rPr>
              <a:t> С</a:t>
            </a:r>
          </a:p>
        </p:txBody>
      </p:sp>
      <p:sp>
        <p:nvSpPr>
          <p:cNvPr id="113674" name="TextBox 15"/>
          <p:cNvSpPr txBox="1">
            <a:spLocks noChangeArrowheads="1"/>
          </p:cNvSpPr>
          <p:nvPr/>
        </p:nvSpPr>
        <p:spPr bwMode="auto">
          <a:xfrm>
            <a:off x="1691680" y="476672"/>
            <a:ext cx="1973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море Лаптевых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75" name="TextBox 16"/>
          <p:cNvSpPr txBox="1">
            <a:spLocks noChangeArrowheads="1"/>
          </p:cNvSpPr>
          <p:nvPr/>
        </p:nvSpPr>
        <p:spPr bwMode="auto">
          <a:xfrm>
            <a:off x="2268538" y="836613"/>
            <a:ext cx="1072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+0,12</a:t>
            </a:r>
            <a:r>
              <a:rPr lang="ru-RU" b="1" baseline="30000">
                <a:solidFill>
                  <a:srgbClr val="000000"/>
                </a:solidFill>
              </a:rPr>
              <a:t>о </a:t>
            </a:r>
            <a:r>
              <a:rPr lang="ru-RU" b="1">
                <a:solidFill>
                  <a:srgbClr val="000000"/>
                </a:solidFill>
              </a:rPr>
              <a:t>С</a:t>
            </a:r>
            <a:endParaRPr lang="ru-RU" b="1" baseline="30000">
              <a:solidFill>
                <a:srgbClr val="000000"/>
              </a:solidFill>
            </a:endParaRPr>
          </a:p>
        </p:txBody>
      </p:sp>
      <p:sp>
        <p:nvSpPr>
          <p:cNvPr id="113676" name="TextBox 17"/>
          <p:cNvSpPr txBox="1">
            <a:spLocks noChangeArrowheads="1"/>
          </p:cNvSpPr>
          <p:nvPr/>
        </p:nvSpPr>
        <p:spPr bwMode="auto">
          <a:xfrm>
            <a:off x="3563939" y="2"/>
            <a:ext cx="2652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(1982-2006 гг. – </a:t>
            </a:r>
            <a:r>
              <a:rPr lang="en-US" sz="1200" b="1" dirty="0">
                <a:solidFill>
                  <a:srgbClr val="000000"/>
                </a:solidFill>
              </a:rPr>
              <a:t>after</a:t>
            </a:r>
            <a:r>
              <a:rPr lang="ru-RU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Belkin</a:t>
            </a:r>
            <a:r>
              <a:rPr lang="en-US" sz="1200" b="1" dirty="0">
                <a:solidFill>
                  <a:srgbClr val="000000"/>
                </a:solidFill>
              </a:rPr>
              <a:t>, 2009)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13677" name="TextBox 18"/>
          <p:cNvSpPr txBox="1">
            <a:spLocks noChangeArrowheads="1"/>
          </p:cNvSpPr>
          <p:nvPr/>
        </p:nvSpPr>
        <p:spPr bwMode="auto">
          <a:xfrm>
            <a:off x="5940426" y="3213100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+</a:t>
            </a:r>
            <a:r>
              <a:rPr lang="en-US" b="1">
                <a:solidFill>
                  <a:srgbClr val="000000"/>
                </a:solidFill>
              </a:rPr>
              <a:t>0,39</a:t>
            </a:r>
            <a:r>
              <a:rPr lang="en-US" b="1" baseline="30000">
                <a:solidFill>
                  <a:srgbClr val="000000"/>
                </a:solidFill>
              </a:rPr>
              <a:t>o</a:t>
            </a:r>
            <a:r>
              <a:rPr lang="en-US" b="1">
                <a:solidFill>
                  <a:srgbClr val="000000"/>
                </a:solidFill>
              </a:rPr>
              <a:t> C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13678" name="TextBox 19"/>
          <p:cNvSpPr txBox="1">
            <a:spLocks noChangeArrowheads="1"/>
          </p:cNvSpPr>
          <p:nvPr/>
        </p:nvSpPr>
        <p:spPr bwMode="auto">
          <a:xfrm>
            <a:off x="3779839" y="3357563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+</a:t>
            </a:r>
            <a:r>
              <a:rPr lang="en-US" b="1">
                <a:solidFill>
                  <a:srgbClr val="000000"/>
                </a:solidFill>
              </a:rPr>
              <a:t>0,31</a:t>
            </a:r>
            <a:r>
              <a:rPr lang="en-US" b="1" baseline="30000">
                <a:solidFill>
                  <a:srgbClr val="000000"/>
                </a:solidFill>
              </a:rPr>
              <a:t>o</a:t>
            </a:r>
            <a:r>
              <a:rPr lang="en-US" b="1">
                <a:solidFill>
                  <a:srgbClr val="000000"/>
                </a:solidFill>
              </a:rPr>
              <a:t> C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13679" name="TextBox 20"/>
          <p:cNvSpPr txBox="1">
            <a:spLocks noChangeArrowheads="1"/>
          </p:cNvSpPr>
          <p:nvPr/>
        </p:nvSpPr>
        <p:spPr bwMode="auto">
          <a:xfrm>
            <a:off x="2699792" y="5661248"/>
            <a:ext cx="1157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+</a:t>
            </a:r>
            <a:r>
              <a:rPr lang="en-US" b="1" dirty="0">
                <a:solidFill>
                  <a:srgbClr val="000000"/>
                </a:solidFill>
              </a:rPr>
              <a:t>1,09</a:t>
            </a:r>
            <a:r>
              <a:rPr lang="en-US" b="1" baseline="30000" dirty="0">
                <a:solidFill>
                  <a:srgbClr val="000000"/>
                </a:solidFill>
              </a:rPr>
              <a:t>o</a:t>
            </a:r>
            <a:r>
              <a:rPr lang="en-US" b="1" dirty="0">
                <a:solidFill>
                  <a:srgbClr val="000000"/>
                </a:solidFill>
              </a:rPr>
              <a:t> C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3680" name="TextBox 21"/>
          <p:cNvSpPr txBox="1">
            <a:spLocks noChangeArrowheads="1"/>
          </p:cNvSpPr>
          <p:nvPr/>
        </p:nvSpPr>
        <p:spPr bwMode="auto">
          <a:xfrm>
            <a:off x="1187624" y="6488668"/>
            <a:ext cx="4275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Восточно-Китайское море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+</a:t>
            </a:r>
            <a:r>
              <a:rPr lang="ru-RU" b="1" dirty="0">
                <a:solidFill>
                  <a:srgbClr val="000000"/>
                </a:solidFill>
              </a:rPr>
              <a:t>1,22</a:t>
            </a:r>
            <a:r>
              <a:rPr lang="ru-RU" b="1" baseline="30000" dirty="0">
                <a:solidFill>
                  <a:srgbClr val="000000"/>
                </a:solidFill>
              </a:rPr>
              <a:t>о</a:t>
            </a:r>
            <a:r>
              <a:rPr lang="ru-RU" b="1" dirty="0">
                <a:solidFill>
                  <a:srgbClr val="000000"/>
                </a:solidFill>
              </a:rPr>
              <a:t> С</a:t>
            </a:r>
          </a:p>
        </p:txBody>
      </p:sp>
      <p:sp>
        <p:nvSpPr>
          <p:cNvPr id="113681" name="TextBox 22"/>
          <p:cNvSpPr txBox="1">
            <a:spLocks noChangeArrowheads="1"/>
          </p:cNvSpPr>
          <p:nvPr/>
        </p:nvSpPr>
        <p:spPr bwMode="auto">
          <a:xfrm>
            <a:off x="1619672" y="5589240"/>
            <a:ext cx="11113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Желтое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море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3682" name="TextBox 23"/>
          <p:cNvSpPr txBox="1">
            <a:spLocks noChangeArrowheads="1"/>
          </p:cNvSpPr>
          <p:nvPr/>
        </p:nvSpPr>
        <p:spPr bwMode="auto">
          <a:xfrm>
            <a:off x="1979614" y="6092825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+0,67</a:t>
            </a:r>
            <a:r>
              <a:rPr lang="ru-RU" b="1" baseline="30000">
                <a:solidFill>
                  <a:srgbClr val="000000"/>
                </a:solidFill>
              </a:rPr>
              <a:t>о</a:t>
            </a:r>
            <a:r>
              <a:rPr lang="ru-RU" b="1">
                <a:solidFill>
                  <a:srgbClr val="000000"/>
                </a:solidFill>
              </a:rPr>
              <a:t> 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ProductionFE-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1" y="0"/>
            <a:ext cx="734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9" name="Oval 3"/>
          <p:cNvSpPr>
            <a:spLocks noChangeArrowheads="1"/>
          </p:cNvSpPr>
          <p:nvPr/>
        </p:nvSpPr>
        <p:spPr bwMode="auto">
          <a:xfrm>
            <a:off x="6227764" y="2997202"/>
            <a:ext cx="865187" cy="777875"/>
          </a:xfrm>
          <a:prstGeom prst="ellipse">
            <a:avLst/>
          </a:prstGeom>
          <a:gradFill rotWithShape="1">
            <a:gsLst>
              <a:gs pos="0">
                <a:srgbClr val="3CF323"/>
              </a:gs>
              <a:gs pos="100000">
                <a:srgbClr val="1C701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420</a:t>
            </a:r>
          </a:p>
        </p:txBody>
      </p:sp>
      <p:sp>
        <p:nvSpPr>
          <p:cNvPr id="208900" name="Oval 4"/>
          <p:cNvSpPr>
            <a:spLocks noChangeArrowheads="1"/>
          </p:cNvSpPr>
          <p:nvPr/>
        </p:nvSpPr>
        <p:spPr bwMode="auto">
          <a:xfrm>
            <a:off x="3924301" y="3500438"/>
            <a:ext cx="1008063" cy="1008062"/>
          </a:xfrm>
          <a:prstGeom prst="ellipse">
            <a:avLst/>
          </a:prstGeom>
          <a:gradFill rotWithShape="1">
            <a:gsLst>
              <a:gs pos="0">
                <a:srgbClr val="3CF323"/>
              </a:gs>
              <a:gs pos="100000">
                <a:srgbClr val="1C701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0000"/>
                </a:solidFill>
              </a:rPr>
              <a:t>530</a:t>
            </a:r>
          </a:p>
        </p:txBody>
      </p:sp>
      <p:sp>
        <p:nvSpPr>
          <p:cNvPr id="208901" name="Oval 5"/>
          <p:cNvSpPr>
            <a:spLocks noChangeArrowheads="1"/>
          </p:cNvSpPr>
          <p:nvPr/>
        </p:nvSpPr>
        <p:spPr bwMode="auto">
          <a:xfrm>
            <a:off x="5219701" y="4005263"/>
            <a:ext cx="768350" cy="692150"/>
          </a:xfrm>
          <a:prstGeom prst="ellipse">
            <a:avLst/>
          </a:prstGeom>
          <a:gradFill rotWithShape="1">
            <a:gsLst>
              <a:gs pos="0">
                <a:srgbClr val="3CF323"/>
              </a:gs>
              <a:gs pos="100000">
                <a:srgbClr val="1C701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400</a:t>
            </a:r>
          </a:p>
        </p:txBody>
      </p:sp>
      <p:sp>
        <p:nvSpPr>
          <p:cNvPr id="208902" name="Oval 6"/>
          <p:cNvSpPr>
            <a:spLocks noChangeArrowheads="1"/>
          </p:cNvSpPr>
          <p:nvPr/>
        </p:nvSpPr>
        <p:spPr bwMode="auto">
          <a:xfrm>
            <a:off x="4500564" y="4724400"/>
            <a:ext cx="698500" cy="649288"/>
          </a:xfrm>
          <a:prstGeom prst="ellipse">
            <a:avLst/>
          </a:prstGeom>
          <a:gradFill rotWithShape="1">
            <a:gsLst>
              <a:gs pos="0">
                <a:srgbClr val="3CF323"/>
              </a:gs>
              <a:gs pos="100000">
                <a:srgbClr val="1C701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380</a:t>
            </a:r>
          </a:p>
        </p:txBody>
      </p:sp>
      <p:sp>
        <p:nvSpPr>
          <p:cNvPr id="208903" name="Oval 7"/>
          <p:cNvSpPr>
            <a:spLocks noChangeArrowheads="1"/>
          </p:cNvSpPr>
          <p:nvPr/>
        </p:nvSpPr>
        <p:spPr bwMode="auto">
          <a:xfrm>
            <a:off x="2843213" y="5373690"/>
            <a:ext cx="600075" cy="560387"/>
          </a:xfrm>
          <a:prstGeom prst="ellipse">
            <a:avLst/>
          </a:prstGeom>
          <a:gradFill rotWithShape="1">
            <a:gsLst>
              <a:gs pos="0">
                <a:srgbClr val="3CF323"/>
              </a:gs>
              <a:gs pos="100000">
                <a:srgbClr val="1C701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270</a:t>
            </a:r>
          </a:p>
        </p:txBody>
      </p:sp>
      <p:sp>
        <p:nvSpPr>
          <p:cNvPr id="20890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187451" y="115889"/>
            <a:ext cx="7345363" cy="792831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Arial Unicode MS" pitchFamily="34" charset="-128"/>
              </a:rPr>
              <a:t>Первичная продукция фитопланктона в дальневосточных морях России (</a:t>
            </a:r>
            <a:r>
              <a:rPr lang="en-US" sz="2400" b="1" dirty="0" smtClean="0">
                <a:latin typeface="Arial Unicode MS" pitchFamily="34" charset="-128"/>
              </a:rPr>
              <a:t>g</a:t>
            </a:r>
            <a:r>
              <a:rPr lang="ru-RU" sz="2400" b="1" dirty="0" smtClean="0">
                <a:latin typeface="Arial Unicode MS" pitchFamily="34" charset="-128"/>
              </a:rPr>
              <a:t>С/</a:t>
            </a:r>
            <a:r>
              <a:rPr lang="en-US" sz="2400" b="1" dirty="0" smtClean="0">
                <a:latin typeface="Arial Unicode MS" pitchFamily="34" charset="-128"/>
              </a:rPr>
              <a:t>m</a:t>
            </a:r>
            <a:r>
              <a:rPr lang="ru-RU" sz="2400" b="1" baseline="30000" dirty="0" smtClean="0">
                <a:latin typeface="Arial Unicode MS" pitchFamily="34" charset="-128"/>
              </a:rPr>
              <a:t>2</a:t>
            </a:r>
            <a:r>
              <a:rPr lang="en-US" sz="2400" b="1" dirty="0" smtClean="0">
                <a:latin typeface="Arial Unicode MS" pitchFamily="34" charset="-128"/>
              </a:rPr>
              <a:t> </a:t>
            </a:r>
            <a:r>
              <a:rPr lang="ru-RU" sz="2400" b="1" dirty="0" smtClean="0">
                <a:latin typeface="Arial Unicode MS" pitchFamily="34" charset="-128"/>
              </a:rPr>
              <a:t>в год) </a:t>
            </a:r>
            <a:br>
              <a:rPr lang="ru-RU" sz="2400" b="1" dirty="0" smtClean="0">
                <a:latin typeface="Arial Unicode MS" pitchFamily="34" charset="-128"/>
              </a:rPr>
            </a:br>
            <a:r>
              <a:rPr lang="ru-RU" sz="2400" b="1" dirty="0" smtClean="0">
                <a:latin typeface="Arial Unicode MS" pitchFamily="34" charset="-128"/>
              </a:rPr>
              <a:t>                                                         </a:t>
            </a:r>
            <a:r>
              <a:rPr lang="en-US" sz="1600" b="1" dirty="0" smtClean="0">
                <a:latin typeface="Arial Unicode MS" pitchFamily="34" charset="-128"/>
              </a:rPr>
              <a:t>(</a:t>
            </a:r>
            <a:r>
              <a:rPr lang="ru-RU" sz="1600" b="1" dirty="0" smtClean="0">
                <a:latin typeface="Arial Unicode MS" pitchFamily="34" charset="-128"/>
              </a:rPr>
              <a:t>по Шунтов</a:t>
            </a:r>
            <a:r>
              <a:rPr lang="en-US" sz="1600" b="1" dirty="0" smtClean="0">
                <a:latin typeface="Arial Unicode MS" pitchFamily="34" charset="-128"/>
              </a:rPr>
              <a:t>, 2001)</a:t>
            </a:r>
            <a:endParaRPr lang="ru-RU" sz="1600" b="1" dirty="0" smtClean="0">
              <a:latin typeface="Arial Unicode MS" pitchFamily="34" charset="-128"/>
            </a:endParaRP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5867400" y="5732465"/>
            <a:ext cx="287813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Тихий океан</a:t>
            </a:r>
            <a:endParaRPr lang="ru-R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4" descr="ProductionFE-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"/>
            <a:ext cx="78867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Oval 5"/>
          <p:cNvSpPr>
            <a:spLocks noChangeArrowheads="1"/>
          </p:cNvSpPr>
          <p:nvPr/>
        </p:nvSpPr>
        <p:spPr bwMode="auto">
          <a:xfrm>
            <a:off x="2339975" y="5300663"/>
            <a:ext cx="865188" cy="863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09924" name="Oval 7"/>
          <p:cNvSpPr>
            <a:spLocks noChangeArrowheads="1"/>
          </p:cNvSpPr>
          <p:nvPr/>
        </p:nvSpPr>
        <p:spPr bwMode="auto">
          <a:xfrm>
            <a:off x="3563939" y="3357563"/>
            <a:ext cx="1152525" cy="115252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209925" name="Oval 8"/>
          <p:cNvSpPr>
            <a:spLocks noChangeArrowheads="1"/>
          </p:cNvSpPr>
          <p:nvPr/>
        </p:nvSpPr>
        <p:spPr bwMode="auto">
          <a:xfrm>
            <a:off x="6011864" y="3141664"/>
            <a:ext cx="936625" cy="935037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209926" name="Text Box 11"/>
          <p:cNvSpPr txBox="1">
            <a:spLocks noChangeArrowheads="1"/>
          </p:cNvSpPr>
          <p:nvPr/>
        </p:nvSpPr>
        <p:spPr bwMode="auto">
          <a:xfrm>
            <a:off x="1295400" y="2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</a:rPr>
              <a:t>Биомасса</a:t>
            </a:r>
            <a:r>
              <a:rPr lang="en-US" sz="2400" b="1" dirty="0" smtClean="0">
                <a:solidFill>
                  <a:srgbClr val="000000"/>
                </a:solidFill>
              </a:rPr>
              <a:t> (</a:t>
            </a:r>
            <a:r>
              <a:rPr lang="ru-RU" sz="2400" b="1" dirty="0" smtClean="0">
                <a:solidFill>
                  <a:srgbClr val="000000"/>
                </a:solidFill>
              </a:rPr>
              <a:t>летняя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  <a:r>
              <a:rPr lang="ru-RU" sz="2400" b="1" dirty="0" smtClean="0">
                <a:solidFill>
                  <a:srgbClr val="000000"/>
                </a:solidFill>
              </a:rPr>
              <a:t> и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</a:rPr>
              <a:t>продукция</a:t>
            </a:r>
            <a:r>
              <a:rPr lang="en-US" sz="2400" b="1" dirty="0" smtClean="0">
                <a:solidFill>
                  <a:srgbClr val="000000"/>
                </a:solidFill>
              </a:rPr>
              <a:t> (</a:t>
            </a:r>
            <a:r>
              <a:rPr lang="ru-RU" sz="2400" b="1" dirty="0" smtClean="0">
                <a:solidFill>
                  <a:srgbClr val="000000"/>
                </a:solidFill>
              </a:rPr>
              <a:t>летняя</a:t>
            </a:r>
            <a:r>
              <a:rPr lang="en-US" sz="2400" b="1" dirty="0" smtClean="0">
                <a:solidFill>
                  <a:srgbClr val="000000"/>
                </a:solidFill>
              </a:rPr>
              <a:t>)  </a:t>
            </a:r>
            <a:r>
              <a:rPr lang="ru-RU" sz="2400" b="1" dirty="0" smtClean="0">
                <a:solidFill>
                  <a:srgbClr val="000000"/>
                </a:solidFill>
              </a:rPr>
              <a:t>зоопланктона в слое 0-200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</a:rPr>
              <a:t>м (в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g</a:t>
            </a:r>
            <a:r>
              <a:rPr lang="ru-RU" sz="2400" b="1" dirty="0">
                <a:solidFill>
                  <a:srgbClr val="000000"/>
                </a:solidFill>
              </a:rPr>
              <a:t>/</a:t>
            </a:r>
            <a:r>
              <a:rPr lang="en-US" sz="2400" b="1" dirty="0">
                <a:solidFill>
                  <a:srgbClr val="000000"/>
                </a:solidFill>
              </a:rPr>
              <a:t>m</a:t>
            </a:r>
            <a:r>
              <a:rPr lang="ru-RU" sz="2400" b="1" dirty="0">
                <a:solidFill>
                  <a:srgbClr val="000000"/>
                </a:solidFill>
              </a:rPr>
              <a:t>2)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</a:rPr>
              <a:t>                                                                                           (по Шунтов, </a:t>
            </a:r>
            <a:r>
              <a:rPr lang="ru-RU" sz="1600" b="1" dirty="0">
                <a:solidFill>
                  <a:srgbClr val="000000"/>
                </a:solidFill>
              </a:rPr>
              <a:t>2001)</a:t>
            </a:r>
          </a:p>
        </p:txBody>
      </p:sp>
      <p:sp>
        <p:nvSpPr>
          <p:cNvPr id="209927" name="Text Box 14"/>
          <p:cNvSpPr txBox="1">
            <a:spLocks noChangeArrowheads="1"/>
          </p:cNvSpPr>
          <p:nvPr/>
        </p:nvSpPr>
        <p:spPr bwMode="auto">
          <a:xfrm>
            <a:off x="9809164" y="7624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9928" name="Text Box 17"/>
          <p:cNvSpPr txBox="1">
            <a:spLocks noChangeArrowheads="1"/>
          </p:cNvSpPr>
          <p:nvPr/>
        </p:nvSpPr>
        <p:spPr bwMode="auto">
          <a:xfrm>
            <a:off x="6156325" y="3141664"/>
            <a:ext cx="699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161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617</a:t>
            </a:r>
          </a:p>
        </p:txBody>
      </p:sp>
      <p:sp>
        <p:nvSpPr>
          <p:cNvPr id="209929" name="Text Box 18"/>
          <p:cNvSpPr txBox="1">
            <a:spLocks noChangeArrowheads="1"/>
          </p:cNvSpPr>
          <p:nvPr/>
        </p:nvSpPr>
        <p:spPr bwMode="auto">
          <a:xfrm>
            <a:off x="3832225" y="3592514"/>
            <a:ext cx="699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223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807</a:t>
            </a:r>
          </a:p>
        </p:txBody>
      </p:sp>
      <p:sp>
        <p:nvSpPr>
          <p:cNvPr id="209930" name="Text Box 19"/>
          <p:cNvSpPr txBox="1">
            <a:spLocks noChangeArrowheads="1"/>
          </p:cNvSpPr>
          <p:nvPr/>
        </p:nvSpPr>
        <p:spPr bwMode="auto">
          <a:xfrm>
            <a:off x="2411413" y="5300665"/>
            <a:ext cx="699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150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746</a:t>
            </a:r>
          </a:p>
        </p:txBody>
      </p:sp>
      <p:sp>
        <p:nvSpPr>
          <p:cNvPr id="209931" name="Oval 20"/>
          <p:cNvSpPr>
            <a:spLocks noChangeArrowheads="1"/>
          </p:cNvSpPr>
          <p:nvPr/>
        </p:nvSpPr>
        <p:spPr bwMode="auto">
          <a:xfrm>
            <a:off x="5148263" y="3860802"/>
            <a:ext cx="792162" cy="792163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09932" name="Text Box 21"/>
          <p:cNvSpPr txBox="1">
            <a:spLocks noChangeArrowheads="1"/>
          </p:cNvSpPr>
          <p:nvPr/>
        </p:nvSpPr>
        <p:spPr bwMode="auto">
          <a:xfrm>
            <a:off x="5219700" y="3860802"/>
            <a:ext cx="699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130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537</a:t>
            </a:r>
          </a:p>
        </p:txBody>
      </p:sp>
      <p:sp>
        <p:nvSpPr>
          <p:cNvPr id="209933" name="Oval 22"/>
          <p:cNvSpPr>
            <a:spLocks noChangeArrowheads="1"/>
          </p:cNvSpPr>
          <p:nvPr/>
        </p:nvSpPr>
        <p:spPr bwMode="auto">
          <a:xfrm>
            <a:off x="3995739" y="4581527"/>
            <a:ext cx="1225550" cy="115252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09934" name="Text Box 23"/>
          <p:cNvSpPr txBox="1">
            <a:spLocks noChangeArrowheads="1"/>
          </p:cNvSpPr>
          <p:nvPr/>
        </p:nvSpPr>
        <p:spPr bwMode="auto">
          <a:xfrm>
            <a:off x="4284664" y="4724402"/>
            <a:ext cx="699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222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209935" name="TextBox 14"/>
          <p:cNvSpPr txBox="1">
            <a:spLocks noChangeArrowheads="1"/>
          </p:cNvSpPr>
          <p:nvPr/>
        </p:nvSpPr>
        <p:spPr bwMode="auto">
          <a:xfrm>
            <a:off x="5795964" y="6165850"/>
            <a:ext cx="1589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Тихий океан</a:t>
            </a:r>
            <a:endParaRPr lang="ru-R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ProductionFE-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8867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Oval 3"/>
          <p:cNvSpPr>
            <a:spLocks noChangeArrowheads="1"/>
          </p:cNvSpPr>
          <p:nvPr/>
        </p:nvSpPr>
        <p:spPr bwMode="auto">
          <a:xfrm>
            <a:off x="2484438" y="4797425"/>
            <a:ext cx="865187" cy="863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22884" name="Oval 4"/>
          <p:cNvSpPr>
            <a:spLocks noChangeArrowheads="1"/>
          </p:cNvSpPr>
          <p:nvPr/>
        </p:nvSpPr>
        <p:spPr bwMode="auto">
          <a:xfrm>
            <a:off x="3563938" y="3357563"/>
            <a:ext cx="1152525" cy="115252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22885" name="Oval 5"/>
          <p:cNvSpPr>
            <a:spLocks noChangeArrowheads="1"/>
          </p:cNvSpPr>
          <p:nvPr/>
        </p:nvSpPr>
        <p:spPr bwMode="auto">
          <a:xfrm>
            <a:off x="6516688" y="3141663"/>
            <a:ext cx="792162" cy="792162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971550" y="0"/>
            <a:ext cx="7848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</a:rPr>
              <a:t>Биомасса и продукция </a:t>
            </a:r>
            <a:r>
              <a:rPr lang="ru-RU" sz="2000" b="1" dirty="0" err="1" smtClean="0">
                <a:solidFill>
                  <a:srgbClr val="000000"/>
                </a:solidFill>
              </a:rPr>
              <a:t>макрозообентоса</a:t>
            </a:r>
            <a:r>
              <a:rPr lang="en-US" sz="2000" b="1" dirty="0" smtClean="0">
                <a:solidFill>
                  <a:srgbClr val="000000"/>
                </a:solidFill>
              </a:rPr>
              <a:t> (</a:t>
            </a:r>
            <a:r>
              <a:rPr lang="ru-RU" sz="2000" b="1" dirty="0" smtClean="0">
                <a:solidFill>
                  <a:srgbClr val="000000"/>
                </a:solidFill>
              </a:rPr>
              <a:t>в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g/m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  <a:r>
              <a:rPr lang="en-US" sz="2000" b="1" dirty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</a:rPr>
              <a:t>                                                                                                               </a:t>
            </a:r>
            <a:r>
              <a:rPr lang="en-US" sz="1400" b="1" dirty="0" smtClean="0">
                <a:solidFill>
                  <a:srgbClr val="000000"/>
                </a:solidFill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</a:rPr>
              <a:t>по Шунтов</a:t>
            </a:r>
            <a:r>
              <a:rPr lang="en-US" sz="1400" b="1" dirty="0" smtClean="0">
                <a:solidFill>
                  <a:srgbClr val="000000"/>
                </a:solidFill>
              </a:rPr>
              <a:t>, </a:t>
            </a:r>
            <a:r>
              <a:rPr lang="en-US" sz="1400" b="1" dirty="0">
                <a:solidFill>
                  <a:srgbClr val="000000"/>
                </a:solidFill>
              </a:rPr>
              <a:t>2001)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9809163" y="7624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888" name="Text Box 15"/>
          <p:cNvSpPr txBox="1">
            <a:spLocks noChangeArrowheads="1"/>
          </p:cNvSpPr>
          <p:nvPr/>
        </p:nvSpPr>
        <p:spPr bwMode="auto">
          <a:xfrm>
            <a:off x="6588125" y="3213100"/>
            <a:ext cx="720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FFFFFF"/>
                </a:solidFill>
              </a:rPr>
              <a:t>286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FFFFFF"/>
                </a:solidFill>
              </a:rPr>
              <a:t>380</a:t>
            </a:r>
          </a:p>
        </p:txBody>
      </p:sp>
      <p:sp>
        <p:nvSpPr>
          <p:cNvPr id="122889" name="Oval 16"/>
          <p:cNvSpPr>
            <a:spLocks noChangeArrowheads="1"/>
          </p:cNvSpPr>
          <p:nvPr/>
        </p:nvSpPr>
        <p:spPr bwMode="auto">
          <a:xfrm>
            <a:off x="5508625" y="2636838"/>
            <a:ext cx="1152525" cy="115252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22890" name="Text Box 17"/>
          <p:cNvSpPr txBox="1">
            <a:spLocks noChangeArrowheads="1"/>
          </p:cNvSpPr>
          <p:nvPr/>
        </p:nvSpPr>
        <p:spPr bwMode="auto">
          <a:xfrm>
            <a:off x="5795963" y="2805113"/>
            <a:ext cx="6937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FFFFFF"/>
                </a:solidFill>
              </a:rPr>
              <a:t>451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FFFFFF"/>
                </a:solidFill>
              </a:rPr>
              <a:t>520</a:t>
            </a:r>
          </a:p>
        </p:txBody>
      </p:sp>
      <p:sp>
        <p:nvSpPr>
          <p:cNvPr id="122891" name="Text Box 18"/>
          <p:cNvSpPr txBox="1">
            <a:spLocks noChangeArrowheads="1"/>
          </p:cNvSpPr>
          <p:nvPr/>
        </p:nvSpPr>
        <p:spPr bwMode="auto">
          <a:xfrm>
            <a:off x="3851275" y="3525838"/>
            <a:ext cx="693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FFFFFF"/>
                </a:solidFill>
              </a:rPr>
              <a:t>384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FFFFFF"/>
                </a:solidFill>
              </a:rPr>
              <a:t>572</a:t>
            </a:r>
          </a:p>
        </p:txBody>
      </p:sp>
      <p:sp>
        <p:nvSpPr>
          <p:cNvPr id="122892" name="Text Box 20"/>
          <p:cNvSpPr txBox="1">
            <a:spLocks noChangeArrowheads="1"/>
          </p:cNvSpPr>
          <p:nvPr/>
        </p:nvSpPr>
        <p:spPr bwMode="auto">
          <a:xfrm>
            <a:off x="2555875" y="4868863"/>
            <a:ext cx="608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FFFFFF"/>
                </a:solidFill>
              </a:rPr>
              <a:t>215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FFFFFF"/>
                </a:solidFill>
              </a:rPr>
              <a:t>365</a:t>
            </a:r>
          </a:p>
        </p:txBody>
      </p:sp>
    </p:spTree>
    <p:extLst>
      <p:ext uri="{BB962C8B-B14F-4D97-AF65-F5344CB8AC3E}">
        <p14:creationId xmlns:p14="http://schemas.microsoft.com/office/powerpoint/2010/main" xmlns="" val="1786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 descr="Сообщ_Pilt_03+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657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867400" y="0"/>
          <a:ext cx="3276600" cy="2441575"/>
        </p:xfrm>
        <a:graphic>
          <a:graphicData uri="http://schemas.openxmlformats.org/presentationml/2006/ole">
            <p:oleObj spid="_x0000_s8194" name="Image" r:id="rId4" imgW="3590476" imgH="2676190" progId="Photoshop.Image.9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867400" y="2492375"/>
          <a:ext cx="3276600" cy="2033588"/>
        </p:xfrm>
        <a:graphic>
          <a:graphicData uri="http://schemas.openxmlformats.org/presentationml/2006/ole">
            <p:oleObj spid="_x0000_s8195" name="Image" r:id="rId5" imgW="3590476" imgH="2228571" progId="Photoshop.Image.9">
              <p:embed/>
            </p:oleObj>
          </a:graphicData>
        </a:graphic>
      </p:graphicFrame>
      <p:pic>
        <p:nvPicPr>
          <p:cNvPr id="2054" name="Picture 7" descr="Am_comm_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97425"/>
            <a:ext cx="202723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!!!!!!DSC_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581525"/>
            <a:ext cx="3276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2987675" y="0"/>
            <a:ext cx="2838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</a:rPr>
              <a:t> Восточный Сахалин</a:t>
            </a:r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059113" y="1268413"/>
            <a:ext cx="28257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Комплекс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Echinarachnius parma 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963</a:t>
            </a:r>
            <a:r>
              <a:rPr lang="ru-RU" b="1">
                <a:solidFill>
                  <a:srgbClr val="FFFFFF"/>
                </a:solidFill>
              </a:rPr>
              <a:t>.4 г/м2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(на 23-25 м – 1300-1900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                              г/м2)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3040063" y="3016250"/>
            <a:ext cx="285908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Комплекс </a:t>
            </a:r>
            <a:r>
              <a:rPr lang="en-US" b="1">
                <a:solidFill>
                  <a:srgbClr val="FFFFFF"/>
                </a:solidFill>
              </a:rPr>
              <a:t>Amphipoda – </a:t>
            </a:r>
            <a:endParaRPr lang="ru-RU" b="1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185.5 г/м2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Комплекс </a:t>
            </a:r>
            <a:r>
              <a:rPr lang="en-US" b="1">
                <a:solidFill>
                  <a:srgbClr val="FFFFFF"/>
                </a:solidFill>
              </a:rPr>
              <a:t>Bivalvia – </a:t>
            </a:r>
            <a:endParaRPr lang="ru-RU" b="1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</a:rPr>
              <a:t>327.6 г/м2</a:t>
            </a:r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2195513" y="5084763"/>
            <a:ext cx="36861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FFFFFF"/>
                </a:solidFill>
              </a:rPr>
              <a:t>Средняя биомасса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FFFFFF"/>
                </a:solidFill>
              </a:rPr>
              <a:t>макрозообентоса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FFFFFF"/>
                </a:solidFill>
              </a:rPr>
              <a:t>   555.7</a:t>
            </a:r>
            <a:r>
              <a:rPr lang="ru-RU" sz="2800" b="1" u="sng">
                <a:solidFill>
                  <a:srgbClr val="FFFFFF"/>
                </a:solidFill>
              </a:rPr>
              <a:t>+</a:t>
            </a:r>
            <a:r>
              <a:rPr lang="ru-RU" sz="2800" b="1">
                <a:solidFill>
                  <a:srgbClr val="FFFFFF"/>
                </a:solidFill>
              </a:rPr>
              <a:t>69.4 г/м2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cean">
  <a:themeElements>
    <a:clrScheme name="1_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1_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FG-Vorlage PowerPoint 2007">
  <a:themeElements>
    <a:clrScheme name="DFG Blau">
      <a:dk1>
        <a:sysClr val="windowText" lastClr="000000"/>
      </a:dk1>
      <a:lt1>
        <a:sysClr val="window" lastClr="FFFFFF"/>
      </a:lt1>
      <a:dk2>
        <a:srgbClr val="00519E"/>
      </a:dk2>
      <a:lt2>
        <a:srgbClr val="EEECE1"/>
      </a:lt2>
      <a:accent1>
        <a:srgbClr val="96C7E8"/>
      </a:accent1>
      <a:accent2>
        <a:srgbClr val="6DA5D5"/>
      </a:accent2>
      <a:accent3>
        <a:srgbClr val="3F85C1"/>
      </a:accent3>
      <a:accent4>
        <a:srgbClr val="0069AF"/>
      </a:accent4>
      <a:accent5>
        <a:srgbClr val="B5123E"/>
      </a:accent5>
      <a:accent6>
        <a:srgbClr val="646567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DFG-Vorlage PowerPoint 2007">
  <a:themeElements>
    <a:clrScheme name="DFG Blau">
      <a:dk1>
        <a:sysClr val="windowText" lastClr="000000"/>
      </a:dk1>
      <a:lt1>
        <a:sysClr val="window" lastClr="FFFFFF"/>
      </a:lt1>
      <a:dk2>
        <a:srgbClr val="00519E"/>
      </a:dk2>
      <a:lt2>
        <a:srgbClr val="EEECE1"/>
      </a:lt2>
      <a:accent1>
        <a:srgbClr val="96C7E8"/>
      </a:accent1>
      <a:accent2>
        <a:srgbClr val="6DA5D5"/>
      </a:accent2>
      <a:accent3>
        <a:srgbClr val="3F85C1"/>
      </a:accent3>
      <a:accent4>
        <a:srgbClr val="0069AF"/>
      </a:accent4>
      <a:accent5>
        <a:srgbClr val="B5123E"/>
      </a:accent5>
      <a:accent6>
        <a:srgbClr val="646567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1245</Words>
  <Application>Microsoft Office PowerPoint</Application>
  <PresentationFormat>Экран (4:3)</PresentationFormat>
  <Paragraphs>246</Paragraphs>
  <Slides>37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19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58" baseType="lpstr">
      <vt:lpstr>4_Ocean</vt:lpstr>
      <vt:lpstr>Тема Office</vt:lpstr>
      <vt:lpstr>2_Оформление по умолчанию</vt:lpstr>
      <vt:lpstr>Оформление по умолчанию</vt:lpstr>
      <vt:lpstr>6_Тема Office</vt:lpstr>
      <vt:lpstr>4_DFG-Vorlage PowerPoint 2007</vt:lpstr>
      <vt:lpstr>DFG-Vorlage PowerPoint 2007</vt:lpstr>
      <vt:lpstr>6_Оформление по умолчанию</vt:lpstr>
      <vt:lpstr>Larissa</vt:lpstr>
      <vt:lpstr>10_Тема Office</vt:lpstr>
      <vt:lpstr>8_Оформление по умолчанию</vt:lpstr>
      <vt:lpstr>7_Тема Office</vt:lpstr>
      <vt:lpstr>8_Тема Office</vt:lpstr>
      <vt:lpstr>9_Тема Office</vt:lpstr>
      <vt:lpstr>3_Тема Office</vt:lpstr>
      <vt:lpstr>4_Оформление по умолчанию</vt:lpstr>
      <vt:lpstr>5_Оформление по умолчанию</vt:lpstr>
      <vt:lpstr>1_Тема Office</vt:lpstr>
      <vt:lpstr>7_Оформление по умолчанию</vt:lpstr>
      <vt:lpstr>Image</vt:lpstr>
      <vt:lpstr>CorelDRAW</vt:lpstr>
      <vt:lpstr>Слайд 1</vt:lpstr>
      <vt:lpstr>Слайд 2</vt:lpstr>
      <vt:lpstr>Слайд 3</vt:lpstr>
      <vt:lpstr>Слайд 4</vt:lpstr>
      <vt:lpstr>Слайд 5</vt:lpstr>
      <vt:lpstr>Первичная продукция фитопланктона в дальневосточных морях России (gС/m2 в год)                                                           (по Шунтов, 2001)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IMB FEB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Adrianov</dc:creator>
  <cp:lastModifiedBy>Adrianov</cp:lastModifiedBy>
  <cp:revision>3</cp:revision>
  <dcterms:created xsi:type="dcterms:W3CDTF">2020-09-28T07:11:25Z</dcterms:created>
  <dcterms:modified xsi:type="dcterms:W3CDTF">2020-09-30T12:20:45Z</dcterms:modified>
</cp:coreProperties>
</file>