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57" r:id="rId6"/>
    <p:sldId id="270" r:id="rId7"/>
    <p:sldId id="271" r:id="rId8"/>
    <p:sldId id="272" r:id="rId9"/>
    <p:sldId id="274" r:id="rId10"/>
    <p:sldId id="280" r:id="rId11"/>
    <p:sldId id="273" r:id="rId12"/>
    <p:sldId id="281" r:id="rId13"/>
    <p:sldId id="275" r:id="rId14"/>
    <p:sldId id="282" r:id="rId15"/>
    <p:sldId id="28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dorova Ekaterina" initials="SE" lastIdx="31" clrIdx="0">
    <p:extLst>
      <p:ext uri="{19B8F6BF-5375-455C-9EA6-DF929625EA0E}">
        <p15:presenceInfo xmlns:p15="http://schemas.microsoft.com/office/powerpoint/2012/main" userId="S::sidorovaem@biocad.ru::f8d40d1c-4762-48f4-83c0-8301ab020040" providerId="AD"/>
      </p:ext>
    </p:extLst>
  </p:cmAuthor>
  <p:cmAuthor id="2" name="Kudevich Mariia" initials="KM" lastIdx="21" clrIdx="1">
    <p:extLst>
      <p:ext uri="{19B8F6BF-5375-455C-9EA6-DF929625EA0E}">
        <p15:presenceInfo xmlns:p15="http://schemas.microsoft.com/office/powerpoint/2012/main" userId="S::assist@biocad.ru::ed020068-6cd3-4168-b471-1a5b2a9d24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979BAC"/>
    <a:srgbClr val="B1BACE"/>
    <a:srgbClr val="0F2555"/>
    <a:srgbClr val="F1F6FC"/>
    <a:srgbClr val="CBD1DF"/>
    <a:srgbClr val="E3EDF9"/>
    <a:srgbClr val="D5D8E5"/>
    <a:srgbClr val="DBDBDB"/>
    <a:srgbClr val="006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6" autoAdjust="0"/>
    <p:restoredTop sz="96807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FFBE910-7A8D-4A8E-862F-EB49F2AF8FE5}" type="datetimeFigureOut">
              <a:rPr lang="ru-RU" smtClean="0"/>
              <a:pPr/>
              <a:t>27.05.2020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E7AA30-3C8D-4FE7-91BE-E8354E545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3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B9EB0-FA78-4203-867F-BF3290CB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23042B-4620-4295-A68A-898342F2B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FBEA9-D665-4B4D-A1DF-2FB3165E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D8879-7EF7-44BC-BD4C-5892F70D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1E386-F121-450A-8686-CAF749E2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3289B-6162-461A-91C8-EB08E4D6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B07473-9FFC-4290-B4C9-5C57908F6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009D7-7BEC-430D-9DDD-1CC08D43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CC7CD-4414-4AE0-884B-D4EC5350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7E32E-9242-4918-892A-91F2504F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5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D59D0E-41F5-429F-9942-1A0768927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8B7A1-6E91-4859-8CCC-7D6CA91B7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92F2C-B7FF-4F4C-B9C0-A336C49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F9B30-D858-4DF2-B7FF-7C0943E4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2C181-3E23-44E2-8F8F-0617B168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1C6A-D6C0-4A7E-B360-B2E63583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90A62-CFF6-4F8C-B63C-7A0738392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8F2A1-DAD1-47C1-B6C3-05B2D4EC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6A89F-8731-408E-8C1C-0700F884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41097-986E-44BE-9A7F-D004F671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7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C5A6-29C3-46AB-90CD-C4F50F10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690B7-DC6F-40AE-B56A-1C843EF7E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05D17-BD90-4C40-9BB8-40C3145F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17F51-3D4E-4CFE-A7B7-24E690EE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EB87-BE46-4204-A2BD-F690A293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3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BD2B-93CD-4F9A-8C6E-BC283461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55236-50C3-4D88-A4E7-63108E8AC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8D4AA6-A68A-4DC6-8C6A-BE84B70A3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DCF372-7C94-4DAA-A024-8528FC74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C36664-F4A2-48E3-90F4-BBE6FC51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464D4-F3BC-4272-9AEE-F61AD4B9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4DBAE-1B80-48AF-816A-473F19ED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E6C887-0929-40A9-8A7A-771D6377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E7605B-732B-423D-AA62-9C3E7906A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2126BB-81D2-40E1-86B9-DF34151BA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35F8D8-3836-4E66-8B08-6E127E74F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8C936-73AF-4FEC-813D-1DBA9BF0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DA8968-8CFE-4A04-99E2-0093C514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A931AD-B477-42FE-97D0-A7A95FAD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5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0DD78-AE8F-4B99-B54D-68C298B2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1C67DA-8106-402F-9450-4F3F0011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FBEC99-336A-49ED-A74A-C2F2824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807F0-1FEF-4668-A0A3-7062ABD4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8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D2394A-2CEB-4277-8919-7243918A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84625-1072-47BF-873B-4CD293BE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3746E-0ED2-4700-916D-7CA8B8CB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6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2987B-02CF-4B41-91BD-7898BB21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5F92B-6D08-408B-A770-2226EEA6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7356A-A33E-441E-A217-F96B6F263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58D29-1B89-4026-BE55-B869D6A3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21674-9B7D-4AF2-B39E-F033040F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6A9F0-E81C-4581-BB94-21E18E91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0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3EB90-62F2-4960-AE35-EABCB40A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954F0D-ADEB-419D-8976-091806B36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B4010-0F10-4F7C-ACFF-C7E101D95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5F1D5-AD0A-4901-BA24-75FAC29B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25-B9F3-4782-9372-50570B49BAE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06AD6-1ECB-4471-B2ED-8CCC3D36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103005-D379-4612-9C30-C1F2A68D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7AA2-B087-4064-828B-7E43D4C8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B04D3-49C1-4E1E-98F4-1EFF2F4B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C91BA-DACB-4E13-85A5-EE1C84C5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E4875-265D-4BF7-BF45-6700A9274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3CEB725-B9F3-4782-9372-50570B49BAEB}" type="datetimeFigureOut">
              <a:rPr lang="ru-RU" smtClean="0"/>
              <a:pPr/>
              <a:t>27.05.2020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71971-D003-4ABB-AA98-32E1CDDE3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F219-B345-46A3-B372-9E0336F83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F957AA2-B087-4064-828B-7E43D4C8F9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382AD-B35A-4103-8835-4F6B59868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08418"/>
            <a:ext cx="5866901" cy="2387600"/>
          </a:xfrm>
        </p:spPr>
        <p:txBody>
          <a:bodyPr>
            <a:normAutofit/>
          </a:bodyPr>
          <a:lstStyle/>
          <a:p>
            <a:pPr algn="l"/>
            <a:r>
              <a:rPr lang="ru-RU" sz="5000" b="1" dirty="0">
                <a:solidFill>
                  <a:srgbClr val="F1F6FC"/>
                </a:solidFill>
              </a:rPr>
              <a:t>Препараты </a:t>
            </a:r>
            <a:r>
              <a:rPr lang="en-US" sz="5000" b="1" dirty="0">
                <a:solidFill>
                  <a:srgbClr val="F1F6FC"/>
                </a:solidFill>
              </a:rPr>
              <a:t>BIOCAD </a:t>
            </a:r>
            <a:r>
              <a:rPr lang="ru-RU" sz="5000" b="1" dirty="0">
                <a:solidFill>
                  <a:srgbClr val="F1F6FC"/>
                </a:solidFill>
              </a:rPr>
              <a:t>против </a:t>
            </a:r>
            <a:r>
              <a:rPr lang="en-US" sz="5000" b="1" dirty="0">
                <a:solidFill>
                  <a:srgbClr val="F1F6FC"/>
                </a:solidFill>
              </a:rPr>
              <a:t>COVID-19</a:t>
            </a:r>
            <a:endParaRPr lang="ru-RU" sz="5000" b="1" dirty="0">
              <a:solidFill>
                <a:srgbClr val="F1F6FC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E3E339-3FC3-4701-A970-7F436EB2C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04093"/>
            <a:ext cx="9144000" cy="6243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rgbClr val="F1F6FC"/>
                </a:solidFill>
                <a:cs typeface="Calibri"/>
              </a:rPr>
              <a:t>Морозов Д.В.</a:t>
            </a:r>
          </a:p>
          <a:p>
            <a:pPr algn="l"/>
            <a:r>
              <a:rPr lang="ru-RU" dirty="0">
                <a:solidFill>
                  <a:srgbClr val="F1F6FC"/>
                </a:solidFill>
                <a:cs typeface="Calibri"/>
              </a:rPr>
              <a:t>Генеральный директор ЗАО «БИОКАД»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8A252-9ED2-4A03-93F2-3483E55BC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038" y="787591"/>
            <a:ext cx="1475718" cy="4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Статус разработки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E70ED43-3F40-46C7-80E4-B9CCFF3A0706}"/>
              </a:ext>
            </a:extLst>
          </p:cNvPr>
          <p:cNvSpPr txBox="1">
            <a:spLocks/>
          </p:cNvSpPr>
          <p:nvPr/>
        </p:nvSpPr>
        <p:spPr>
          <a:xfrm>
            <a:off x="838200" y="2427325"/>
            <a:ext cx="3017520" cy="285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Сегодня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Промежуточный результат</a:t>
            </a:r>
            <a:br>
              <a:rPr lang="ru-RU" sz="1800" dirty="0">
                <a:solidFill>
                  <a:srgbClr val="0F2555"/>
                </a:solidFill>
              </a:rPr>
            </a:br>
            <a:endParaRPr lang="ru-RU" sz="1800" dirty="0">
              <a:solidFill>
                <a:srgbClr val="0F255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Начало клинических исследований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B1A9426-3B4F-480F-91FE-738796552F04}"/>
              </a:ext>
            </a:extLst>
          </p:cNvPr>
          <p:cNvSpPr txBox="1">
            <a:spLocks/>
          </p:cNvSpPr>
          <p:nvPr/>
        </p:nvSpPr>
        <p:spPr>
          <a:xfrm>
            <a:off x="4381500" y="2427325"/>
            <a:ext cx="5559374" cy="253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Этап пилотных доклинических исследований</a:t>
            </a:r>
            <a:br>
              <a:rPr lang="ru-RU" sz="1800" b="1" dirty="0">
                <a:solidFill>
                  <a:srgbClr val="0F2555"/>
                </a:solidFill>
              </a:rPr>
            </a:br>
            <a:endParaRPr lang="ru-RU" sz="1800" b="1" dirty="0">
              <a:solidFill>
                <a:srgbClr val="0F255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Начиная с 21 дня после внутримышечной инъекции у мышей наблюдается выработка специфичных антител к антигену SARS-CoV-2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Октябрь 2020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010019D-D99C-4862-8DE2-A383638362FF}"/>
              </a:ext>
            </a:extLst>
          </p:cNvPr>
          <p:cNvSpPr/>
          <p:nvPr/>
        </p:nvSpPr>
        <p:spPr>
          <a:xfrm>
            <a:off x="940874" y="3284638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B858CA-2670-4A5A-AD44-AC0133A90138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1DE41E-6557-4F3F-9EFB-C5D8EA70E0F2}"/>
              </a:ext>
            </a:extLst>
          </p:cNvPr>
          <p:cNvSpPr/>
          <p:nvPr/>
        </p:nvSpPr>
        <p:spPr>
          <a:xfrm>
            <a:off x="940874" y="4643359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739"/>
            <a:ext cx="9319260" cy="860739"/>
          </a:xfrm>
        </p:spPr>
        <p:txBody>
          <a:bodyPr anchor="t">
            <a:noAutofit/>
          </a:bodyPr>
          <a:lstStyle/>
          <a:p>
            <a:r>
              <a:rPr lang="ru-RU" sz="3300" b="1" dirty="0">
                <a:solidFill>
                  <a:srgbClr val="0067BB"/>
                </a:solidFill>
              </a:rPr>
              <a:t>Вакцина на основе живого аттенуированного вируса гриппа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3271943"/>
            <a:ext cx="10172056" cy="230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 основе вакцины используется аттенуированный холодоадаптивный штамм вируса гриппа A/Leningrad/134/17/57 (H7N9) для доставки</a:t>
            </a:r>
            <a:br>
              <a:rPr lang="ru-RU" sz="2200" dirty="0">
                <a:solidFill>
                  <a:srgbClr val="979BAC"/>
                </a:solidFill>
              </a:rPr>
            </a:br>
            <a:r>
              <a:rPr lang="ru-RU" sz="2200" dirty="0">
                <a:solidFill>
                  <a:srgbClr val="979BAC"/>
                </a:solidFill>
              </a:rPr>
              <a:t>и поддержания экспрессии полиэпитопных кассет из фрагментов ключевых белков SARS-CoV-2, вызывающих выраженный иммунный ответ, в том числе выработку высокоэффективных нейтрализующих антител.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Вакцины-кандидаты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A8A91D-F985-4847-AF82-197CC831FCE2}"/>
              </a:ext>
            </a:extLst>
          </p:cNvPr>
          <p:cNvSpPr txBox="1">
            <a:spLocks/>
          </p:cNvSpPr>
          <p:nvPr/>
        </p:nvSpPr>
        <p:spPr>
          <a:xfrm>
            <a:off x="852600" y="5928384"/>
            <a:ext cx="7559880" cy="28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rgbClr val="979BAC"/>
                </a:solidFill>
              </a:rPr>
              <a:t>Разработчик: ЗАО «БИОКАД» и ФГБНУ «Институт экспериментальной медицины»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344A0A-8D1A-4EB6-98D8-C9190B42C2D6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6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Статус разработки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E70ED43-3F40-46C7-80E4-B9CCFF3A0706}"/>
              </a:ext>
            </a:extLst>
          </p:cNvPr>
          <p:cNvSpPr txBox="1">
            <a:spLocks/>
          </p:cNvSpPr>
          <p:nvPr/>
        </p:nvSpPr>
        <p:spPr>
          <a:xfrm>
            <a:off x="838200" y="2427325"/>
            <a:ext cx="3122054" cy="285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Сегодня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Начало доклинических исследований на животных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Начало клинических исследований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B1A9426-3B4F-480F-91FE-738796552F04}"/>
              </a:ext>
            </a:extLst>
          </p:cNvPr>
          <p:cNvSpPr txBox="1">
            <a:spLocks/>
          </p:cNvSpPr>
          <p:nvPr/>
        </p:nvSpPr>
        <p:spPr>
          <a:xfrm>
            <a:off x="4381500" y="2427325"/>
            <a:ext cx="5559374" cy="253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На этапе </a:t>
            </a:r>
            <a:r>
              <a:rPr lang="ru-RU" sz="1800" b="1" i="1" dirty="0">
                <a:solidFill>
                  <a:srgbClr val="0F2555"/>
                </a:solidFill>
              </a:rPr>
              <a:t>in vitro</a:t>
            </a:r>
            <a:r>
              <a:rPr lang="ru-RU" sz="1800" b="1" dirty="0">
                <a:solidFill>
                  <a:srgbClr val="0F2555"/>
                </a:solidFill>
              </a:rPr>
              <a:t> тестов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Начало июня</a:t>
            </a:r>
            <a:br>
              <a:rPr lang="ru-RU" sz="1800" b="1" dirty="0">
                <a:solidFill>
                  <a:srgbClr val="0F2555"/>
                </a:solidFill>
              </a:rPr>
            </a:br>
            <a:endParaRPr lang="ru-RU" sz="1800" b="1" dirty="0">
              <a:solidFill>
                <a:srgbClr val="0F255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Конец 2020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010019D-D99C-4862-8DE2-A383638362FF}"/>
              </a:ext>
            </a:extLst>
          </p:cNvPr>
          <p:cNvSpPr/>
          <p:nvPr/>
        </p:nvSpPr>
        <p:spPr>
          <a:xfrm>
            <a:off x="940874" y="2988423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B858CA-2670-4A5A-AD44-AC0133A90138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1DE41E-6557-4F3F-9EFB-C5D8EA70E0F2}"/>
              </a:ext>
            </a:extLst>
          </p:cNvPr>
          <p:cNvSpPr/>
          <p:nvPr/>
        </p:nvSpPr>
        <p:spPr>
          <a:xfrm>
            <a:off x="940874" y="4031612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9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739"/>
            <a:ext cx="10058400" cy="860739"/>
          </a:xfrm>
        </p:spPr>
        <p:txBody>
          <a:bodyPr anchor="t">
            <a:noAutofit/>
          </a:bodyPr>
          <a:lstStyle/>
          <a:p>
            <a:r>
              <a:rPr lang="ru-RU" sz="3300" b="1" dirty="0">
                <a:solidFill>
                  <a:srgbClr val="0067BB"/>
                </a:solidFill>
              </a:rPr>
              <a:t>Вакцина основе рекомбинантного вируса везикулярного стоматита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3271943"/>
            <a:ext cx="9380006" cy="230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 основе вакцины используется аттенуированный штамм вируса везикулярного стоматита для доставки и поддержания экспрессии рецептор связывающего домена (RBD) S-белка SARS-CoV-2, индуцирующего специфический иммунный ответ, в том числе выработку нейтрализующих антител.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Вакцины-кандидаты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A8A91D-F985-4847-AF82-197CC831FCE2}"/>
              </a:ext>
            </a:extLst>
          </p:cNvPr>
          <p:cNvSpPr txBox="1">
            <a:spLocks/>
          </p:cNvSpPr>
          <p:nvPr/>
        </p:nvSpPr>
        <p:spPr>
          <a:xfrm>
            <a:off x="852600" y="5928384"/>
            <a:ext cx="7559880" cy="28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rgbClr val="979BAC"/>
                </a:solidFill>
              </a:rPr>
              <a:t>Разработчик: ЗАО «БИОКАД» и ФБУН ГНЦ </a:t>
            </a:r>
            <a:r>
              <a:rPr lang="ru-RU" sz="1500" dirty="0" err="1">
                <a:solidFill>
                  <a:srgbClr val="979BAC"/>
                </a:solidFill>
              </a:rPr>
              <a:t>Вб</a:t>
            </a:r>
            <a:r>
              <a:rPr lang="ru-RU" sz="1500" dirty="0">
                <a:solidFill>
                  <a:srgbClr val="979BAC"/>
                </a:solidFill>
              </a:rPr>
              <a:t> «ВЕКТОР»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0C8839-CE01-4AE1-9B90-06EFFC34C23C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3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Статус разработки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E70ED43-3F40-46C7-80E4-B9CCFF3A0706}"/>
              </a:ext>
            </a:extLst>
          </p:cNvPr>
          <p:cNvSpPr txBox="1">
            <a:spLocks/>
          </p:cNvSpPr>
          <p:nvPr/>
        </p:nvSpPr>
        <p:spPr>
          <a:xfrm>
            <a:off x="838200" y="2427325"/>
            <a:ext cx="3017520" cy="285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Сегодня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Промежуточный результат</a:t>
            </a:r>
            <a:br>
              <a:rPr lang="ru-RU" sz="1800" dirty="0">
                <a:solidFill>
                  <a:srgbClr val="0F2555"/>
                </a:solidFill>
              </a:rPr>
            </a:br>
            <a:endParaRPr lang="ru-RU" sz="1800" dirty="0">
              <a:solidFill>
                <a:srgbClr val="0F255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Начало клинических исследований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B1A9426-3B4F-480F-91FE-738796552F04}"/>
              </a:ext>
            </a:extLst>
          </p:cNvPr>
          <p:cNvSpPr txBox="1">
            <a:spLocks/>
          </p:cNvSpPr>
          <p:nvPr/>
        </p:nvSpPr>
        <p:spPr>
          <a:xfrm>
            <a:off x="4381499" y="2427325"/>
            <a:ext cx="6192055" cy="253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770" b="1" dirty="0">
                <a:solidFill>
                  <a:srgbClr val="0F2555"/>
                </a:solidFill>
              </a:rPr>
              <a:t>Этап доклинических исследований на животных (оценка безопасности и эффективности)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В лабораторных исследованиях была показана вируснейтрализующая активность сывороток крови иммунизированных животных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Июль 2020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010019D-D99C-4862-8DE2-A383638362FF}"/>
              </a:ext>
            </a:extLst>
          </p:cNvPr>
          <p:cNvSpPr/>
          <p:nvPr/>
        </p:nvSpPr>
        <p:spPr>
          <a:xfrm>
            <a:off x="940874" y="3284638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B858CA-2670-4A5A-AD44-AC0133A90138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1DE41E-6557-4F3F-9EFB-C5D8EA70E0F2}"/>
              </a:ext>
            </a:extLst>
          </p:cNvPr>
          <p:cNvSpPr/>
          <p:nvPr/>
        </p:nvSpPr>
        <p:spPr>
          <a:xfrm>
            <a:off x="940874" y="4662677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0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10134600" y="5699293"/>
            <a:ext cx="1201384" cy="34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F2F2F2"/>
                </a:solidFill>
              </a:rPr>
              <a:t>biocad.ru</a:t>
            </a:r>
            <a:endParaRPr lang="ru-RU" sz="1800" dirty="0">
              <a:solidFill>
                <a:srgbClr val="F2F2F2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59BA9E1-085E-433F-873A-DCD5917FB441}"/>
              </a:ext>
            </a:extLst>
          </p:cNvPr>
          <p:cNvSpPr txBox="1">
            <a:spLocks/>
          </p:cNvSpPr>
          <p:nvPr/>
        </p:nvSpPr>
        <p:spPr>
          <a:xfrm>
            <a:off x="819150" y="1097062"/>
            <a:ext cx="4368800" cy="2122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b="1" dirty="0">
                <a:solidFill>
                  <a:srgbClr val="F2F2F2"/>
                </a:solidFill>
              </a:rPr>
              <a:t>Biotech.</a:t>
            </a:r>
          </a:p>
          <a:p>
            <a:r>
              <a:rPr lang="en-US" sz="5500" b="1" dirty="0">
                <a:solidFill>
                  <a:srgbClr val="F2F2F2"/>
                </a:solidFill>
              </a:rPr>
              <a:t>Innovation.</a:t>
            </a:r>
          </a:p>
          <a:p>
            <a:r>
              <a:rPr lang="en-US" sz="5500" b="1" dirty="0">
                <a:solidFill>
                  <a:srgbClr val="F2F2F2"/>
                </a:solidFill>
              </a:rPr>
              <a:t>Global.</a:t>
            </a:r>
            <a:endParaRPr lang="ru-RU" sz="5500" b="1" dirty="0">
              <a:solidFill>
                <a:srgbClr val="F2F2F2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DBE261-72B0-49A7-9A04-9282CBDA1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038" y="5631656"/>
            <a:ext cx="1002112" cy="3286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5AFF5D-8CB6-439C-A9E6-76C4A682A3BE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8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62"/>
            <a:ext cx="10515600" cy="625977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0F2555"/>
                </a:solidFill>
              </a:rPr>
              <a:t>Терапия: препарат МНН левилимаб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256"/>
            <a:ext cx="10340662" cy="4101921"/>
          </a:xfrm>
        </p:spPr>
        <p:txBody>
          <a:bodyPr>
            <a:noAutofit/>
          </a:bodyPr>
          <a:lstStyle/>
          <a:p>
            <a:pPr marL="360363" indent="-360363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Font typeface="Arial" panose="020B0604020202020204" pitchFamily="34" charset="0"/>
              <a:buChar char="―"/>
            </a:pPr>
            <a:r>
              <a:rPr lang="ru-RU" sz="2200" dirty="0">
                <a:solidFill>
                  <a:srgbClr val="0F2555"/>
                </a:solidFill>
              </a:rPr>
              <a:t>Оригинальный препарат, моноклональное антитело к рецептору интерлейкина-6.</a:t>
            </a:r>
          </a:p>
          <a:p>
            <a:pPr marL="360363" indent="-360363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Font typeface="Arial" panose="020B0604020202020204" pitchFamily="34" charset="0"/>
              <a:buChar char="―"/>
            </a:pPr>
            <a:r>
              <a:rPr lang="ru-RU" sz="2200" dirty="0">
                <a:solidFill>
                  <a:srgbClr val="0F2555"/>
                </a:solidFill>
              </a:rPr>
              <a:t>Разрабатывается для терапии ревматоидного артрита. В рамках I - II фаз клинического исследования продемонстрировал высокую эффективность. Результаты III фазы клинического исследования (при ревматоидном артрите) ожидаются в I квартале 2021 г.</a:t>
            </a:r>
          </a:p>
          <a:p>
            <a:pPr marL="360363" indent="-360363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Font typeface="Arial" panose="020B0604020202020204" pitchFamily="34" charset="0"/>
              <a:buChar char="―"/>
            </a:pPr>
            <a:r>
              <a:rPr lang="ru-RU" sz="2200" dirty="0">
                <a:solidFill>
                  <a:srgbClr val="0F2555"/>
                </a:solidFill>
              </a:rPr>
              <a:t>COVID-19: есть сигналы о ключевой роли ИЛ-6 в развитии тяжелой пневмонии, сопровождающейся цитокиновым штормом; начато исследование препарата в данном направлении.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0E0461-09EB-4334-A5EE-ACA4D772DD39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6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62"/>
            <a:ext cx="9889901" cy="1383194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0F2555"/>
                </a:solidFill>
              </a:rPr>
              <a:t>Исследование эффективности и безопасности применения препарата левилимаб (BCD-089) </a:t>
            </a:r>
            <a:br>
              <a:rPr lang="ru-RU" sz="2800" b="1" dirty="0">
                <a:solidFill>
                  <a:srgbClr val="0F2555"/>
                </a:solidFill>
              </a:rPr>
            </a:br>
            <a:r>
              <a:rPr lang="ru-RU" sz="2800" b="1" dirty="0">
                <a:solidFill>
                  <a:srgbClr val="0F2555"/>
                </a:solidFill>
              </a:rPr>
              <a:t>у пациентов с осложненным течением COVID-19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9437"/>
            <a:ext cx="2008031" cy="114944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en-US" sz="3000" b="1" dirty="0">
                <a:solidFill>
                  <a:srgbClr val="0F2555"/>
                </a:solidFill>
              </a:rPr>
              <a:t>III</a:t>
            </a:r>
            <a:endParaRPr lang="ru-RU" sz="3000" b="1" dirty="0">
              <a:solidFill>
                <a:srgbClr val="0F2555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1600" dirty="0">
                <a:solidFill>
                  <a:srgbClr val="979BAC"/>
                </a:solidFill>
              </a:rPr>
              <a:t>Фаза клинического исследования</a:t>
            </a:r>
            <a:endParaRPr lang="en-US" sz="1600" dirty="0">
              <a:solidFill>
                <a:srgbClr val="979BAC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0E0461-09EB-4334-A5EE-ACA4D772DD39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2C3BFEF-41FC-4F87-ACE8-A5DE01717A97}"/>
              </a:ext>
            </a:extLst>
          </p:cNvPr>
          <p:cNvSpPr txBox="1">
            <a:spLocks/>
          </p:cNvSpPr>
          <p:nvPr/>
        </p:nvSpPr>
        <p:spPr>
          <a:xfrm>
            <a:off x="3135649" y="2929437"/>
            <a:ext cx="2333760" cy="114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F2555"/>
                </a:solidFill>
              </a:rPr>
              <a:t>до 230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1600" dirty="0">
                <a:solidFill>
                  <a:srgbClr val="979BAC"/>
                </a:solidFill>
              </a:rPr>
              <a:t>Количество пациентов</a:t>
            </a:r>
            <a:endParaRPr lang="en-US" sz="1600" dirty="0">
              <a:solidFill>
                <a:srgbClr val="979BAC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C8AA840-47DA-497E-A4D2-B8774122EFC0}"/>
              </a:ext>
            </a:extLst>
          </p:cNvPr>
          <p:cNvSpPr txBox="1">
            <a:spLocks/>
          </p:cNvSpPr>
          <p:nvPr/>
        </p:nvSpPr>
        <p:spPr>
          <a:xfrm>
            <a:off x="8206879" y="2929437"/>
            <a:ext cx="3014192" cy="114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3000" b="1" dirty="0">
                <a:solidFill>
                  <a:srgbClr val="0F2555"/>
                </a:solidFill>
              </a:rPr>
              <a:t>24 апреля 2020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1600" dirty="0">
                <a:solidFill>
                  <a:srgbClr val="979BAC"/>
                </a:solidFill>
              </a:rPr>
              <a:t>Старт исследования</a:t>
            </a:r>
            <a:endParaRPr lang="en-US" sz="1600" dirty="0">
              <a:solidFill>
                <a:srgbClr val="979BAC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4260094-BD64-489F-99E2-4B8D8A3412A9}"/>
              </a:ext>
            </a:extLst>
          </p:cNvPr>
          <p:cNvSpPr txBox="1">
            <a:spLocks/>
          </p:cNvSpPr>
          <p:nvPr/>
        </p:nvSpPr>
        <p:spPr>
          <a:xfrm>
            <a:off x="5783150" y="2929437"/>
            <a:ext cx="2109988" cy="114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F2555"/>
                </a:solidFill>
              </a:rPr>
              <a:t>13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1600" dirty="0">
                <a:solidFill>
                  <a:srgbClr val="979BAC"/>
                </a:solidFill>
              </a:rPr>
              <a:t>Количество центров исследования</a:t>
            </a:r>
            <a:endParaRPr lang="en-US" sz="1600" dirty="0">
              <a:solidFill>
                <a:srgbClr val="979BAC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E4EF143-ED66-4F51-AA21-446E2AEEE3A1}"/>
              </a:ext>
            </a:extLst>
          </p:cNvPr>
          <p:cNvSpPr txBox="1">
            <a:spLocks/>
          </p:cNvSpPr>
          <p:nvPr/>
        </p:nvSpPr>
        <p:spPr>
          <a:xfrm>
            <a:off x="838200" y="4504386"/>
            <a:ext cx="10598239" cy="114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3000" b="1" dirty="0">
                <a:solidFill>
                  <a:srgbClr val="0F2555"/>
                </a:solidFill>
              </a:rPr>
              <a:t>Цель исследования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67BB"/>
              </a:buClr>
              <a:buNone/>
            </a:pPr>
            <a:r>
              <a:rPr lang="ru-RU" sz="1600" dirty="0">
                <a:solidFill>
                  <a:srgbClr val="979BAC"/>
                </a:solidFill>
              </a:rPr>
              <a:t>Изучить показатели эффективности и безопасности препарата левилимаб у пациентов с тяжелым течением COVID-19 на фоне стандартной терапии</a:t>
            </a:r>
            <a:endParaRPr lang="en-US" sz="1600" dirty="0">
              <a:solidFill>
                <a:srgbClr val="979B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62"/>
            <a:ext cx="10515600" cy="625977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0F2555"/>
                </a:solidFill>
              </a:rPr>
              <a:t>Первые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256"/>
            <a:ext cx="10192555" cy="3367825"/>
          </a:xfrm>
        </p:spPr>
        <p:txBody>
          <a:bodyPr>
            <a:noAutofit/>
          </a:bodyPr>
          <a:lstStyle/>
          <a:p>
            <a:pPr marL="360363" indent="-360363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Font typeface="Arial" panose="020B0604020202020204" pitchFamily="34" charset="0"/>
              <a:buChar char="―"/>
            </a:pPr>
            <a:r>
              <a:rPr lang="ru-RU" sz="2200" dirty="0">
                <a:solidFill>
                  <a:srgbClr val="0F2555"/>
                </a:solidFill>
              </a:rPr>
              <a:t>По предварительным отзывам врачей отмечается положительная динамика пациентов средней и тяжелой стадии течения заболевания COVID-19 с прогрессирующими клиническими признаками дыхательной недостаточности</a:t>
            </a:r>
          </a:p>
          <a:p>
            <a:pPr marL="360363" indent="-360363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Font typeface="Arial" panose="020B0604020202020204" pitchFamily="34" charset="0"/>
              <a:buChar char="―"/>
            </a:pPr>
            <a:r>
              <a:rPr lang="ru-RU" sz="2200" dirty="0">
                <a:solidFill>
                  <a:srgbClr val="0F2555"/>
                </a:solidFill>
              </a:rPr>
              <a:t>На данный момент в исследование включено 100 человек:</a:t>
            </a:r>
            <a:br>
              <a:rPr lang="ru-RU" sz="2200" dirty="0">
                <a:solidFill>
                  <a:srgbClr val="0F2555"/>
                </a:solidFill>
              </a:rPr>
            </a:br>
            <a:r>
              <a:rPr lang="ru-RU" sz="2200" dirty="0">
                <a:solidFill>
                  <a:srgbClr val="0F2555"/>
                </a:solidFill>
              </a:rPr>
              <a:t>	</a:t>
            </a:r>
            <a:r>
              <a:rPr lang="ru-RU" sz="2000" dirty="0">
                <a:solidFill>
                  <a:srgbClr val="979BAC"/>
                </a:solidFill>
              </a:rPr>
              <a:t>выписали 51 пациента;</a:t>
            </a:r>
            <a:br>
              <a:rPr lang="ru-RU" sz="2000" dirty="0">
                <a:solidFill>
                  <a:srgbClr val="979BAC"/>
                </a:solidFill>
              </a:rPr>
            </a:br>
            <a:r>
              <a:rPr lang="ru-RU" sz="2000" dirty="0">
                <a:solidFill>
                  <a:srgbClr val="979BAC"/>
                </a:solidFill>
              </a:rPr>
              <a:t>	под наблюдением находятся 46 пациентов;</a:t>
            </a:r>
            <a:br>
              <a:rPr lang="ru-RU" sz="2000" dirty="0">
                <a:solidFill>
                  <a:srgbClr val="979BAC"/>
                </a:solidFill>
              </a:rPr>
            </a:br>
            <a:r>
              <a:rPr lang="ru-RU" sz="2000" dirty="0">
                <a:solidFill>
                  <a:srgbClr val="979BAC"/>
                </a:solidFill>
              </a:rPr>
              <a:t>	в </a:t>
            </a:r>
            <a:r>
              <a:rPr lang="ru-RU" sz="2000" dirty="0" err="1">
                <a:solidFill>
                  <a:srgbClr val="979BAC"/>
                </a:solidFill>
              </a:rPr>
              <a:t>ОРИТе</a:t>
            </a:r>
            <a:r>
              <a:rPr lang="ru-RU" sz="2000" dirty="0">
                <a:solidFill>
                  <a:srgbClr val="B1BACE"/>
                </a:solidFill>
              </a:rPr>
              <a:t>*</a:t>
            </a:r>
            <a:r>
              <a:rPr lang="ru-RU" sz="2000" dirty="0">
                <a:solidFill>
                  <a:srgbClr val="979BAC"/>
                </a:solidFill>
              </a:rPr>
              <a:t> 3 пациента;</a:t>
            </a:r>
            <a:br>
              <a:rPr lang="ru-RU" sz="2200" dirty="0">
                <a:solidFill>
                  <a:srgbClr val="979BAC"/>
                </a:solidFill>
              </a:rPr>
            </a:br>
            <a:r>
              <a:rPr lang="ru-RU" sz="2200" dirty="0">
                <a:solidFill>
                  <a:srgbClr val="979BAC"/>
                </a:solidFill>
              </a:rPr>
              <a:t>       терапия спасения использовалась у 20 пациентов.</a:t>
            </a:r>
            <a:endParaRPr lang="ru-RU" sz="2000" dirty="0">
              <a:solidFill>
                <a:srgbClr val="979BAC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0E0461-09EB-4334-A5EE-ACA4D772DD39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5BC923-DA19-4CB5-9051-5D00B7544E1C}"/>
              </a:ext>
            </a:extLst>
          </p:cNvPr>
          <p:cNvSpPr txBox="1">
            <a:spLocks/>
          </p:cNvSpPr>
          <p:nvPr/>
        </p:nvSpPr>
        <p:spPr>
          <a:xfrm>
            <a:off x="852600" y="5928384"/>
            <a:ext cx="7117800" cy="28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rgbClr val="979BAC"/>
                </a:solidFill>
              </a:rPr>
              <a:t>ОРИТ* — отделение реанимации и интенсивной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0367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62"/>
            <a:ext cx="10515600" cy="1325563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0F2555"/>
                </a:solidFill>
              </a:rPr>
              <a:t>Вакцины-кандидаты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256"/>
            <a:ext cx="8723400" cy="410192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600" b="1" dirty="0">
                <a:solidFill>
                  <a:srgbClr val="0F2555"/>
                </a:solidFill>
              </a:rPr>
              <a:t>Проекты </a:t>
            </a:r>
            <a:r>
              <a:rPr lang="en-US" sz="2600" b="1" dirty="0">
                <a:solidFill>
                  <a:srgbClr val="0F2555"/>
                </a:solidFill>
              </a:rPr>
              <a:t>BIOCAD</a:t>
            </a:r>
            <a:br>
              <a:rPr lang="ru-RU" sz="2600" dirty="0">
                <a:solidFill>
                  <a:srgbClr val="0F2555"/>
                </a:solidFill>
              </a:rPr>
            </a:br>
            <a:r>
              <a:rPr lang="ru-RU" sz="2200" dirty="0">
                <a:solidFill>
                  <a:srgbClr val="0067BB"/>
                </a:solidFill>
              </a:rPr>
              <a:t>—</a:t>
            </a:r>
            <a:r>
              <a:rPr lang="ru-RU" sz="2200" dirty="0">
                <a:solidFill>
                  <a:srgbClr val="0F2555"/>
                </a:solidFill>
              </a:rPr>
              <a:t> </a:t>
            </a:r>
            <a:r>
              <a:rPr lang="ru-RU" sz="2200" dirty="0">
                <a:solidFill>
                  <a:srgbClr val="979BAC"/>
                </a:solidFill>
              </a:rPr>
              <a:t>мРНК</a:t>
            </a:r>
            <a:br>
              <a:rPr lang="ru-RU" sz="2200" dirty="0">
                <a:solidFill>
                  <a:srgbClr val="0F2555"/>
                </a:solidFill>
              </a:rPr>
            </a:br>
            <a:r>
              <a:rPr lang="ru-RU" sz="2200" dirty="0">
                <a:solidFill>
                  <a:srgbClr val="0067BB"/>
                </a:solidFill>
              </a:rPr>
              <a:t>—</a:t>
            </a:r>
            <a:r>
              <a:rPr lang="ru-RU" sz="2200" dirty="0">
                <a:solidFill>
                  <a:srgbClr val="0F2555"/>
                </a:solidFill>
              </a:rPr>
              <a:t> </a:t>
            </a:r>
            <a:r>
              <a:rPr lang="ru-RU" sz="2200" dirty="0">
                <a:solidFill>
                  <a:srgbClr val="979BAC"/>
                </a:solidFill>
              </a:rPr>
              <a:t>На основе аденоассоциированного вируса (AAV5)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600" b="1" dirty="0">
                <a:solidFill>
                  <a:srgbClr val="0F2555"/>
                </a:solidFill>
              </a:rPr>
              <a:t>В сотрудничестве с ФГБНУ «ИЭМ»</a:t>
            </a:r>
            <a:br>
              <a:rPr lang="ru-RU" sz="2600" dirty="0">
                <a:solidFill>
                  <a:srgbClr val="0F2555"/>
                </a:solidFill>
              </a:rPr>
            </a:br>
            <a:r>
              <a:rPr lang="ru-RU" sz="2200" dirty="0">
                <a:solidFill>
                  <a:srgbClr val="0067BB"/>
                </a:solidFill>
              </a:rPr>
              <a:t>—</a:t>
            </a:r>
            <a:r>
              <a:rPr lang="ru-RU" sz="2200" dirty="0">
                <a:solidFill>
                  <a:srgbClr val="0F2555"/>
                </a:solidFill>
              </a:rPr>
              <a:t> </a:t>
            </a:r>
            <a:r>
              <a:rPr lang="ru-RU" sz="2200" dirty="0">
                <a:solidFill>
                  <a:srgbClr val="979BAC"/>
                </a:solidFill>
              </a:rPr>
              <a:t>На основе живого аттенуированного вируса гриппа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600" b="1" dirty="0">
                <a:solidFill>
                  <a:srgbClr val="0F2555"/>
                </a:solidFill>
              </a:rPr>
              <a:t>В сотрудничестве с ФБУН ГНЦ ВБ «Вектор»</a:t>
            </a:r>
            <a:br>
              <a:rPr lang="ru-RU" sz="2600" dirty="0">
                <a:solidFill>
                  <a:srgbClr val="0F2555"/>
                </a:solidFill>
              </a:rPr>
            </a:br>
            <a:r>
              <a:rPr lang="ru-RU" sz="2200" dirty="0">
                <a:solidFill>
                  <a:srgbClr val="0067BB"/>
                </a:solidFill>
              </a:rPr>
              <a:t>—</a:t>
            </a:r>
            <a:r>
              <a:rPr lang="ru-RU" sz="2200" dirty="0">
                <a:solidFill>
                  <a:srgbClr val="0F2555"/>
                </a:solidFill>
              </a:rPr>
              <a:t> </a:t>
            </a:r>
            <a:r>
              <a:rPr lang="ru-RU" sz="2200" dirty="0">
                <a:solidFill>
                  <a:srgbClr val="979BAC"/>
                </a:solidFill>
              </a:rPr>
              <a:t>На основе живого аттенуированного вируса </a:t>
            </a:r>
            <a:br>
              <a:rPr lang="en-US" sz="2200" dirty="0">
                <a:solidFill>
                  <a:srgbClr val="979BAC"/>
                </a:solidFill>
              </a:rPr>
            </a:br>
            <a:r>
              <a:rPr lang="en-US" sz="2100" dirty="0">
                <a:solidFill>
                  <a:srgbClr val="979BAC"/>
                </a:solidFill>
              </a:rPr>
              <a:t>     </a:t>
            </a:r>
            <a:r>
              <a:rPr lang="ru-RU" sz="2200" dirty="0">
                <a:solidFill>
                  <a:srgbClr val="979BAC"/>
                </a:solidFill>
              </a:rPr>
              <a:t>везикулярного стоматита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0E0461-09EB-4334-A5EE-ACA4D772DD39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3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167"/>
            <a:ext cx="10515600" cy="698147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solidFill>
                  <a:srgbClr val="0F2555"/>
                </a:solidFill>
              </a:rPr>
              <a:t>Этапы разработки вакцин-кандидатов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E38D1B2-0B2B-46A3-A207-39A7219EB996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Таблица 4">
            <a:extLst>
              <a:ext uri="{FF2B5EF4-FFF2-40B4-BE49-F238E27FC236}">
                <a16:creationId xmlns:a16="http://schemas.microsoft.com/office/drawing/2014/main" id="{CD294549-7F45-4B22-9EBD-2C510DC7A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777579"/>
              </p:ext>
            </p:extLst>
          </p:nvPr>
        </p:nvGraphicFramePr>
        <p:xfrm>
          <a:off x="940875" y="1696230"/>
          <a:ext cx="10568613" cy="444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995">
                  <a:extLst>
                    <a:ext uri="{9D8B030D-6E8A-4147-A177-3AD203B41FA5}">
                      <a16:colId xmlns:a16="http://schemas.microsoft.com/office/drawing/2014/main" val="4134717574"/>
                    </a:ext>
                  </a:extLst>
                </a:gridCol>
                <a:gridCol w="2234485">
                  <a:extLst>
                    <a:ext uri="{9D8B030D-6E8A-4147-A177-3AD203B41FA5}">
                      <a16:colId xmlns:a16="http://schemas.microsoft.com/office/drawing/2014/main" val="1599173059"/>
                    </a:ext>
                  </a:extLst>
                </a:gridCol>
                <a:gridCol w="1928055">
                  <a:extLst>
                    <a:ext uri="{9D8B030D-6E8A-4147-A177-3AD203B41FA5}">
                      <a16:colId xmlns:a16="http://schemas.microsoft.com/office/drawing/2014/main" val="2002173426"/>
                    </a:ext>
                  </a:extLst>
                </a:gridCol>
                <a:gridCol w="1751078">
                  <a:extLst>
                    <a:ext uri="{9D8B030D-6E8A-4147-A177-3AD203B41FA5}">
                      <a16:colId xmlns:a16="http://schemas.microsoft.com/office/drawing/2014/main" val="4160893578"/>
                    </a:ext>
                  </a:extLst>
                </a:gridCol>
              </a:tblGrid>
              <a:tr h="560766">
                <a:tc>
                  <a:txBody>
                    <a:bodyPr/>
                    <a:lstStyle/>
                    <a:p>
                      <a:pPr marL="90488" indent="0"/>
                      <a:r>
                        <a:rPr lang="ru-RU" sz="1500" dirty="0">
                          <a:solidFill>
                            <a:srgbClr val="F1F6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Вакцина-кандидат</a:t>
                      </a:r>
                    </a:p>
                  </a:txBody>
                  <a:tcPr anchor="ctr">
                    <a:solidFill>
                      <a:srgbClr val="0F2555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500" dirty="0">
                          <a:solidFill>
                            <a:srgbClr val="F1F6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работы</a:t>
                      </a:r>
                    </a:p>
                  </a:txBody>
                  <a:tcPr anchor="ctr">
                    <a:solidFill>
                      <a:srgbClr val="0F2555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500" dirty="0">
                          <a:solidFill>
                            <a:srgbClr val="F1F6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ДКИ</a:t>
                      </a:r>
                    </a:p>
                  </a:txBody>
                  <a:tcPr anchor="ctr">
                    <a:solidFill>
                      <a:srgbClr val="0F2555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500" dirty="0">
                          <a:solidFill>
                            <a:srgbClr val="F1F6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КИ</a:t>
                      </a:r>
                    </a:p>
                  </a:txBody>
                  <a:tcPr anchor="ctr">
                    <a:solidFill>
                      <a:srgbClr val="0F2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54289"/>
                  </a:ext>
                </a:extLst>
              </a:tr>
              <a:tr h="807619">
                <a:tc>
                  <a:txBody>
                    <a:bodyPr/>
                    <a:lstStyle/>
                    <a:p>
                      <a:pPr marL="90488" lvl="0" indent="0">
                        <a:buNone/>
                      </a:pPr>
                      <a:r>
                        <a:rPr lang="ru-RU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рекомбинантного вируса везикулярного стоматита </a:t>
                      </a:r>
                      <a:r>
                        <a:rPr lang="en-US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(VSV)</a:t>
                      </a:r>
                      <a:r>
                        <a:rPr lang="ru-RU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F25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4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70040"/>
                  </a:ext>
                </a:extLst>
              </a:tr>
              <a:tr h="770666">
                <a:tc>
                  <a:txBody>
                    <a:bodyPr/>
                    <a:lstStyle/>
                    <a:p>
                      <a:pPr marL="90488" lvl="0" indent="0">
                        <a:buNone/>
                      </a:pPr>
                      <a:r>
                        <a:rPr lang="ru-RU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мРНК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июня/ начало июля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40379"/>
                  </a:ext>
                </a:extLst>
              </a:tr>
              <a:tr h="1254788">
                <a:tc>
                  <a:txBody>
                    <a:bodyPr/>
                    <a:lstStyle/>
                    <a:p>
                      <a:pPr marL="90488" lvl="0" indent="0">
                        <a:buNone/>
                      </a:pPr>
                      <a:r>
                        <a:rPr lang="ru-RU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живого аттенуированноговируса гриппа (A/Leningrad/134/17/57 (H7N9) </a:t>
                      </a:r>
                      <a:endParaRPr lang="ru-RU" sz="1600" dirty="0">
                        <a:solidFill>
                          <a:srgbClr val="0F25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2020 года</a:t>
                      </a:r>
                    </a:p>
                  </a:txBody>
                  <a:tcPr anchor="ctr">
                    <a:solidFill>
                      <a:srgbClr val="F1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950547"/>
                  </a:ext>
                </a:extLst>
              </a:tr>
              <a:tr h="1046766">
                <a:tc>
                  <a:txBody>
                    <a:bodyPr/>
                    <a:lstStyle/>
                    <a:p>
                      <a:pPr marL="90488" lvl="0" indent="0">
                        <a:buNone/>
                      </a:pPr>
                      <a:r>
                        <a:rPr lang="ru-RU" sz="16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основе рекомбинантного аденоассоциированного вируса (AAV)</a:t>
                      </a:r>
                      <a:endParaRPr lang="ru-RU" sz="1600" dirty="0">
                        <a:solidFill>
                          <a:srgbClr val="0F25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0" algn="l">
                        <a:buNone/>
                      </a:pPr>
                      <a:r>
                        <a:rPr lang="ru-RU" sz="1400" dirty="0">
                          <a:solidFill>
                            <a:srgbClr val="0F25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</a:p>
                  </a:txBody>
                  <a:tcPr anchor="ctr">
                    <a:solidFill>
                      <a:srgbClr val="CBD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49917"/>
                  </a:ext>
                </a:extLst>
              </a:tr>
            </a:tbl>
          </a:graphicData>
        </a:graphic>
      </p:graphicFrame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73D8FD5-04DB-4851-9C64-622CB194760A}"/>
              </a:ext>
            </a:extLst>
          </p:cNvPr>
          <p:cNvSpPr/>
          <p:nvPr/>
        </p:nvSpPr>
        <p:spPr>
          <a:xfrm rot="5400000" flipV="1">
            <a:off x="3381988" y="3907669"/>
            <a:ext cx="4428000" cy="18000"/>
          </a:xfrm>
          <a:prstGeom prst="rect">
            <a:avLst/>
          </a:prstGeom>
          <a:solidFill>
            <a:srgbClr val="979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6F0447B-E52D-4210-965F-C206393FE456}"/>
              </a:ext>
            </a:extLst>
          </p:cNvPr>
          <p:cNvSpPr/>
          <p:nvPr/>
        </p:nvSpPr>
        <p:spPr>
          <a:xfrm rot="5400000" flipV="1">
            <a:off x="5616472" y="3907669"/>
            <a:ext cx="4428000" cy="18000"/>
          </a:xfrm>
          <a:prstGeom prst="rect">
            <a:avLst/>
          </a:prstGeom>
          <a:solidFill>
            <a:srgbClr val="979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10857A7-B1E9-4EDA-BAA7-3BDBA3CEC69F}"/>
              </a:ext>
            </a:extLst>
          </p:cNvPr>
          <p:cNvSpPr/>
          <p:nvPr/>
        </p:nvSpPr>
        <p:spPr>
          <a:xfrm rot="5400000" flipV="1">
            <a:off x="7541864" y="3907669"/>
            <a:ext cx="4428000" cy="18000"/>
          </a:xfrm>
          <a:prstGeom prst="rect">
            <a:avLst/>
          </a:prstGeom>
          <a:solidFill>
            <a:srgbClr val="979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7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7325"/>
            <a:ext cx="5058600" cy="572740"/>
          </a:xfrm>
        </p:spPr>
        <p:txBody>
          <a:bodyPr anchor="t">
            <a:noAutofit/>
          </a:bodyPr>
          <a:lstStyle/>
          <a:p>
            <a:r>
              <a:rPr lang="ru-RU" sz="3300" b="1" dirty="0">
                <a:solidFill>
                  <a:srgbClr val="0067BB"/>
                </a:solidFill>
              </a:rPr>
              <a:t>мРНК вакцина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3265204"/>
            <a:ext cx="9913620" cy="179064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 основе вакцины используется генно-инженерная последовательность мРНК, кодирующая антигены SARS-CoV-2, в липосомальных частицах для доставки в клетки человека.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Вакцина разрабатывается на основе платформы для создания онковакцин BIOCAD.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0F2555"/>
                </a:solidFill>
              </a:rPr>
              <a:t>Вакцины-кандидаты</a:t>
            </a:r>
            <a:endParaRPr lang="ru-RU" sz="2800" b="1" dirty="0">
              <a:solidFill>
                <a:srgbClr val="0F2555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A8A91D-F985-4847-AF82-197CC831FCE2}"/>
              </a:ext>
            </a:extLst>
          </p:cNvPr>
          <p:cNvSpPr txBox="1">
            <a:spLocks/>
          </p:cNvSpPr>
          <p:nvPr/>
        </p:nvSpPr>
        <p:spPr>
          <a:xfrm>
            <a:off x="852600" y="5928384"/>
            <a:ext cx="7117800" cy="28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rgbClr val="979BAC"/>
                </a:solidFill>
              </a:rPr>
              <a:t>Разработчик: ЗАО «БИОКАД»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E8371BD-17E9-4E5C-A8FF-1076206DD4E7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3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Статус разработки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E70ED43-3F40-46C7-80E4-B9CCFF3A0706}"/>
              </a:ext>
            </a:extLst>
          </p:cNvPr>
          <p:cNvSpPr txBox="1">
            <a:spLocks/>
          </p:cNvSpPr>
          <p:nvPr/>
        </p:nvSpPr>
        <p:spPr>
          <a:xfrm>
            <a:off x="838200" y="2427325"/>
            <a:ext cx="3017520" cy="285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dirty="0">
                <a:solidFill>
                  <a:srgbClr val="0F2555"/>
                </a:solidFill>
              </a:rPr>
              <a:t>Сегодня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Промежуточный результат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br>
              <a:rPr lang="ru-RU" sz="1800" dirty="0">
                <a:solidFill>
                  <a:srgbClr val="0F2555"/>
                </a:solidFill>
              </a:rPr>
            </a:br>
            <a:r>
              <a:rPr lang="ru-RU" sz="1800" dirty="0">
                <a:solidFill>
                  <a:srgbClr val="0F2555"/>
                </a:solidFill>
              </a:rPr>
              <a:t>Начало клинических исследований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B1A9426-3B4F-480F-91FE-738796552F04}"/>
              </a:ext>
            </a:extLst>
          </p:cNvPr>
          <p:cNvSpPr txBox="1">
            <a:spLocks/>
          </p:cNvSpPr>
          <p:nvPr/>
        </p:nvSpPr>
        <p:spPr>
          <a:xfrm>
            <a:off x="4381500" y="2427325"/>
            <a:ext cx="5559374" cy="253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Доклинические исследования</a:t>
            </a:r>
            <a:br>
              <a:rPr lang="ru-RU" sz="1800" b="1" dirty="0">
                <a:solidFill>
                  <a:srgbClr val="0F2555"/>
                </a:solidFill>
              </a:rPr>
            </a:br>
            <a:r>
              <a:rPr lang="ru-RU" sz="1800" b="1" dirty="0">
                <a:solidFill>
                  <a:srgbClr val="0F2555"/>
                </a:solidFill>
              </a:rPr>
              <a:t>(оценка безопасности и эффективности)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Показана хорошая переносимость препарата на экспериментальных животных (хорьках)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Clr>
                <a:srgbClr val="0067BB"/>
              </a:buClr>
              <a:buNone/>
            </a:pPr>
            <a:r>
              <a:rPr lang="ru-RU" sz="1800" b="1" dirty="0">
                <a:solidFill>
                  <a:srgbClr val="0F2555"/>
                </a:solidFill>
              </a:rPr>
              <a:t>Конец июня/начало июля 2020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010019D-D99C-4862-8DE2-A383638362FF}"/>
              </a:ext>
            </a:extLst>
          </p:cNvPr>
          <p:cNvSpPr/>
          <p:nvPr/>
        </p:nvSpPr>
        <p:spPr>
          <a:xfrm>
            <a:off x="940874" y="3284638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B858CA-2670-4A5A-AD44-AC0133A90138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1DE41E-6557-4F3F-9EFB-C5D8EA70E0F2}"/>
              </a:ext>
            </a:extLst>
          </p:cNvPr>
          <p:cNvSpPr/>
          <p:nvPr/>
        </p:nvSpPr>
        <p:spPr>
          <a:xfrm>
            <a:off x="940874" y="4360023"/>
            <a:ext cx="9000000" cy="28800"/>
          </a:xfrm>
          <a:prstGeom prst="rect">
            <a:avLst/>
          </a:prstGeom>
          <a:solidFill>
            <a:srgbClr val="B1B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D4DD7-4312-4DA5-B97C-290FDD25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678"/>
            <a:ext cx="8983980" cy="860739"/>
          </a:xfrm>
        </p:spPr>
        <p:txBody>
          <a:bodyPr anchor="t">
            <a:noAutofit/>
          </a:bodyPr>
          <a:lstStyle/>
          <a:p>
            <a:r>
              <a:rPr lang="ru-RU" sz="3300" b="1" dirty="0">
                <a:solidFill>
                  <a:srgbClr val="0067BB"/>
                </a:solidFill>
              </a:rPr>
              <a:t>Вакцина на основе аденоассоциированного вируса (AAV5)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3236F-3F0C-495C-B513-8918B307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3007927"/>
            <a:ext cx="11064240" cy="23031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 основе вакцины используется модифицированный аденоассоциированный вирус AAV5 для доставки рецептор связывающего домена (RBD) S-белка</a:t>
            </a:r>
            <a:br>
              <a:rPr lang="ru-RU" sz="2200" dirty="0">
                <a:solidFill>
                  <a:srgbClr val="979BAC"/>
                </a:solidFill>
              </a:rPr>
            </a:br>
            <a:r>
              <a:rPr lang="ru-RU" sz="2200" dirty="0">
                <a:solidFill>
                  <a:srgbClr val="979BAC"/>
                </a:solidFill>
              </a:rPr>
              <a:t>SARS-CoV-2, индуцирующего специфический иммунный ответ в том числе</a:t>
            </a:r>
            <a:br>
              <a:rPr lang="ru-RU" sz="2200" dirty="0">
                <a:solidFill>
                  <a:srgbClr val="979BAC"/>
                </a:solidFill>
              </a:rPr>
            </a:br>
            <a:r>
              <a:rPr lang="ru-RU" sz="2200" dirty="0">
                <a:solidFill>
                  <a:srgbClr val="979BAC"/>
                </a:solidFill>
              </a:rPr>
              <a:t>выработку нейтрализующих антител.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Clr>
                <a:srgbClr val="0067BB"/>
              </a:buClr>
              <a:buNone/>
            </a:pPr>
            <a:r>
              <a:rPr lang="ru-RU" sz="2200" dirty="0">
                <a:solidFill>
                  <a:srgbClr val="979BAC"/>
                </a:solidFill>
              </a:rPr>
              <a:t>Вакцина разрабатывается на основе платформы по созданию генотерапевтических препаратов GeneNеxt.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156F5C-1540-4F1A-BC33-D2A0BA914BA8}"/>
              </a:ext>
            </a:extLst>
          </p:cNvPr>
          <p:cNvSpPr txBox="1">
            <a:spLocks/>
          </p:cNvSpPr>
          <p:nvPr/>
        </p:nvSpPr>
        <p:spPr>
          <a:xfrm>
            <a:off x="838200" y="716062"/>
            <a:ext cx="10515600" cy="572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F2555"/>
                </a:solidFill>
              </a:rPr>
              <a:t>Вакцины-кандидаты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A8A91D-F985-4847-AF82-197CC831FCE2}"/>
              </a:ext>
            </a:extLst>
          </p:cNvPr>
          <p:cNvSpPr txBox="1">
            <a:spLocks/>
          </p:cNvSpPr>
          <p:nvPr/>
        </p:nvSpPr>
        <p:spPr>
          <a:xfrm>
            <a:off x="852600" y="5928384"/>
            <a:ext cx="7117800" cy="28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rgbClr val="979BAC"/>
                </a:solidFill>
              </a:rPr>
              <a:t>Разработчик: ЗАО «БИОКАД»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CF2186-46A9-4B5B-874B-3EA3FF89126B}"/>
              </a:ext>
            </a:extLst>
          </p:cNvPr>
          <p:cNvSpPr/>
          <p:nvPr/>
        </p:nvSpPr>
        <p:spPr>
          <a:xfrm>
            <a:off x="940875" y="568799"/>
            <a:ext cx="2671200" cy="36000"/>
          </a:xfrm>
          <a:prstGeom prst="rect">
            <a:avLst/>
          </a:prstGeom>
          <a:solidFill>
            <a:srgbClr val="006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41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19613</TotalTime>
  <Words>423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Препараты BIOCAD против COVID-19</vt:lpstr>
      <vt:lpstr>Терапия: препарат МНН левилимаб</vt:lpstr>
      <vt:lpstr>Исследование эффективности и безопасности применения препарата левилимаб (BCD-089)  у пациентов с осложненным течением COVID-19</vt:lpstr>
      <vt:lpstr>Первые результаты</vt:lpstr>
      <vt:lpstr>Вакцины-кандидаты</vt:lpstr>
      <vt:lpstr>Этапы разработки вакцин-кандидатов</vt:lpstr>
      <vt:lpstr>мРНК вакцина</vt:lpstr>
      <vt:lpstr>Презентация PowerPoint</vt:lpstr>
      <vt:lpstr>Вакцина на основе аденоассоциированного вируса (AAV5) </vt:lpstr>
      <vt:lpstr>Презентация PowerPoint</vt:lpstr>
      <vt:lpstr>Вакцина на основе живого аттенуированного вируса гриппа</vt:lpstr>
      <vt:lpstr>Презентация PowerPoint</vt:lpstr>
      <vt:lpstr>Вакцина основе рекомбинантного вируса везикулярного стоматита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развития социальных сетей регби-клуба ZASTAVA</dc:title>
  <dc:creator>Logunova Veronika</dc:creator>
  <cp:lastModifiedBy>Sidorova Ekaterina</cp:lastModifiedBy>
  <cp:revision>264</cp:revision>
  <dcterms:created xsi:type="dcterms:W3CDTF">2020-02-17T11:41:37Z</dcterms:created>
  <dcterms:modified xsi:type="dcterms:W3CDTF">2020-05-27T08:30:52Z</dcterms:modified>
</cp:coreProperties>
</file>