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90" r:id="rId3"/>
    <p:sldId id="259" r:id="rId4"/>
    <p:sldId id="293" r:id="rId5"/>
    <p:sldId id="262" r:id="rId6"/>
    <p:sldId id="291" r:id="rId7"/>
    <p:sldId id="264" r:id="rId8"/>
    <p:sldId id="263" r:id="rId9"/>
    <p:sldId id="294" r:id="rId10"/>
    <p:sldId id="277" r:id="rId11"/>
    <p:sldId id="295" r:id="rId12"/>
    <p:sldId id="280" r:id="rId13"/>
    <p:sldId id="281" r:id="rId14"/>
    <p:sldId id="29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57143687613617"/>
          <c:y val="0"/>
          <c:w val="0.71783717877718878"/>
          <c:h val="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0.3115</cdr:x>
      <cdr:y>0.18925</cdr:y>
    </cdr:from>
    <cdr:to>
      <cdr:x>0.74251</cdr:x>
      <cdr:y>0.73658</cdr:y>
    </cdr:to>
    <cdr:pic>
      <cdr:nvPicPr>
        <cdr:cNvPr id="2" name="Picture 4" descr="Grrat-1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606942" y="1092700"/>
          <a:ext cx="3607090" cy="3160152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0D4D1-0A02-4489-8A9A-1809954D8AA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12BCA-3662-44B0-8468-D0591E2BD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8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8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04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21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1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57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05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6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34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35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54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0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154E851-19ED-4079-BB7E-C5F3DFDF2C6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59EB456-6AD8-4278-AD63-E86ED9A8ECE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92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15" y="1392037"/>
            <a:ext cx="3385895" cy="220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13" y="3441700"/>
            <a:ext cx="3413220" cy="227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70507" y="3596642"/>
            <a:ext cx="67143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Приручение серой крысы</a:t>
            </a:r>
            <a:endParaRPr lang="ru-RU" sz="45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0718" y="5717180"/>
            <a:ext cx="5373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м.н.с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Лаборатории эволюционной генетики</a:t>
            </a:r>
          </a:p>
          <a:p>
            <a:pPr algn="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Кожемякина Римма</a:t>
            </a:r>
          </a:p>
          <a:p>
            <a:pPr algn="r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korimma@bionet.nsc.ru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31276" y="206603"/>
            <a:ext cx="6321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Пространственное обучение в водном тесте Морриса</a:t>
            </a:r>
          </a:p>
        </p:txBody>
      </p:sp>
      <p:pic>
        <p:nvPicPr>
          <p:cNvPr id="3" name="Picture 3" descr="Morri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5" y="640073"/>
            <a:ext cx="4129929" cy="3497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44495" y="4332286"/>
            <a:ext cx="4929188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обучения</a:t>
            </a:r>
            <a:r>
              <a:rPr lang="en-US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Животному позволяется плавать в течение 70 сек, чтобы найти платформу, и затем оставаться на ней в течение 20 сек.</a:t>
            </a:r>
            <a:r>
              <a:rPr lang="en-US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4 попытки в течение 7 дней</a:t>
            </a:r>
            <a:r>
              <a:rPr lang="en-US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58628" t="42374" r="22451"/>
          <a:stretch/>
        </p:blipFill>
        <p:spPr>
          <a:xfrm>
            <a:off x="4962562" y="1550442"/>
            <a:ext cx="2269177" cy="38872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45833" t="24684" r="9853" b="16963"/>
          <a:stretch/>
        </p:blipFill>
        <p:spPr>
          <a:xfrm>
            <a:off x="6893618" y="1732813"/>
            <a:ext cx="4755648" cy="352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50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825" t="19989" r="7196" b="16466"/>
          <a:stretch/>
        </p:blipFill>
        <p:spPr>
          <a:xfrm>
            <a:off x="1942010" y="574767"/>
            <a:ext cx="8473441" cy="432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1611" y="4685212"/>
            <a:ext cx="17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 файл: </a:t>
            </a:r>
            <a:r>
              <a:rPr lang="en-US" dirty="0" smtClean="0">
                <a:solidFill>
                  <a:srgbClr val="FF0000"/>
                </a:solidFill>
              </a:rPr>
              <a:t>V6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2068" y="4955180"/>
            <a:ext cx="17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 файл: </a:t>
            </a:r>
            <a:r>
              <a:rPr lang="en-US" dirty="0" smtClean="0">
                <a:solidFill>
                  <a:srgbClr val="FF0000"/>
                </a:solidFill>
              </a:rPr>
              <a:t>V7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36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 b="10089"/>
          <a:stretch/>
        </p:blipFill>
        <p:spPr>
          <a:xfrm>
            <a:off x="6054243" y="448295"/>
            <a:ext cx="4287978" cy="1985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330246" y="135527"/>
            <a:ext cx="544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Барнса на пространственное обучение</a:t>
            </a:r>
            <a:endParaRPr lang="en-US" sz="20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8" y="135527"/>
            <a:ext cx="2381250" cy="238125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70615" y="1326152"/>
            <a:ext cx="398362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Барнса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диаметр поля 122 см, </a:t>
            </a:r>
          </a:p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периферии поля расположено 18 лунок</a:t>
            </a:r>
            <a:endParaRPr lang="ru-RU" sz="1600" dirty="0" smtClean="0"/>
          </a:p>
          <a:p>
            <a:endParaRPr lang="ru-RU" alt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39" y="2175363"/>
            <a:ext cx="2828437" cy="282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5969" b="4635"/>
          <a:stretch/>
        </p:blipFill>
        <p:spPr>
          <a:xfrm>
            <a:off x="2951497" y="2516777"/>
            <a:ext cx="4986291" cy="358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4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99017" y="3291840"/>
            <a:ext cx="17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 файл: </a:t>
            </a:r>
            <a:r>
              <a:rPr lang="en-US" dirty="0" smtClean="0">
                <a:solidFill>
                  <a:srgbClr val="FF0000"/>
                </a:solidFill>
              </a:rPr>
              <a:t>V8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22266" t="37500" r="27929" b="17968"/>
          <a:stretch>
            <a:fillRect/>
          </a:stretch>
        </p:blipFill>
        <p:spPr bwMode="auto">
          <a:xfrm rot="21407295">
            <a:off x="3372047" y="708283"/>
            <a:ext cx="4773512" cy="3201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835">
            <a:off x="448709" y="453449"/>
            <a:ext cx="3106911" cy="2071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882">
            <a:off x="7924894" y="3278471"/>
            <a:ext cx="3161211" cy="2107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487">
            <a:off x="8215973" y="737909"/>
            <a:ext cx="2980594" cy="1987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7018">
            <a:off x="958399" y="2484040"/>
            <a:ext cx="2388534" cy="3479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64" y="3952635"/>
            <a:ext cx="3419775" cy="227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75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171" y="3239589"/>
            <a:ext cx="1576841" cy="237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9314" t="17429" r="31127" b="20414"/>
          <a:stretch/>
        </p:blipFill>
        <p:spPr>
          <a:xfrm>
            <a:off x="2383816" y="3314197"/>
            <a:ext cx="2500229" cy="295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109" y="171035"/>
            <a:ext cx="1812363" cy="241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462" y="1377716"/>
            <a:ext cx="1779451" cy="257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365" y="2874301"/>
            <a:ext cx="1626161" cy="244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204" y="3789357"/>
            <a:ext cx="1669464" cy="2482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2126" y="296881"/>
            <a:ext cx="1394496" cy="216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8775" t="24597" r="31190" b="20519"/>
          <a:stretch/>
        </p:blipFill>
        <p:spPr>
          <a:xfrm>
            <a:off x="451025" y="171035"/>
            <a:ext cx="3750349" cy="289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04686" y="2918309"/>
            <a:ext cx="45233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Д.К. Беляев на звероферме экспериментального хозяйства СО АН СССР с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доместицированными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лисицами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2260" y="6123872"/>
            <a:ext cx="45233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Д.К. Беляев с Л.Н. Трут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69" y="1288622"/>
            <a:ext cx="3518264" cy="319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61" y="3464414"/>
            <a:ext cx="3607745" cy="24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1"/>
          <a:stretch/>
        </p:blipFill>
        <p:spPr>
          <a:xfrm rot="16200000">
            <a:off x="2517547" y="1710391"/>
            <a:ext cx="2767629" cy="218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8" t="20000" r="15184" b="14026"/>
          <a:stretch/>
        </p:blipFill>
        <p:spPr>
          <a:xfrm>
            <a:off x="141656" y="304308"/>
            <a:ext cx="3379223" cy="196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987356" y="4520801"/>
            <a:ext cx="15102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 П.М.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98" t="26950" r="6618" b="16196"/>
          <a:stretch/>
        </p:blipFill>
        <p:spPr>
          <a:xfrm>
            <a:off x="1933304" y="1566062"/>
            <a:ext cx="8421188" cy="409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390" y="391302"/>
            <a:ext cx="65227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 «на перчатку» (</a:t>
            </a:r>
            <a:r>
              <a:rPr lang="en-US" sz="35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Glove test)</a:t>
            </a:r>
            <a:endParaRPr lang="ru-RU" sz="3500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5748" y="4423955"/>
            <a:ext cx="17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 файл: </a:t>
            </a:r>
            <a:r>
              <a:rPr lang="en-US" dirty="0" smtClean="0">
                <a:solidFill>
                  <a:srgbClr val="FF0000"/>
                </a:solidFill>
              </a:rPr>
              <a:t>V1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1509" y="5659940"/>
            <a:ext cx="248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 файл: </a:t>
            </a:r>
            <a:r>
              <a:rPr lang="en-US" dirty="0" smtClean="0">
                <a:solidFill>
                  <a:srgbClr val="FF0000"/>
                </a:solidFill>
              </a:rPr>
              <a:t>V2 </a:t>
            </a:r>
            <a:r>
              <a:rPr lang="ru-RU" dirty="0" smtClean="0">
                <a:solidFill>
                  <a:srgbClr val="FF0000"/>
                </a:solidFill>
              </a:rPr>
              <a:t>или </a:t>
            </a:r>
            <a:r>
              <a:rPr lang="en-US" dirty="0" smtClean="0">
                <a:solidFill>
                  <a:srgbClr val="FF0000"/>
                </a:solidFill>
              </a:rPr>
              <a:t>V3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956" y="2335436"/>
            <a:ext cx="2510068" cy="167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22266" t="37500" r="27929" b="17968"/>
          <a:stretch>
            <a:fillRect/>
          </a:stretch>
        </p:blipFill>
        <p:spPr bwMode="auto">
          <a:xfrm>
            <a:off x="753922" y="146963"/>
            <a:ext cx="2517787" cy="1688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7" y="4564410"/>
            <a:ext cx="2517787" cy="167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9"/>
          <p:cNvSpPr/>
          <p:nvPr/>
        </p:nvSpPr>
        <p:spPr>
          <a:xfrm rot="5400000">
            <a:off x="1699773" y="4088034"/>
            <a:ext cx="562372" cy="390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6128" t="23202" r="9411" b="14226"/>
          <a:stretch/>
        </p:blipFill>
        <p:spPr>
          <a:xfrm>
            <a:off x="3583304" y="866786"/>
            <a:ext cx="3969108" cy="314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трелка вправо 11"/>
          <p:cNvSpPr/>
          <p:nvPr/>
        </p:nvSpPr>
        <p:spPr>
          <a:xfrm rot="16200000" flipV="1">
            <a:off x="1699773" y="1865836"/>
            <a:ext cx="562372" cy="390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0937" y="3913892"/>
            <a:ext cx="219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(Кожемякина, 2017)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5443" t="27211" r="65391" b="13442"/>
          <a:stretch/>
        </p:blipFill>
        <p:spPr>
          <a:xfrm>
            <a:off x="7931692" y="1835361"/>
            <a:ext cx="3675541" cy="42067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40355" y="5918128"/>
            <a:ext cx="243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(Алехина и др., 2016)</a:t>
            </a:r>
            <a:endParaRPr lang="ru-RU" dirty="0"/>
          </a:p>
        </p:txBody>
      </p:sp>
      <p:pic>
        <p:nvPicPr>
          <p:cNvPr id="15" name="Picture 10" descr="page1-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4263" y="720936"/>
            <a:ext cx="27622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133754" y="115322"/>
            <a:ext cx="61510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поведения </a:t>
            </a:r>
            <a:r>
              <a:rPr lang="ru-RU" sz="25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тесте </a:t>
            </a:r>
            <a:r>
              <a:rPr lang="ru-RU" sz="25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 перчатку»</a:t>
            </a:r>
          </a:p>
        </p:txBody>
      </p:sp>
    </p:spTree>
    <p:extLst>
      <p:ext uri="{BB962C8B-B14F-4D97-AF65-F5344CB8AC3E}">
        <p14:creationId xmlns:p14="http://schemas.microsoft.com/office/powerpoint/2010/main" val="10110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70" y="250073"/>
            <a:ext cx="3653599" cy="228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низ 3"/>
          <p:cNvSpPr/>
          <p:nvPr/>
        </p:nvSpPr>
        <p:spPr>
          <a:xfrm>
            <a:off x="2549525" y="2532146"/>
            <a:ext cx="565150" cy="1149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71" y="3863331"/>
            <a:ext cx="3371257" cy="224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низ 6"/>
          <p:cNvSpPr/>
          <p:nvPr/>
        </p:nvSpPr>
        <p:spPr>
          <a:xfrm>
            <a:off x="9012394" y="2532146"/>
            <a:ext cx="565150" cy="1149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/>
          <a:stretch/>
        </p:blipFill>
        <p:spPr>
          <a:xfrm flipH="1">
            <a:off x="8328018" y="3738719"/>
            <a:ext cx="1933902" cy="249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577544" y="2450761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Geographic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96" y="250073"/>
            <a:ext cx="3301032" cy="220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8508057" y="6390558"/>
            <a:ext cx="361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Фото Александры Федосеевой</a:t>
            </a:r>
          </a:p>
        </p:txBody>
      </p:sp>
    </p:spTree>
    <p:extLst>
      <p:ext uri="{BB962C8B-B14F-4D97-AF65-F5344CB8AC3E}">
        <p14:creationId xmlns:p14="http://schemas.microsoft.com/office/powerpoint/2010/main" val="34394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29464039"/>
              </p:ext>
            </p:extLst>
          </p:nvPr>
        </p:nvGraphicFramePr>
        <p:xfrm>
          <a:off x="1611085" y="653142"/>
          <a:ext cx="8368938" cy="5773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7" descr="OFr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r="6352" b="2383"/>
          <a:stretch>
            <a:fillRect/>
          </a:stretch>
        </p:blipFill>
        <p:spPr bwMode="auto">
          <a:xfrm>
            <a:off x="1052122" y="3767757"/>
            <a:ext cx="2714625" cy="227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MTvi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3" t="21783" r="16933" b="9438"/>
          <a:stretch>
            <a:fillRect/>
          </a:stretch>
        </p:blipFill>
        <p:spPr bwMode="auto">
          <a:xfrm>
            <a:off x="8342699" y="784830"/>
            <a:ext cx="2658396" cy="2073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6520" t="22681" r="29166" b="28604"/>
          <a:stretch/>
        </p:blipFill>
        <p:spPr>
          <a:xfrm>
            <a:off x="8276397" y="4174473"/>
            <a:ext cx="2724698" cy="168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30927" y="197430"/>
            <a:ext cx="65227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Тревожность или страх?</a:t>
            </a:r>
            <a:endParaRPr lang="ru-RU" sz="3500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LDTt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b="9756"/>
          <a:stretch>
            <a:fillRect/>
          </a:stretch>
        </p:blipFill>
        <p:spPr bwMode="auto">
          <a:xfrm>
            <a:off x="1116417" y="973333"/>
            <a:ext cx="2650330" cy="2209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0927" y="182296"/>
            <a:ext cx="65227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Тревожность или страх?</a:t>
            </a:r>
            <a:endParaRPr lang="ru-RU" sz="3500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28350" t="11812" r="6289" b="-1026"/>
          <a:stretch/>
        </p:blipFill>
        <p:spPr>
          <a:xfrm>
            <a:off x="6404341" y="270818"/>
            <a:ext cx="2969546" cy="270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20075" r="16925"/>
          <a:stretch/>
        </p:blipFill>
        <p:spPr>
          <a:xfrm>
            <a:off x="373182" y="162419"/>
            <a:ext cx="3168352" cy="3353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98716" y="618309"/>
            <a:ext cx="39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*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7376" y="2788268"/>
            <a:ext cx="39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*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89916" y="4157856"/>
            <a:ext cx="39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*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7942" y="6403258"/>
            <a:ext cx="361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Фото Александры Федосеевой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21858" r="7476" b="6950"/>
          <a:stretch/>
        </p:blipFill>
        <p:spPr>
          <a:xfrm flipH="1">
            <a:off x="2973010" y="2161189"/>
            <a:ext cx="2243297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18500" b="12201"/>
          <a:stretch/>
        </p:blipFill>
        <p:spPr>
          <a:xfrm flipH="1">
            <a:off x="4756223" y="3157600"/>
            <a:ext cx="277090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10973" t="27824" r="-1632" b="16527"/>
          <a:stretch/>
        </p:blipFill>
        <p:spPr>
          <a:xfrm flipH="1">
            <a:off x="8658291" y="2161189"/>
            <a:ext cx="281581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019" t="19803" r="6716" b="18573"/>
          <a:stretch/>
        </p:blipFill>
        <p:spPr>
          <a:xfrm>
            <a:off x="601916" y="508450"/>
            <a:ext cx="10717367" cy="5363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1611" y="4685212"/>
            <a:ext cx="17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 файл: </a:t>
            </a:r>
            <a:r>
              <a:rPr lang="en-US" dirty="0" smtClean="0">
                <a:solidFill>
                  <a:srgbClr val="FF0000"/>
                </a:solidFill>
              </a:rPr>
              <a:t>V4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3440" y="5687215"/>
            <a:ext cx="17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 файл: </a:t>
            </a:r>
            <a:r>
              <a:rPr lang="en-US" dirty="0" smtClean="0">
                <a:solidFill>
                  <a:srgbClr val="FF0000"/>
                </a:solidFill>
              </a:rPr>
              <a:t>V5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65552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</TotalTime>
  <Words>172</Words>
  <Application>Microsoft Office PowerPoint</Application>
  <PresentationFormat>Широкоэкранный</PresentationFormat>
  <Paragraphs>34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mouse</dc:creator>
  <cp:lastModifiedBy>mouse</cp:lastModifiedBy>
  <cp:revision>58</cp:revision>
  <dcterms:created xsi:type="dcterms:W3CDTF">2020-10-16T08:59:45Z</dcterms:created>
  <dcterms:modified xsi:type="dcterms:W3CDTF">2021-02-02T11:33:05Z</dcterms:modified>
</cp:coreProperties>
</file>