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75" r:id="rId5"/>
    <p:sldId id="281" r:id="rId6"/>
    <p:sldId id="276" r:id="rId7"/>
    <p:sldId id="274" r:id="rId8"/>
    <p:sldId id="277" r:id="rId9"/>
    <p:sldId id="278" r:id="rId10"/>
    <p:sldId id="273" r:id="rId11"/>
    <p:sldId id="272" r:id="rId12"/>
    <p:sldId id="279" r:id="rId13"/>
    <p:sldId id="280" r:id="rId14"/>
    <p:sldId id="28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FF"/>
    <a:srgbClr val="00FF00"/>
    <a:srgbClr val="FF9999"/>
    <a:srgbClr val="FFFF66"/>
    <a:srgbClr val="B4C7E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5005-C7B6-4088-B53E-0CCEF4E55217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F457-6B45-4B65-9F78-8FFF4545A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Это среда с </a:t>
            </a:r>
            <a:r>
              <a:rPr lang="ru-RU"/>
              <a:t>отрицательным давлением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9F457-6B45-4B65-9F78-8FFF4545A2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0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200" dirty="0"/>
              <a:t>Стоит помнить, что в настоящее время представления о тёмной энергии, и даже тёмной материи являются </a:t>
            </a:r>
            <a:r>
              <a:rPr lang="ru-RU" sz="1200" dirty="0">
                <a:solidFill>
                  <a:srgbClr val="FFC000"/>
                </a:solidFill>
              </a:rPr>
              <a:t>гипотезами</a:t>
            </a:r>
            <a:r>
              <a:rPr lang="ru-RU" sz="1200" dirty="0"/>
              <a:t>, которые нужно дополнительно проверять и подтверждать.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200" dirty="0"/>
              <a:t>При описании влияния тёмной энергии снова понадобился тот </a:t>
            </a:r>
            <a:r>
              <a:rPr lang="en-US" sz="1200" i="1" dirty="0">
                <a:solidFill>
                  <a:srgbClr val="00B0F0"/>
                </a:solidFill>
                <a:sym typeface="Symbol"/>
              </a:rPr>
              <a:t></a:t>
            </a:r>
            <a:r>
              <a:rPr lang="ru-RU" sz="1200" i="1" dirty="0">
                <a:solidFill>
                  <a:srgbClr val="00B0F0"/>
                </a:solidFill>
                <a:sym typeface="Symbol"/>
              </a:rPr>
              <a:t>-член</a:t>
            </a:r>
            <a:r>
              <a:rPr lang="ru-RU" sz="1200" dirty="0">
                <a:sym typeface="Symbol"/>
              </a:rPr>
              <a:t>, который использовал Эйнштейн, чтобы сделать свою Вселенную стационарной.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9F457-6B45-4B65-9F78-8FFF4545A2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7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88989-1879-49BD-86A9-CDD1E825E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64B7C-79EF-4322-ACB9-B06C9A8D1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6460A-D91F-42C0-B1C9-214049F4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0E7E5-3D52-41C2-85DB-B6187A1A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B34A3-1312-4EE5-AB76-54231806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4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3B7C3-0912-4D41-B375-5DC82311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FA967-3F11-4E8F-AFA7-022E17360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73841-3421-4737-8435-98107C05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38D34-284C-4BE9-8BD7-0105125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E950E5-76DD-41F5-A19A-F3B192AA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4D7B5F-A91E-4B84-A07D-6049DC550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892EA6-273F-4368-B2F8-526941ED1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7C304-3B3B-477A-A93F-C8D45D7D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4B13E-CB6F-413E-878D-F9A6748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55F19-6ED3-411F-B665-1CA6D750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49ED-3A2C-4790-A5CA-4E71FADA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F1643D-AFB2-425F-BA08-A1A3DD44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9A71D-97E9-429B-A9B5-14DEE1FD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AB9CD-B99C-44D2-BB02-79B14812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EA78CE-9698-4C4A-8728-889D0DD2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7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75106-EE69-4B47-8803-ED2CCF13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188BA-1655-4DBE-972E-34A53AF3E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2BC382-01B6-41DB-956D-382AC010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9600B-9E35-4230-98F0-EF24C5FB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AD8145-5609-4B62-BB12-0646C37C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52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F9F52-3077-4DFA-9D11-FF6CE06F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8BA63-7CDF-4069-A60E-95FEFED70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1863E-F677-47D8-ADF1-38DF8180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FAE14F-7C98-4361-86EB-F87045A6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BD5DEA-7CF4-4F81-83EC-E524F4863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EE69A7-B7FF-4103-BB49-5EBA4E5A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0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107FB-CE67-428C-9351-C1CE4CF1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70734-8220-4F6F-B728-87516E6B5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D5C7AC-C406-4AC9-B880-F385FE2A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048E2E-3631-4569-9B29-FBFBBC7E7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9A66B2-EFB7-46CD-B178-24E390C08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E2C908-179F-433C-9D23-518FB257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F5B1A3-8A0D-4F67-9FED-5F1A9EFF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292B98-F253-4E81-B52E-C6ED4CAE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F829C-3C7A-4CD3-84E0-6DA5F9BA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73DB4A-ADA0-4E8A-934F-DAF53BE9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CF9DCD-164B-4F99-AFDF-1B21491C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3481AF-77F7-4DD4-9A41-580E63DE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9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26A3C-37EC-4C74-A84B-3C8C8B0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AAF5EA-CC6A-4D4C-AE05-ABBE17AE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2F6C89-C52F-4EE3-AF31-8D9B12C3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0DE70-68E5-4849-AFCB-339FAC6D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E7AA1-3529-4B42-A1AE-1BB09CEE1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777DE9-8AE8-4B00-81F2-5817D614A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300B8-FF3F-49D8-B30D-41ECF4201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94353-32BD-4D9D-986B-A33612CF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883F4-032C-4AA7-9711-808088E3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FB08F-493D-40D8-86E5-F78BC3A7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971AA-1EA1-43CB-9540-3F72B927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02228-B001-4457-B1C0-F6FFF710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3877AD-3767-4804-AB81-386942A8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CDE954-5EC8-47F1-BEAD-26C79893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56108C-D870-4CA6-A447-5DB403FD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9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347D7-BD8E-4289-9FE6-C7D1A264A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2F5660-DA9C-4750-AD85-3E39F5C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74011-0F79-4952-98C2-4CE548E11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991DF-0B18-4FF7-964B-373FEAEF9A8A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DFD55-BB34-4168-803B-7778627EE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6F909-AFEE-4413-9EBD-36D9793AF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1374-56C1-405E-91B1-AA79C59FE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8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rk energy: Understanding the mystery force that rules the universe | New  Scientist">
            <a:extLst>
              <a:ext uri="{FF2B5EF4-FFF2-40B4-BE49-F238E27FC236}">
                <a16:creationId xmlns:a16="http://schemas.microsoft.com/office/drawing/2014/main" id="{126AD6B2-FC82-4BBC-8613-6F000684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219"/>
            <a:ext cx="12191999" cy="81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8096-727D-48D2-9610-DEBD85032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6080"/>
            <a:ext cx="12192000" cy="217424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Тёмная энергия –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загадочная антигравитация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5294C1-0F9D-45F6-95A6-69555A50E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917" y="4404413"/>
            <a:ext cx="6074004" cy="1319761"/>
          </a:xfrm>
        </p:spPr>
        <p:txBody>
          <a:bodyPr>
            <a:normAutofit fontScale="925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Уткин Никита Денисович,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научный сотрудник АКЦ ФИАН</a:t>
            </a:r>
          </a:p>
        </p:txBody>
      </p:sp>
    </p:spTree>
    <p:extLst>
      <p:ext uri="{BB962C8B-B14F-4D97-AF65-F5344CB8AC3E}">
        <p14:creationId xmlns:p14="http://schemas.microsoft.com/office/powerpoint/2010/main" val="3568953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03FFFF-48EB-4E6B-806B-D01D44F12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42" y="1420272"/>
            <a:ext cx="11756011" cy="124751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Ускоренное расширение Вселенной связывают с действием </a:t>
            </a:r>
            <a:r>
              <a:rPr lang="ru-RU" sz="2800" b="1" i="1" dirty="0">
                <a:solidFill>
                  <a:srgbClr val="00FFFF"/>
                </a:solidFill>
              </a:rPr>
              <a:t>тёмной энергии</a:t>
            </a:r>
            <a:r>
              <a:rPr lang="ru-RU" sz="2800" dirty="0">
                <a:solidFill>
                  <a:schemeClr val="bg1"/>
                </a:solidFill>
              </a:rPr>
              <a:t>. Она проявляет себя в форме </a:t>
            </a:r>
            <a:r>
              <a:rPr lang="ru-RU" sz="2800" b="1" dirty="0">
                <a:solidFill>
                  <a:srgbClr val="00FFFF"/>
                </a:solidFill>
              </a:rPr>
              <a:t>антигравитации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 </a:t>
            </a:r>
            <a:r>
              <a:rPr lang="ru-RU" i="1" dirty="0">
                <a:solidFill>
                  <a:srgbClr val="00FFFF"/>
                </a:solidFill>
              </a:rPr>
              <a:t>отрицательным давлением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69BB3AC-7A18-4D65-889C-3C15AFDD0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Что удалось выяснить?</a:t>
            </a:r>
          </a:p>
        </p:txBody>
      </p:sp>
      <p:pic>
        <p:nvPicPr>
          <p:cNvPr id="4098" name="Picture 2" descr="Астронет &gt; Planck Maps the Microwave Background">
            <a:extLst>
              <a:ext uri="{FF2B5EF4-FFF2-40B4-BE49-F238E27FC236}">
                <a16:creationId xmlns:a16="http://schemas.microsoft.com/office/drawing/2014/main" id="{1CA61605-8C30-44BF-BBB5-2AC581873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71" y="3114626"/>
            <a:ext cx="7400029" cy="37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F38E1-835A-41A6-BCB0-9C883BD681B1}"/>
              </a:ext>
            </a:extLst>
          </p:cNvPr>
          <p:cNvSpPr txBox="1"/>
          <p:nvPr/>
        </p:nvSpPr>
        <p:spPr>
          <a:xfrm>
            <a:off x="150042" y="2743199"/>
            <a:ext cx="46317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Тёмная энергия </a:t>
            </a:r>
            <a:r>
              <a:rPr lang="ru-RU" sz="2800" dirty="0">
                <a:solidFill>
                  <a:srgbClr val="FFFF00"/>
                </a:solidFill>
              </a:rPr>
              <a:t>не участвует</a:t>
            </a:r>
            <a:r>
              <a:rPr lang="ru-RU" sz="2800" dirty="0">
                <a:solidFill>
                  <a:schemeClr val="bg1"/>
                </a:solidFill>
              </a:rPr>
              <a:t> в расширении Вселенной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Объёмная плотность </a:t>
            </a:r>
            <a:r>
              <a:rPr lang="ru-RU" sz="2800" dirty="0">
                <a:solidFill>
                  <a:srgbClr val="FFC000"/>
                </a:solidFill>
              </a:rPr>
              <a:t>очень мала</a:t>
            </a:r>
            <a:r>
              <a:rPr lang="ru-RU" sz="2800" dirty="0">
                <a:solidFill>
                  <a:schemeClr val="bg1"/>
                </a:solidFill>
              </a:rPr>
              <a:t>, антигравитация ощутима лишь на </a:t>
            </a:r>
            <a:r>
              <a:rPr lang="ru-RU" sz="2800" i="1" dirty="0">
                <a:solidFill>
                  <a:schemeClr val="bg1"/>
                </a:solidFill>
              </a:rPr>
              <a:t>космологических масштабах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27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7110A-EAED-4411-ACFD-A297F3A3C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7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Исследовать реликтовый фон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42E67-76FF-402D-8511-C01A0AFB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3403"/>
            <a:ext cx="6061432" cy="615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WMAP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осмический телескоп WMAP | Журнал &quot;Все о Космосе&quot;">
            <a:extLst>
              <a:ext uri="{FF2B5EF4-FFF2-40B4-BE49-F238E27FC236}">
                <a16:creationId xmlns:a16="http://schemas.microsoft.com/office/drawing/2014/main" id="{C1D11C16-D2B7-44B6-AAF8-B35E5CAA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692" y="2638013"/>
            <a:ext cx="6198124" cy="41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nck Satellite Brings Early Universe into Focus | Space">
            <a:extLst>
              <a:ext uri="{FF2B5EF4-FFF2-40B4-BE49-F238E27FC236}">
                <a16:creationId xmlns:a16="http://schemas.microsoft.com/office/drawing/2014/main" id="{A5ECFEA9-F833-458D-9B1F-E66D74491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34" y="2645137"/>
            <a:ext cx="6180474" cy="41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0959D43-21B8-4C55-A70E-A5F1F3F5CFF6}"/>
              </a:ext>
            </a:extLst>
          </p:cNvPr>
          <p:cNvSpPr txBox="1">
            <a:spLocks/>
          </p:cNvSpPr>
          <p:nvPr/>
        </p:nvSpPr>
        <p:spPr>
          <a:xfrm>
            <a:off x="6202834" y="1843402"/>
            <a:ext cx="6061432" cy="615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</a:rPr>
              <a:t>Planck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20A27-6BF7-493D-BF29-0222E4CB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Из чего состоит Вселенная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7689453F-B39A-44B1-BF9B-EB95B8F30E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165" y="1882186"/>
                <a:ext cx="811726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solidFill>
                      <a:schemeClr val="bg1"/>
                    </a:solidFill>
                  </a:rPr>
                  <a:t>В</a:t>
                </a:r>
                <a:r>
                  <a:rPr lang="ru-RU" sz="2800" dirty="0">
                    <a:solidFill>
                      <a:schemeClr val="bg1"/>
                    </a:solidFill>
                  </a:rPr>
                  <a:t>клады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chemeClr val="bg1"/>
                    </a:solidFill>
                  </a:rPr>
                  <a:t> разных «сущностей» в общую </a:t>
                </a:r>
                <a:r>
                  <a:rPr lang="ru-RU" sz="2800" i="1" dirty="0">
                    <a:solidFill>
                      <a:schemeClr val="bg1"/>
                    </a:solidFill>
                  </a:rPr>
                  <a:t>объёмную плотность энергии </a:t>
                </a:r>
                <a:r>
                  <a:rPr lang="ru-RU" sz="2800" dirty="0">
                    <a:solidFill>
                      <a:schemeClr val="bg1"/>
                    </a:solidFill>
                  </a:rPr>
                  <a:t>Вселенной.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chemeClr val="bg1"/>
                    </a:solidFill>
                  </a:rPr>
                  <a:t>В настоящее время во Вселенной: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4,9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</a:rPr>
                  <a:t>обычного наблюдаемого вещества;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𝑫𝑴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6,8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</a:rPr>
                  <a:t>тёмной материи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𝑫𝑬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68,3</m:t>
                    </m:r>
                    <m:r>
                      <a:rPr lang="ru-RU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</a:rPr>
                  <a:t>тёмной энергии;</a:t>
                </a: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chemeClr val="bg1"/>
                    </a:solidFill>
                  </a:rPr>
                  <a:t>На излучение приходится всего лишь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8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=5⋅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2800" dirty="0">
                    <a:solidFill>
                      <a:schemeClr val="bg1"/>
                    </a:solidFill>
                  </a:rPr>
                  <a:t> энергии Вселенной.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7689453F-B39A-44B1-BF9B-EB95B8F30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165" y="1882186"/>
                <a:ext cx="8117264" cy="4351338"/>
              </a:xfrm>
              <a:blipFill>
                <a:blip r:embed="rId3"/>
                <a:stretch>
                  <a:fillRect l="-1502" t="-2521" r="-1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FD5B78-8BFB-47C9-8A94-F5202A12D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29" y="2495120"/>
            <a:ext cx="3707893" cy="35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9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CA49B-13B9-4234-A387-499AE9BE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Какова её природа?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3060617-E831-4115-941C-4FBF28D16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562600" cy="4667250"/>
              </a:xfrm>
            </p:spPr>
            <p:txBody>
              <a:bodyPr>
                <a:norm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Самое начало Вселенной: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Планк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94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г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ru-RU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с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;</a:t>
                </a:r>
              </a:p>
              <a:p>
                <a:pPr lvl="1"/>
                <a:r>
                  <a:rPr lang="ru-RU" dirty="0">
                    <a:solidFill>
                      <a:schemeClr val="bg1"/>
                    </a:solidFill>
                  </a:rPr>
                  <a:t>неустойчивое </a:t>
                </a:r>
                <a:r>
                  <a:rPr lang="ru-RU" dirty="0" err="1">
                    <a:solidFill>
                      <a:schemeClr val="bg1"/>
                    </a:solidFill>
                  </a:rPr>
                  <a:t>вакуумоподобное</a:t>
                </a:r>
                <a:r>
                  <a:rPr lang="ru-RU" dirty="0">
                    <a:solidFill>
                      <a:schemeClr val="bg1"/>
                    </a:solidFill>
                  </a:rPr>
                  <a:t> состояние;</a:t>
                </a:r>
              </a:p>
              <a:p>
                <a:pPr lvl="1"/>
                <a:r>
                  <a:rPr lang="ru-RU" dirty="0">
                    <a:solidFill>
                      <a:schemeClr val="bg1"/>
                    </a:solidFill>
                  </a:rPr>
                  <a:t>скалярное поле с постоянной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ru-RU" dirty="0">
                    <a:solidFill>
                      <a:schemeClr val="bg1"/>
                    </a:solidFill>
                  </a:rPr>
                  <a:t>и </a:t>
                </a:r>
                <a:r>
                  <a:rPr lang="ru-RU" dirty="0">
                    <a:solidFill>
                      <a:srgbClr val="00FFFF"/>
                    </a:solidFill>
                  </a:rPr>
                  <a:t>отрицательным</a:t>
                </a:r>
                <a:r>
                  <a:rPr lang="ru-RU" dirty="0">
                    <a:solidFill>
                      <a:schemeClr val="bg1"/>
                    </a:solidFill>
                  </a:rPr>
                  <a:t> давлением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i="1" dirty="0">
                  <a:solidFill>
                    <a:srgbClr val="00FFFF"/>
                  </a:solidFill>
                </a:endParaRPr>
              </a:p>
              <a:p>
                <a:r>
                  <a:rPr lang="ru-RU" i="1" dirty="0">
                    <a:solidFill>
                      <a:srgbClr val="FFFF00"/>
                    </a:solidFill>
                  </a:rPr>
                  <a:t>Инфляционная стадия</a:t>
                </a:r>
                <a:r>
                  <a:rPr lang="ru-RU" i="1" dirty="0">
                    <a:solidFill>
                      <a:srgbClr val="00FFFF"/>
                    </a:solidFill>
                  </a:rPr>
                  <a:t> </a:t>
                </a:r>
                <a:r>
                  <a:rPr lang="ru-RU" sz="2400" dirty="0">
                    <a:solidFill>
                      <a:schemeClr val="bg1"/>
                    </a:solidFill>
                  </a:rPr>
                  <a:t>– под действием того давления за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−45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с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Вселенная очень быстро расширилась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3060617-E831-4115-941C-4FBF28D16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562600" cy="4667250"/>
              </a:xfrm>
              <a:blipFill>
                <a:blip r:embed="rId2"/>
                <a:stretch>
                  <a:fillRect l="-1974" t="-22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655B673-7D80-46F2-AB92-CE2AF2B7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2150"/>
            <a:ext cx="5791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2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CA49B-13B9-4234-A387-499AE9BE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Какова её природа?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3060617-E831-4115-941C-4FBF28D16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5562600" cy="4667250"/>
              </a:xfrm>
            </p:spPr>
            <p:txBody>
              <a:bodyPr>
                <a:normAutofit/>
              </a:bodyPr>
              <a:lstStyle/>
              <a:p>
                <a:r>
                  <a:rPr lang="ru-RU" i="1" dirty="0">
                    <a:solidFill>
                      <a:srgbClr val="FFC000"/>
                    </a:solidFill>
                  </a:rPr>
                  <a:t>Распад</a:t>
                </a:r>
                <a:r>
                  <a:rPr lang="ru-RU" dirty="0">
                    <a:solidFill>
                      <a:schemeClr val="bg1"/>
                    </a:solidFill>
                  </a:rPr>
                  <a:t> неустойчивого состояния вакуума – переход в состояние с </a:t>
                </a:r>
                <a:r>
                  <a:rPr lang="ru-RU" dirty="0">
                    <a:solidFill>
                      <a:srgbClr val="FFFF00"/>
                    </a:solidFill>
                  </a:rPr>
                  <a:t>минимальной энергией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i="1" dirty="0">
                  <a:solidFill>
                    <a:srgbClr val="00FFFF"/>
                  </a:solidFill>
                </a:endParaRPr>
              </a:p>
              <a:p>
                <a:endParaRPr lang="en-US" i="1" dirty="0">
                  <a:solidFill>
                    <a:srgbClr val="00FFFF"/>
                  </a:solidFill>
                </a:endParaRPr>
              </a:p>
              <a:p>
                <a:r>
                  <a:rPr lang="ru-RU" i="1" dirty="0">
                    <a:solidFill>
                      <a:srgbClr val="00FFFF"/>
                    </a:solidFill>
                  </a:rPr>
                  <a:t>Космический вакуум </a:t>
                </a:r>
                <a:r>
                  <a:rPr lang="ru-RU" dirty="0">
                    <a:solidFill>
                      <a:schemeClr val="bg1"/>
                    </a:solidFill>
                  </a:rPr>
                  <a:t>– расширение будет продолжаться бесконечно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FFC000"/>
                    </a:solidFill>
                  </a:rPr>
                  <a:t>Проблема</a:t>
                </a:r>
                <a:r>
                  <a:rPr lang="ru-RU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вакуум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sub>
                    </m:sSub>
                  </m:oMath>
                </a14:m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3060617-E831-4115-941C-4FBF28D16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5562600" cy="4667250"/>
              </a:xfrm>
              <a:blipFill>
                <a:blip r:embed="rId2"/>
                <a:stretch>
                  <a:fillRect l="-2303" t="-2219" b="-1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655B673-7D80-46F2-AB92-CE2AF2B7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62150"/>
            <a:ext cx="5791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0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66BD5-832A-4E7A-BD10-50A14979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1026" name="Picture 2" descr="What is the nature of the dark universe? – Physics World">
            <a:extLst>
              <a:ext uri="{FF2B5EF4-FFF2-40B4-BE49-F238E27FC236}">
                <a16:creationId xmlns:a16="http://schemas.microsoft.com/office/drawing/2014/main" id="{659D7B64-C58B-4CC0-9DB1-481AE818A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59" y="1411566"/>
            <a:ext cx="9030681" cy="49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048D8-22B0-4D37-8359-A8C4374D6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Ответы и новые загадки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C6EE6-4942-42D3-B155-07D022E1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7318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узнали о ней?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Что удалось выяснить?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Какова её природа?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2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81A0-C681-430C-843D-5EF90EC6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Подпорка для Вселенной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DEA55-69F0-4E1B-8AAC-F23D2E43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825625"/>
            <a:ext cx="5303063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Альберт Эйнштейн считал Вселенную </a:t>
            </a:r>
            <a:r>
              <a:rPr lang="ru-RU" dirty="0">
                <a:solidFill>
                  <a:srgbClr val="00FF00"/>
                </a:solidFill>
              </a:rPr>
              <a:t>стационарной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Надо было как-то уравновесить </a:t>
            </a:r>
            <a:r>
              <a:rPr lang="ru-RU" dirty="0">
                <a:solidFill>
                  <a:srgbClr val="FFC000"/>
                </a:solidFill>
              </a:rPr>
              <a:t>гравитацию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Для этого был введён </a:t>
            </a:r>
            <a:r>
              <a:rPr lang="ru-RU" b="1" i="1" dirty="0">
                <a:solidFill>
                  <a:srgbClr val="00FFFF"/>
                </a:solidFill>
              </a:rPr>
              <a:t>Λ</a:t>
            </a:r>
            <a:r>
              <a:rPr lang="ru-RU" dirty="0">
                <a:solidFill>
                  <a:schemeClr val="bg1"/>
                </a:solidFill>
              </a:rPr>
              <a:t>-член</a:t>
            </a:r>
          </a:p>
          <a:p>
            <a:endParaRPr lang="ru-RU" dirty="0"/>
          </a:p>
        </p:txBody>
      </p:sp>
      <p:pic>
        <p:nvPicPr>
          <p:cNvPr id="2050" name="Picture 2" descr="Альберт Эйнштейн и его уникальное наследие — Naked Science">
            <a:extLst>
              <a:ext uri="{FF2B5EF4-FFF2-40B4-BE49-F238E27FC236}">
                <a16:creationId xmlns:a16="http://schemas.microsoft.com/office/drawing/2014/main" id="{5178942E-0BEF-4212-B060-F5AD0E74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67" y="1538541"/>
            <a:ext cx="6593564" cy="49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5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18C73-A839-4A81-BCA3-32877410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Модели Фридмана</a:t>
            </a:r>
          </a:p>
        </p:txBody>
      </p:sp>
      <p:pic>
        <p:nvPicPr>
          <p:cNvPr id="4" name="Picture 2" descr="https://studfile.net/html/532/126/html_3o46MOkKu2.tsvX/img-u8K1x6.png">
            <a:extLst>
              <a:ext uri="{FF2B5EF4-FFF2-40B4-BE49-F238E27FC236}">
                <a16:creationId xmlns:a16="http://schemas.microsoft.com/office/drawing/2014/main" id="{29BF5B89-069D-44E7-8C71-EC4ADA0B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" y="2727857"/>
            <a:ext cx="6160000" cy="34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Фридман, Александр Александрович — Википедия">
            <a:extLst>
              <a:ext uri="{FF2B5EF4-FFF2-40B4-BE49-F238E27FC236}">
                <a16:creationId xmlns:a16="http://schemas.microsoft.com/office/drawing/2014/main" id="{494868D2-3850-450D-AE73-8A8757B5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66" y="2244475"/>
            <a:ext cx="2598420" cy="33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ACA8C185-9619-433F-B54F-0D8E92F4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825625"/>
            <a:ext cx="5303063" cy="67247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Вселенная </a:t>
            </a:r>
            <a:r>
              <a:rPr lang="ru-RU" dirty="0">
                <a:solidFill>
                  <a:srgbClr val="00FFFF"/>
                </a:solidFill>
              </a:rPr>
              <a:t>не стационарна</a:t>
            </a:r>
          </a:p>
        </p:txBody>
      </p:sp>
    </p:spTree>
    <p:extLst>
      <p:ext uri="{BB962C8B-B14F-4D97-AF65-F5344CB8AC3E}">
        <p14:creationId xmlns:p14="http://schemas.microsoft.com/office/powerpoint/2010/main" val="87127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27B62-9ACB-4944-B319-2B2A6A91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FFFF"/>
                </a:solidFill>
              </a:rPr>
              <a:t>Напоминание об эволюции звёзд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C58F5-1CCB-4A95-85EC-EEB04B8E8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Астрономы внимательно следят за черной дырой, поглощающей ...">
            <a:extLst>
              <a:ext uri="{FF2B5EF4-FFF2-40B4-BE49-F238E27FC236}">
                <a16:creationId xmlns:a16="http://schemas.microsoft.com/office/drawing/2014/main" id="{55390023-45F5-4F1E-A0BF-4D61C6794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16" y="1589055"/>
            <a:ext cx="8327167" cy="48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6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D0698-8475-4F06-A74D-EBA3727A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Сверхновые типа </a:t>
            </a:r>
            <a:r>
              <a:rPr lang="en-US" b="1" dirty="0" err="1">
                <a:solidFill>
                  <a:schemeClr val="bg1"/>
                </a:solidFill>
              </a:rPr>
              <a:t>Ia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Astronomers spot a never-before-seen type of white dwarf star - The Verge">
            <a:extLst>
              <a:ext uri="{FF2B5EF4-FFF2-40B4-BE49-F238E27FC236}">
                <a16:creationId xmlns:a16="http://schemas.microsoft.com/office/drawing/2014/main" id="{A7D6638A-4347-4FBB-9F45-6578534B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" y="1480793"/>
            <a:ext cx="5179243" cy="51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e Ia Supernova | COSMOS">
            <a:extLst>
              <a:ext uri="{FF2B5EF4-FFF2-40B4-BE49-F238E27FC236}">
                <a16:creationId xmlns:a16="http://schemas.microsoft.com/office/drawing/2014/main" id="{73647506-F575-4B97-BDD5-82EF8E2C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17" y="1690688"/>
            <a:ext cx="4443167" cy="44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6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A1084-9EBD-484C-BB90-642D4888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Одна 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96D2B-F4A0-4B86-9BFE-AB43CF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Если бы Вселенная состояла только из обычного вещества и тёмной материи:</a:t>
            </a:r>
          </a:p>
          <a:p>
            <a:r>
              <a:rPr lang="ru-RU" dirty="0">
                <a:solidFill>
                  <a:schemeClr val="bg1"/>
                </a:solidFill>
              </a:rPr>
              <a:t>Её возраст – 9 млрд лет;</a:t>
            </a:r>
          </a:p>
          <a:p>
            <a:r>
              <a:rPr lang="ru-RU" dirty="0">
                <a:solidFill>
                  <a:schemeClr val="bg1"/>
                </a:solidFill>
              </a:rPr>
              <a:t>Чем дальше </a:t>
            </a:r>
            <a:r>
              <a:rPr lang="en-US" dirty="0" err="1">
                <a:solidFill>
                  <a:schemeClr val="bg1"/>
                </a:solidFill>
              </a:rPr>
              <a:t>SNIa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от нас, тем меньше её светимость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442E4E-C149-45C1-A712-69CE5844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4" y="1348373"/>
            <a:ext cx="5953125" cy="45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773A5-6D87-4A4F-9A93-05C53D0EFC7C}"/>
              </a:ext>
            </a:extLst>
          </p:cNvPr>
          <p:cNvSpPr txBox="1"/>
          <p:nvPr/>
        </p:nvSpPr>
        <p:spPr>
          <a:xfrm>
            <a:off x="6114854" y="5582780"/>
            <a:ext cx="5953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z</a:t>
            </a:r>
            <a:endParaRPr lang="ru-RU" sz="2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94E46-D56C-4E09-AF33-54B6E8903DD7}"/>
              </a:ext>
            </a:extLst>
          </p:cNvPr>
          <p:cNvSpPr txBox="1"/>
          <p:nvPr/>
        </p:nvSpPr>
        <p:spPr>
          <a:xfrm rot="16200000">
            <a:off x="5308427" y="3075708"/>
            <a:ext cx="2086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</a:t>
            </a:r>
            <a:r>
              <a:rPr lang="ru-RU" sz="2400" i="1" dirty="0"/>
              <a:t> </a:t>
            </a:r>
            <a:r>
              <a:rPr lang="en-US" sz="2400" i="1" dirty="0"/>
              <a:t>-</a:t>
            </a:r>
            <a:r>
              <a:rPr lang="ru-RU" sz="2400" i="1" dirty="0"/>
              <a:t> </a:t>
            </a:r>
            <a:r>
              <a:rPr lang="en-US" sz="2400" i="1" dirty="0"/>
              <a:t>M </a:t>
            </a:r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8459A-5FC9-4648-BBFB-515BA67AD97C}"/>
              </a:ext>
            </a:extLst>
          </p:cNvPr>
          <p:cNvSpPr txBox="1"/>
          <p:nvPr/>
        </p:nvSpPr>
        <p:spPr>
          <a:xfrm>
            <a:off x="9831300" y="24888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только вещество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365C9-2696-4588-9F64-38D084210E8E}"/>
              </a:ext>
            </a:extLst>
          </p:cNvPr>
          <p:cNvSpPr txBox="1"/>
          <p:nvPr/>
        </p:nvSpPr>
        <p:spPr>
          <a:xfrm>
            <a:off x="7369137" y="140869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вещество и </a:t>
            </a:r>
            <a:r>
              <a:rPr lang="ru-RU" dirty="0">
                <a:solidFill>
                  <a:srgbClr val="0070C0"/>
                </a:solidFill>
              </a:rPr>
              <a:t>тёмная энергия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B801B90-C6CC-4902-8341-129E74EEAD95}"/>
              </a:ext>
            </a:extLst>
          </p:cNvPr>
          <p:cNvCxnSpPr/>
          <p:nvPr/>
        </p:nvCxnSpPr>
        <p:spPr>
          <a:xfrm>
            <a:off x="7887084" y="2055030"/>
            <a:ext cx="418157" cy="618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C0C551E-D76E-4247-9E20-D150B89280B9}"/>
              </a:ext>
            </a:extLst>
          </p:cNvPr>
          <p:cNvCxnSpPr/>
          <p:nvPr/>
        </p:nvCxnSpPr>
        <p:spPr>
          <a:xfrm flipV="1">
            <a:off x="10340410" y="2128779"/>
            <a:ext cx="931050" cy="435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C9CB2D2-46E2-405F-B06D-1AE5E924C410}"/>
              </a:ext>
            </a:extLst>
          </p:cNvPr>
          <p:cNvSpPr txBox="1">
            <a:spLocks/>
          </p:cNvSpPr>
          <p:nvPr/>
        </p:nvSpPr>
        <p:spPr>
          <a:xfrm>
            <a:off x="838200" y="346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FFFF00"/>
                </a:solidFill>
              </a:rPr>
              <a:t>Одна проблема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37BC3B5-8374-4C40-BF4A-AA56573D6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4" y="1329520"/>
            <a:ext cx="5953125" cy="45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173F50-A204-40C5-AA6C-C62B823EFFB7}"/>
              </a:ext>
            </a:extLst>
          </p:cNvPr>
          <p:cNvSpPr txBox="1"/>
          <p:nvPr/>
        </p:nvSpPr>
        <p:spPr>
          <a:xfrm>
            <a:off x="6114854" y="5563927"/>
            <a:ext cx="5953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z</a:t>
            </a:r>
            <a:endParaRPr lang="ru-RU" sz="24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B0683-C319-4602-A377-1BF19BC5F3DE}"/>
              </a:ext>
            </a:extLst>
          </p:cNvPr>
          <p:cNvSpPr txBox="1"/>
          <p:nvPr/>
        </p:nvSpPr>
        <p:spPr>
          <a:xfrm rot="16200000">
            <a:off x="5308427" y="3056855"/>
            <a:ext cx="2086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</a:t>
            </a:r>
            <a:r>
              <a:rPr lang="ru-RU" sz="2400" i="1" dirty="0"/>
              <a:t> </a:t>
            </a:r>
            <a:r>
              <a:rPr lang="en-US" sz="2400" i="1" dirty="0"/>
              <a:t>-</a:t>
            </a:r>
            <a:r>
              <a:rPr lang="ru-RU" sz="2400" i="1" dirty="0"/>
              <a:t> </a:t>
            </a:r>
            <a:r>
              <a:rPr lang="en-US" sz="2400" i="1" dirty="0"/>
              <a:t>M </a:t>
            </a:r>
            <a:endParaRPr lang="ru-RU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DA07C-6ADB-4751-8CD3-960D268C9E7E}"/>
              </a:ext>
            </a:extLst>
          </p:cNvPr>
          <p:cNvSpPr txBox="1"/>
          <p:nvPr/>
        </p:nvSpPr>
        <p:spPr>
          <a:xfrm>
            <a:off x="9831300" y="24699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только вещество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A86163-A9BB-4D80-8726-F2D9ED728067}"/>
              </a:ext>
            </a:extLst>
          </p:cNvPr>
          <p:cNvSpPr txBox="1"/>
          <p:nvPr/>
        </p:nvSpPr>
        <p:spPr>
          <a:xfrm>
            <a:off x="7369137" y="138984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вещество и </a:t>
            </a:r>
            <a:r>
              <a:rPr lang="ru-RU" dirty="0">
                <a:solidFill>
                  <a:srgbClr val="0070C0"/>
                </a:solidFill>
              </a:rPr>
              <a:t>тёмная энергия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632B93B-B888-48BD-8800-EC2BFA1EA16A}"/>
              </a:ext>
            </a:extLst>
          </p:cNvPr>
          <p:cNvCxnSpPr/>
          <p:nvPr/>
        </p:nvCxnSpPr>
        <p:spPr>
          <a:xfrm>
            <a:off x="7887084" y="2036177"/>
            <a:ext cx="418157" cy="618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FCC7220-942B-4049-AAAB-1504326E8FF9}"/>
              </a:ext>
            </a:extLst>
          </p:cNvPr>
          <p:cNvCxnSpPr/>
          <p:nvPr/>
        </p:nvCxnSpPr>
        <p:spPr>
          <a:xfrm flipV="1">
            <a:off x="10340410" y="2109926"/>
            <a:ext cx="931050" cy="435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7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28D23A-72DC-4805-AAD3-50D1ABED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227"/>
            <a:ext cx="5326930" cy="3612872"/>
          </a:xfrm>
        </p:spPr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</a:rPr>
              <a:t> либо в пространстве много </a:t>
            </a:r>
            <a:r>
              <a:rPr lang="ru-RU" sz="2800" dirty="0">
                <a:solidFill>
                  <a:schemeClr val="bg1">
                    <a:lumMod val="75000"/>
                  </a:schemeClr>
                </a:solidFill>
              </a:rPr>
              <a:t>пыли</a:t>
            </a:r>
            <a:r>
              <a:rPr lang="ru-RU" sz="2800" dirty="0">
                <a:solidFill>
                  <a:schemeClr val="bg1"/>
                </a:solidFill>
              </a:rPr>
              <a:t>, поглощающей излучение – но откуда её столько взять?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2800" dirty="0">
                <a:solidFill>
                  <a:schemeClr val="bg1"/>
                </a:solidFill>
              </a:rPr>
              <a:t> на самом деле все светимости одинаковы, и расстояния до сверхновых </a:t>
            </a:r>
            <a:r>
              <a:rPr lang="ru-RU" sz="2800" dirty="0">
                <a:solidFill>
                  <a:srgbClr val="00FFFF"/>
                </a:solidFill>
              </a:rPr>
              <a:t>дальше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EF9F0A1-D096-4DA7-889B-BCAC101A6F9B}"/>
              </a:ext>
            </a:extLst>
          </p:cNvPr>
          <p:cNvSpPr txBox="1">
            <a:spLocks/>
          </p:cNvSpPr>
          <p:nvPr/>
        </p:nvSpPr>
        <p:spPr>
          <a:xfrm>
            <a:off x="838200" y="346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rgbClr val="FFFF00"/>
                </a:solidFill>
              </a:rPr>
              <a:t>Одна проблема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4EBA09-F85A-4C85-A75B-AE62784D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4" y="1329520"/>
            <a:ext cx="5953125" cy="45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84DDF-782B-4490-9D13-1D069C7393AF}"/>
              </a:ext>
            </a:extLst>
          </p:cNvPr>
          <p:cNvSpPr txBox="1"/>
          <p:nvPr/>
        </p:nvSpPr>
        <p:spPr>
          <a:xfrm>
            <a:off x="6114854" y="5563927"/>
            <a:ext cx="5953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z</a:t>
            </a:r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8C4EB-3819-4926-8FC4-24C0FFAA6F29}"/>
              </a:ext>
            </a:extLst>
          </p:cNvPr>
          <p:cNvSpPr txBox="1"/>
          <p:nvPr/>
        </p:nvSpPr>
        <p:spPr>
          <a:xfrm rot="16200000">
            <a:off x="5308427" y="3056855"/>
            <a:ext cx="2086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</a:t>
            </a:r>
            <a:r>
              <a:rPr lang="ru-RU" sz="2400" i="1" dirty="0"/>
              <a:t> </a:t>
            </a:r>
            <a:r>
              <a:rPr lang="en-US" sz="2400" i="1" dirty="0"/>
              <a:t>-</a:t>
            </a:r>
            <a:r>
              <a:rPr lang="ru-RU" sz="2400" i="1" dirty="0"/>
              <a:t> </a:t>
            </a:r>
            <a:r>
              <a:rPr lang="en-US" sz="2400" i="1" dirty="0"/>
              <a:t>M </a:t>
            </a:r>
            <a:endParaRPr lang="ru-RU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BD2D4-E030-4718-A968-962D40B85C58}"/>
              </a:ext>
            </a:extLst>
          </p:cNvPr>
          <p:cNvSpPr txBox="1"/>
          <p:nvPr/>
        </p:nvSpPr>
        <p:spPr>
          <a:xfrm>
            <a:off x="9831300" y="24699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только вещество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3738B-7AEB-44C8-8EEB-0A2106404D51}"/>
              </a:ext>
            </a:extLst>
          </p:cNvPr>
          <p:cNvSpPr txBox="1"/>
          <p:nvPr/>
        </p:nvSpPr>
        <p:spPr>
          <a:xfrm>
            <a:off x="7369137" y="138984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вещество и </a:t>
            </a:r>
            <a:r>
              <a:rPr lang="ru-RU" dirty="0">
                <a:solidFill>
                  <a:srgbClr val="0070C0"/>
                </a:solidFill>
              </a:rPr>
              <a:t>тёмная энергия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23E52F2-447D-4EE2-8CA6-573B564B57EA}"/>
              </a:ext>
            </a:extLst>
          </p:cNvPr>
          <p:cNvCxnSpPr/>
          <p:nvPr/>
        </p:nvCxnSpPr>
        <p:spPr>
          <a:xfrm>
            <a:off x="7887084" y="2036177"/>
            <a:ext cx="418157" cy="618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445BEBE-6DD0-4169-A5BA-A6249FFE7E30}"/>
              </a:ext>
            </a:extLst>
          </p:cNvPr>
          <p:cNvCxnSpPr/>
          <p:nvPr/>
        </p:nvCxnSpPr>
        <p:spPr>
          <a:xfrm flipV="1">
            <a:off x="10340410" y="2109926"/>
            <a:ext cx="931050" cy="435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3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28D23A-72DC-4805-AAD3-50D1ABED9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227"/>
            <a:ext cx="5326930" cy="36128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Вселенная </a:t>
            </a:r>
            <a:r>
              <a:rPr lang="ru-RU" dirty="0">
                <a:solidFill>
                  <a:srgbClr val="00FFFF"/>
                </a:solidFill>
              </a:rPr>
              <a:t>старше</a:t>
            </a:r>
          </a:p>
          <a:p>
            <a:pPr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Вселенная </a:t>
            </a:r>
            <a:r>
              <a:rPr lang="ru-RU" dirty="0">
                <a:solidFill>
                  <a:srgbClr val="00FFFF"/>
                </a:solidFill>
              </a:rPr>
              <a:t>больше</a:t>
            </a:r>
            <a:r>
              <a:rPr lang="ru-RU" dirty="0">
                <a:solidFill>
                  <a:schemeClr val="bg1"/>
                </a:solidFill>
              </a:rPr>
              <a:t> и расширяется с </a:t>
            </a:r>
            <a:r>
              <a:rPr lang="ru-RU" dirty="0">
                <a:solidFill>
                  <a:srgbClr val="00FFFF"/>
                </a:solidFill>
              </a:rPr>
              <a:t>ускорением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EF9F0A1-D096-4DA7-889B-BCAC101A6F9B}"/>
              </a:ext>
            </a:extLst>
          </p:cNvPr>
          <p:cNvSpPr txBox="1">
            <a:spLocks/>
          </p:cNvSpPr>
          <p:nvPr/>
        </p:nvSpPr>
        <p:spPr>
          <a:xfrm>
            <a:off x="838200" y="346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FFFF"/>
                </a:solidFill>
              </a:rPr>
              <a:t>Вывод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4EBA09-F85A-4C85-A75B-AE62784D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54" y="1329520"/>
            <a:ext cx="5953125" cy="45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84DDF-782B-4490-9D13-1D069C7393AF}"/>
              </a:ext>
            </a:extLst>
          </p:cNvPr>
          <p:cNvSpPr txBox="1"/>
          <p:nvPr/>
        </p:nvSpPr>
        <p:spPr>
          <a:xfrm>
            <a:off x="6114854" y="5563927"/>
            <a:ext cx="59531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z</a:t>
            </a:r>
            <a:endParaRPr lang="ru-RU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8C4EB-3819-4926-8FC4-24C0FFAA6F29}"/>
              </a:ext>
            </a:extLst>
          </p:cNvPr>
          <p:cNvSpPr txBox="1"/>
          <p:nvPr/>
        </p:nvSpPr>
        <p:spPr>
          <a:xfrm rot="16200000">
            <a:off x="5308427" y="3056855"/>
            <a:ext cx="208634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</a:t>
            </a:r>
            <a:r>
              <a:rPr lang="ru-RU" sz="2400" i="1" dirty="0"/>
              <a:t> </a:t>
            </a:r>
            <a:r>
              <a:rPr lang="en-US" sz="2400" i="1" dirty="0"/>
              <a:t>-</a:t>
            </a:r>
            <a:r>
              <a:rPr lang="ru-RU" sz="2400" i="1" dirty="0"/>
              <a:t> </a:t>
            </a:r>
            <a:r>
              <a:rPr lang="en-US" sz="2400" i="1" dirty="0"/>
              <a:t>M </a:t>
            </a:r>
            <a:endParaRPr lang="ru-RU" sz="24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BD2D4-E030-4718-A968-962D40B85C58}"/>
              </a:ext>
            </a:extLst>
          </p:cNvPr>
          <p:cNvSpPr txBox="1"/>
          <p:nvPr/>
        </p:nvSpPr>
        <p:spPr>
          <a:xfrm>
            <a:off x="9831300" y="24699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только вещество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3738B-7AEB-44C8-8EEB-0A2106404D51}"/>
              </a:ext>
            </a:extLst>
          </p:cNvPr>
          <p:cNvSpPr txBox="1"/>
          <p:nvPr/>
        </p:nvSpPr>
        <p:spPr>
          <a:xfrm>
            <a:off x="7369137" y="138984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вещество и </a:t>
            </a:r>
            <a:r>
              <a:rPr lang="ru-RU" dirty="0">
                <a:solidFill>
                  <a:srgbClr val="0070C0"/>
                </a:solidFill>
              </a:rPr>
              <a:t>тёмная энергия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23E52F2-447D-4EE2-8CA6-573B564B57EA}"/>
              </a:ext>
            </a:extLst>
          </p:cNvPr>
          <p:cNvCxnSpPr/>
          <p:nvPr/>
        </p:nvCxnSpPr>
        <p:spPr>
          <a:xfrm>
            <a:off x="7887084" y="2036177"/>
            <a:ext cx="418157" cy="618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445BEBE-6DD0-4169-A5BA-A6249FFE7E30}"/>
              </a:ext>
            </a:extLst>
          </p:cNvPr>
          <p:cNvCxnSpPr/>
          <p:nvPr/>
        </p:nvCxnSpPr>
        <p:spPr>
          <a:xfrm flipV="1">
            <a:off x="10340410" y="2109926"/>
            <a:ext cx="931050" cy="435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32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409</Words>
  <Application>Microsoft Office PowerPoint</Application>
  <PresentationFormat>Широкоэкранный</PresentationFormat>
  <Paragraphs>83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Courier New</vt:lpstr>
      <vt:lpstr>Tahoma</vt:lpstr>
      <vt:lpstr>Times New Roman</vt:lpstr>
      <vt:lpstr>Тема Office</vt:lpstr>
      <vt:lpstr>Тёмная энергия –  загадочная антигравитация</vt:lpstr>
      <vt:lpstr>Ответы и новые загадки</vt:lpstr>
      <vt:lpstr>Подпорка для Вселенной</vt:lpstr>
      <vt:lpstr>Модели Фридмана</vt:lpstr>
      <vt:lpstr>Напоминание об эволюции звёзд</vt:lpstr>
      <vt:lpstr>Сверхновые типа Ia</vt:lpstr>
      <vt:lpstr>Одна проблема</vt:lpstr>
      <vt:lpstr>Презентация PowerPoint</vt:lpstr>
      <vt:lpstr>Презентация PowerPoint</vt:lpstr>
      <vt:lpstr>Что удалось выяснить?</vt:lpstr>
      <vt:lpstr>Исследовать реликтовый фон</vt:lpstr>
      <vt:lpstr>Из чего состоит Вселенная</vt:lpstr>
      <vt:lpstr>Какова её природа?</vt:lpstr>
      <vt:lpstr>Какова её природа?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Уткин</dc:creator>
  <cp:lastModifiedBy>Никита Уткин</cp:lastModifiedBy>
  <cp:revision>44</cp:revision>
  <dcterms:created xsi:type="dcterms:W3CDTF">2020-11-19T13:58:06Z</dcterms:created>
  <dcterms:modified xsi:type="dcterms:W3CDTF">2020-11-27T10:17:41Z</dcterms:modified>
</cp:coreProperties>
</file>