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00" r:id="rId2"/>
    <p:sldId id="330" r:id="rId3"/>
    <p:sldId id="347" r:id="rId4"/>
    <p:sldId id="348" r:id="rId5"/>
    <p:sldId id="349" r:id="rId6"/>
    <p:sldId id="350" r:id="rId7"/>
    <p:sldId id="336" r:id="rId8"/>
    <p:sldId id="352" r:id="rId9"/>
    <p:sldId id="337" r:id="rId10"/>
    <p:sldId id="339" r:id="rId11"/>
    <p:sldId id="346" r:id="rId12"/>
    <p:sldId id="345" r:id="rId13"/>
    <p:sldId id="354" r:id="rId14"/>
    <p:sldId id="331" r:id="rId15"/>
    <p:sldId id="353" r:id="rId16"/>
    <p:sldId id="335" r:id="rId17"/>
    <p:sldId id="355" r:id="rId18"/>
    <p:sldId id="340" r:id="rId19"/>
    <p:sldId id="344" r:id="rId20"/>
    <p:sldId id="343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8397A"/>
    <a:srgbClr val="E66A41"/>
    <a:srgbClr val="1B4089"/>
    <a:srgbClr val="F5EE6C"/>
    <a:srgbClr val="163470"/>
    <a:srgbClr val="000000"/>
    <a:srgbClr val="ECE890"/>
    <a:srgbClr val="B5C9F1"/>
    <a:srgbClr val="5289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F31DC7-D3CA-4835-BCC5-6C195BF3190B}" v="11" dt="2019-11-22T05:50:35.7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700" autoAdjust="0"/>
  </p:normalViewPr>
  <p:slideViewPr>
    <p:cSldViewPr snapToGrid="0">
      <p:cViewPr varScale="1">
        <p:scale>
          <a:sx n="81" d="100"/>
          <a:sy n="81" d="100"/>
        </p:scale>
        <p:origin x="240" y="3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lovin Sergey" userId="a2ec3219669f5cdd" providerId="LiveId" clId="{26F31DC7-D3CA-4835-BCC5-6C195BF3190B}"/>
    <pc:docChg chg="modSld">
      <pc:chgData name="Golovin Sergey" userId="a2ec3219669f5cdd" providerId="LiveId" clId="{26F31DC7-D3CA-4835-BCC5-6C195BF3190B}" dt="2019-11-22T05:50:35.780" v="21" actId="113"/>
      <pc:docMkLst>
        <pc:docMk/>
      </pc:docMkLst>
      <pc:sldChg chg="modSp">
        <pc:chgData name="Golovin Sergey" userId="a2ec3219669f5cdd" providerId="LiveId" clId="{26F31DC7-D3CA-4835-BCC5-6C195BF3190B}" dt="2019-11-22T05:45:40.786" v="5" actId="12269"/>
        <pc:sldMkLst>
          <pc:docMk/>
          <pc:sldMk cId="3897409007" sldId="330"/>
        </pc:sldMkLst>
        <pc:graphicFrameChg chg="mod">
          <ac:chgData name="Golovin Sergey" userId="a2ec3219669f5cdd" providerId="LiveId" clId="{26F31DC7-D3CA-4835-BCC5-6C195BF3190B}" dt="2019-11-22T05:45:40.786" v="5" actId="12269"/>
          <ac:graphicFrameMkLst>
            <pc:docMk/>
            <pc:sldMk cId="3897409007" sldId="330"/>
            <ac:graphicFrameMk id="31" creationId="{BD559C0E-20BB-4AEA-993A-50E0FEF3D63E}"/>
          </ac:graphicFrameMkLst>
        </pc:graphicFrameChg>
      </pc:sldChg>
      <pc:sldChg chg="modSp">
        <pc:chgData name="Golovin Sergey" userId="a2ec3219669f5cdd" providerId="LiveId" clId="{26F31DC7-D3CA-4835-BCC5-6C195BF3190B}" dt="2019-11-22T05:50:35.780" v="21" actId="113"/>
        <pc:sldMkLst>
          <pc:docMk/>
          <pc:sldMk cId="2210542956" sldId="331"/>
        </pc:sldMkLst>
        <pc:graphicFrameChg chg="mod">
          <ac:chgData name="Golovin Sergey" userId="a2ec3219669f5cdd" providerId="LiveId" clId="{26F31DC7-D3CA-4835-BCC5-6C195BF3190B}" dt="2019-11-22T05:50:35.780" v="21" actId="113"/>
          <ac:graphicFrameMkLst>
            <pc:docMk/>
            <pc:sldMk cId="2210542956" sldId="331"/>
            <ac:graphicFrameMk id="3" creationId="{B2B17C7B-A5F2-44C6-AA1C-F9C4599BF6C5}"/>
          </ac:graphicFrameMkLst>
        </pc:graphicFrameChg>
      </pc:sldChg>
      <pc:sldChg chg="modSp">
        <pc:chgData name="Golovin Sergey" userId="a2ec3219669f5cdd" providerId="LiveId" clId="{26F31DC7-D3CA-4835-BCC5-6C195BF3190B}" dt="2019-11-22T05:50:18.117" v="20" actId="255"/>
        <pc:sldMkLst>
          <pc:docMk/>
          <pc:sldMk cId="4085001814" sldId="335"/>
        </pc:sldMkLst>
        <pc:spChg chg="mod">
          <ac:chgData name="Golovin Sergey" userId="a2ec3219669f5cdd" providerId="LiveId" clId="{26F31DC7-D3CA-4835-BCC5-6C195BF3190B}" dt="2019-11-22T05:50:18.117" v="20" actId="255"/>
          <ac:spMkLst>
            <pc:docMk/>
            <pc:sldMk cId="4085001814" sldId="335"/>
            <ac:spMk id="2" creationId="{949D3F8A-F6A5-42E5-9AD5-C5E997EEECFE}"/>
          </ac:spMkLst>
        </pc:spChg>
      </pc:sldChg>
      <pc:sldChg chg="addSp modSp">
        <pc:chgData name="Golovin Sergey" userId="a2ec3219669f5cdd" providerId="LiveId" clId="{26F31DC7-D3CA-4835-BCC5-6C195BF3190B}" dt="2019-11-22T05:49:33.345" v="18" actId="1076"/>
        <pc:sldMkLst>
          <pc:docMk/>
          <pc:sldMk cId="4117764320" sldId="339"/>
        </pc:sldMkLst>
        <pc:spChg chg="mod">
          <ac:chgData name="Golovin Sergey" userId="a2ec3219669f5cdd" providerId="LiveId" clId="{26F31DC7-D3CA-4835-BCC5-6C195BF3190B}" dt="2019-11-22T05:49:20.179" v="14" actId="14100"/>
          <ac:spMkLst>
            <pc:docMk/>
            <pc:sldMk cId="4117764320" sldId="339"/>
            <ac:spMk id="12" creationId="{268AD84C-6144-4D30-A365-15370A0EC300}"/>
          </ac:spMkLst>
        </pc:spChg>
        <pc:picChg chg="mod">
          <ac:chgData name="Golovin Sergey" userId="a2ec3219669f5cdd" providerId="LiveId" clId="{26F31DC7-D3CA-4835-BCC5-6C195BF3190B}" dt="2019-11-22T05:49:27.099" v="16" actId="1076"/>
          <ac:picMkLst>
            <pc:docMk/>
            <pc:sldMk cId="4117764320" sldId="339"/>
            <ac:picMk id="15" creationId="{D23FC25D-D68C-4AE3-80AB-8AC264A3C44B}"/>
          </ac:picMkLst>
        </pc:picChg>
        <pc:picChg chg="add mod">
          <ac:chgData name="Golovin Sergey" userId="a2ec3219669f5cdd" providerId="LiveId" clId="{26F31DC7-D3CA-4835-BCC5-6C195BF3190B}" dt="2019-11-22T05:49:33.345" v="18" actId="1076"/>
          <ac:picMkLst>
            <pc:docMk/>
            <pc:sldMk cId="4117764320" sldId="339"/>
            <ac:picMk id="16" creationId="{EDFB6CAC-C22C-44BF-883D-3862FDAAF902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Relationship Id="rId4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Relationship Id="rId4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9DA25F-7F9D-41F8-BF5D-53FBBC9952F3}" type="doc">
      <dgm:prSet loTypeId="urn:microsoft.com/office/officeart/2005/8/layout/hProcess10" loCatId="process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88047B40-874A-4E8D-BCEF-22178A97C4A0}">
      <dgm:prSet phldrT="[Текст]" custT="1"/>
      <dgm:spPr/>
      <dgm:t>
        <a:bodyPr/>
        <a:lstStyle/>
        <a:p>
          <a:r>
            <a:rPr lang="ru-RU" sz="1600" u="sng" dirty="0"/>
            <a:t>Разведка</a:t>
          </a:r>
          <a:endParaRPr lang="en-US" sz="1600" u="sng" dirty="0"/>
        </a:p>
      </dgm:t>
    </dgm:pt>
    <dgm:pt modelId="{F9D48FB2-C5A5-420E-934A-1B047E62F596}" type="parTrans" cxnId="{C25C179B-E714-4048-9EA7-C9F0DE413D8A}">
      <dgm:prSet/>
      <dgm:spPr/>
      <dgm:t>
        <a:bodyPr/>
        <a:lstStyle/>
        <a:p>
          <a:endParaRPr lang="en-US"/>
        </a:p>
      </dgm:t>
    </dgm:pt>
    <dgm:pt modelId="{9B927211-778D-41F4-9DA0-0ECC7E77053F}" type="sibTrans" cxnId="{C25C179B-E714-4048-9EA7-C9F0DE413D8A}">
      <dgm:prSet/>
      <dgm:spPr/>
      <dgm:t>
        <a:bodyPr/>
        <a:lstStyle/>
        <a:p>
          <a:endParaRPr lang="en-US"/>
        </a:p>
      </dgm:t>
    </dgm:pt>
    <dgm:pt modelId="{01D29B69-17A7-4395-882E-1198D21FD7BA}">
      <dgm:prSet phldrT="[Текст]" custT="1"/>
      <dgm:spPr/>
      <dgm:t>
        <a:bodyPr/>
        <a:lstStyle/>
        <a:p>
          <a:r>
            <a:rPr lang="ru-RU" sz="1600" dirty="0"/>
            <a:t>Геология</a:t>
          </a:r>
          <a:endParaRPr lang="en-US" sz="1600" dirty="0"/>
        </a:p>
      </dgm:t>
    </dgm:pt>
    <dgm:pt modelId="{D6D6784C-3D67-4F2A-95B2-96C7E3FDFF6D}" type="parTrans" cxnId="{CB5C779D-4B03-4381-8A47-F9A4DAE53CF9}">
      <dgm:prSet/>
      <dgm:spPr/>
      <dgm:t>
        <a:bodyPr/>
        <a:lstStyle/>
        <a:p>
          <a:endParaRPr lang="en-US"/>
        </a:p>
      </dgm:t>
    </dgm:pt>
    <dgm:pt modelId="{D394F4B2-4382-4299-A7F5-FE36ED7348BB}" type="sibTrans" cxnId="{CB5C779D-4B03-4381-8A47-F9A4DAE53CF9}">
      <dgm:prSet/>
      <dgm:spPr/>
      <dgm:t>
        <a:bodyPr/>
        <a:lstStyle/>
        <a:p>
          <a:endParaRPr lang="en-US"/>
        </a:p>
      </dgm:t>
    </dgm:pt>
    <dgm:pt modelId="{28F65424-9D06-445E-A1FF-A6724D84B99B}">
      <dgm:prSet phldrT="[Текст]" custT="1"/>
      <dgm:spPr/>
      <dgm:t>
        <a:bodyPr/>
        <a:lstStyle/>
        <a:p>
          <a:r>
            <a:rPr lang="ru-RU" sz="1600" dirty="0"/>
            <a:t>Геофизика</a:t>
          </a:r>
          <a:endParaRPr lang="en-US" sz="1600" dirty="0"/>
        </a:p>
      </dgm:t>
    </dgm:pt>
    <dgm:pt modelId="{4BF853ED-E48E-40CE-AD2E-386FBA79B987}" type="parTrans" cxnId="{C4032560-C68C-46C0-92F4-76F93EF0A6AB}">
      <dgm:prSet/>
      <dgm:spPr/>
      <dgm:t>
        <a:bodyPr/>
        <a:lstStyle/>
        <a:p>
          <a:endParaRPr lang="en-US"/>
        </a:p>
      </dgm:t>
    </dgm:pt>
    <dgm:pt modelId="{31D036D1-960C-4D11-9BD9-49A34CB96510}" type="sibTrans" cxnId="{C4032560-C68C-46C0-92F4-76F93EF0A6AB}">
      <dgm:prSet/>
      <dgm:spPr/>
      <dgm:t>
        <a:bodyPr/>
        <a:lstStyle/>
        <a:p>
          <a:endParaRPr lang="en-US"/>
        </a:p>
      </dgm:t>
    </dgm:pt>
    <dgm:pt modelId="{F0E7B113-9A1A-482B-992C-7B146B74C0E4}">
      <dgm:prSet phldrT="[Текст]" custT="1"/>
      <dgm:spPr/>
      <dgm:t>
        <a:bodyPr/>
        <a:lstStyle/>
        <a:p>
          <a:r>
            <a:rPr lang="ru-RU" sz="1600" u="sng" dirty="0"/>
            <a:t>Разработка и бурение</a:t>
          </a:r>
          <a:endParaRPr lang="en-US" sz="1600" u="sng" dirty="0"/>
        </a:p>
      </dgm:t>
    </dgm:pt>
    <dgm:pt modelId="{08B1E6B8-7E1F-428A-B8C8-4D09D6F5CA95}" type="parTrans" cxnId="{5CFF5266-B918-4515-BD43-BC92FF855E61}">
      <dgm:prSet/>
      <dgm:spPr/>
      <dgm:t>
        <a:bodyPr/>
        <a:lstStyle/>
        <a:p>
          <a:endParaRPr lang="en-US"/>
        </a:p>
      </dgm:t>
    </dgm:pt>
    <dgm:pt modelId="{143D112B-8F36-4EA8-8843-4FAE36A1D705}" type="sibTrans" cxnId="{5CFF5266-B918-4515-BD43-BC92FF855E61}">
      <dgm:prSet/>
      <dgm:spPr/>
      <dgm:t>
        <a:bodyPr/>
        <a:lstStyle/>
        <a:p>
          <a:endParaRPr lang="en-US"/>
        </a:p>
      </dgm:t>
    </dgm:pt>
    <dgm:pt modelId="{3C32D9B3-FCA1-4EF3-87D6-6387CF376C73}">
      <dgm:prSet phldrT="[Текст]" custT="1"/>
      <dgm:spPr/>
      <dgm:t>
        <a:bodyPr/>
        <a:lstStyle/>
        <a:p>
          <a:r>
            <a:rPr lang="ru-RU" sz="1600" dirty="0"/>
            <a:t>Проект разработки</a:t>
          </a:r>
          <a:endParaRPr lang="en-US" sz="1600" dirty="0"/>
        </a:p>
      </dgm:t>
    </dgm:pt>
    <dgm:pt modelId="{B7E1122C-9566-4E56-A673-8E97868F4570}" type="parTrans" cxnId="{B8B7C013-4BAE-4DE0-9CE3-959CD5826328}">
      <dgm:prSet/>
      <dgm:spPr/>
      <dgm:t>
        <a:bodyPr/>
        <a:lstStyle/>
        <a:p>
          <a:endParaRPr lang="en-US"/>
        </a:p>
      </dgm:t>
    </dgm:pt>
    <dgm:pt modelId="{36A3AF37-AB8E-417F-997C-6713CAC474F3}" type="sibTrans" cxnId="{B8B7C013-4BAE-4DE0-9CE3-959CD5826328}">
      <dgm:prSet/>
      <dgm:spPr/>
      <dgm:t>
        <a:bodyPr/>
        <a:lstStyle/>
        <a:p>
          <a:endParaRPr lang="en-US"/>
        </a:p>
      </dgm:t>
    </dgm:pt>
    <dgm:pt modelId="{414BFDBD-F645-4915-9803-93594BEED1B8}">
      <dgm:prSet phldrT="[Текст]" custT="1"/>
      <dgm:spPr/>
      <dgm:t>
        <a:bodyPr/>
        <a:lstStyle/>
        <a:p>
          <a:r>
            <a:rPr lang="ru-RU" sz="1600" u="sng" dirty="0"/>
            <a:t>Разработка и добыча</a:t>
          </a:r>
          <a:endParaRPr lang="en-US" sz="1600" u="sng" dirty="0"/>
        </a:p>
      </dgm:t>
    </dgm:pt>
    <dgm:pt modelId="{54FE9388-C036-469E-972E-1A30D8FCAC77}" type="parTrans" cxnId="{BC8E7CAF-B753-4220-A379-D5032D92AC82}">
      <dgm:prSet/>
      <dgm:spPr/>
      <dgm:t>
        <a:bodyPr/>
        <a:lstStyle/>
        <a:p>
          <a:endParaRPr lang="en-US"/>
        </a:p>
      </dgm:t>
    </dgm:pt>
    <dgm:pt modelId="{5E82D167-2E12-41AB-BE62-297A4963AA83}" type="sibTrans" cxnId="{BC8E7CAF-B753-4220-A379-D5032D92AC82}">
      <dgm:prSet/>
      <dgm:spPr/>
      <dgm:t>
        <a:bodyPr/>
        <a:lstStyle/>
        <a:p>
          <a:endParaRPr lang="en-US"/>
        </a:p>
      </dgm:t>
    </dgm:pt>
    <dgm:pt modelId="{485FA730-4CD0-453F-8791-BF1E6856BAE4}">
      <dgm:prSet phldrT="[Текст]" custT="1"/>
      <dgm:spPr/>
      <dgm:t>
        <a:bodyPr/>
        <a:lstStyle/>
        <a:p>
          <a:r>
            <a:rPr lang="ru-RU" sz="1600" dirty="0"/>
            <a:t>Анализ добычи</a:t>
          </a:r>
          <a:endParaRPr lang="en-US" sz="1600" dirty="0"/>
        </a:p>
      </dgm:t>
    </dgm:pt>
    <dgm:pt modelId="{45CE11FB-2D3C-41B3-8579-00F05778EB75}" type="parTrans" cxnId="{30BDC20B-9853-405E-AACA-1786DC278CB0}">
      <dgm:prSet/>
      <dgm:spPr/>
      <dgm:t>
        <a:bodyPr/>
        <a:lstStyle/>
        <a:p>
          <a:endParaRPr lang="en-US"/>
        </a:p>
      </dgm:t>
    </dgm:pt>
    <dgm:pt modelId="{4F04766C-6BAE-40FB-B97F-C9A0D7D9968E}" type="sibTrans" cxnId="{30BDC20B-9853-405E-AACA-1786DC278CB0}">
      <dgm:prSet/>
      <dgm:spPr/>
      <dgm:t>
        <a:bodyPr/>
        <a:lstStyle/>
        <a:p>
          <a:endParaRPr lang="en-US"/>
        </a:p>
      </dgm:t>
    </dgm:pt>
    <dgm:pt modelId="{D26E72C3-9AC7-47D4-8E90-65C9B40778F8}">
      <dgm:prSet phldrT="[Текст]" custT="1"/>
      <dgm:spPr/>
      <dgm:t>
        <a:bodyPr/>
        <a:lstStyle/>
        <a:p>
          <a:r>
            <a:rPr lang="ru-RU" sz="1600" dirty="0" err="1"/>
            <a:t>Оптимизция</a:t>
          </a:r>
          <a:r>
            <a:rPr lang="ru-RU" sz="1600" dirty="0"/>
            <a:t>  скважин и </a:t>
          </a:r>
          <a:r>
            <a:rPr lang="ru-RU" sz="1600" dirty="0" err="1"/>
            <a:t>оборудовани</a:t>
          </a:r>
          <a:endParaRPr lang="en-US" sz="1600" dirty="0"/>
        </a:p>
      </dgm:t>
    </dgm:pt>
    <dgm:pt modelId="{31CF29E2-F596-442D-833D-C439A95435C6}" type="parTrans" cxnId="{FD6D5ED8-016A-4BBC-9315-4F488E45FC85}">
      <dgm:prSet/>
      <dgm:spPr/>
      <dgm:t>
        <a:bodyPr/>
        <a:lstStyle/>
        <a:p>
          <a:endParaRPr lang="en-US"/>
        </a:p>
      </dgm:t>
    </dgm:pt>
    <dgm:pt modelId="{04233F91-4D91-4F27-9784-B40AED8BE45A}" type="sibTrans" cxnId="{FD6D5ED8-016A-4BBC-9315-4F488E45FC85}">
      <dgm:prSet/>
      <dgm:spPr/>
      <dgm:t>
        <a:bodyPr/>
        <a:lstStyle/>
        <a:p>
          <a:endParaRPr lang="en-US"/>
        </a:p>
      </dgm:t>
    </dgm:pt>
    <dgm:pt modelId="{9B48D676-855A-4499-B127-763875DEB30C}">
      <dgm:prSet phldrT="[Текст]" custT="1"/>
      <dgm:spPr/>
      <dgm:t>
        <a:bodyPr/>
        <a:lstStyle/>
        <a:p>
          <a:r>
            <a:rPr lang="ru-RU" sz="1600" dirty="0"/>
            <a:t>Разведочное бурение</a:t>
          </a:r>
          <a:endParaRPr lang="en-US" sz="1600" dirty="0"/>
        </a:p>
      </dgm:t>
    </dgm:pt>
    <dgm:pt modelId="{D2AA3A36-F7AF-4E49-BD1D-18484B43A371}" type="parTrans" cxnId="{31D2E8AE-E9BD-4415-B24B-FE46D382D876}">
      <dgm:prSet/>
      <dgm:spPr/>
      <dgm:t>
        <a:bodyPr/>
        <a:lstStyle/>
        <a:p>
          <a:endParaRPr lang="en-US"/>
        </a:p>
      </dgm:t>
    </dgm:pt>
    <dgm:pt modelId="{139CC9CA-F6EF-4E85-8574-286A061861BC}" type="sibTrans" cxnId="{31D2E8AE-E9BD-4415-B24B-FE46D382D876}">
      <dgm:prSet/>
      <dgm:spPr/>
      <dgm:t>
        <a:bodyPr/>
        <a:lstStyle/>
        <a:p>
          <a:endParaRPr lang="en-US"/>
        </a:p>
      </dgm:t>
    </dgm:pt>
    <dgm:pt modelId="{B1D2BD58-738C-40BD-8C54-DB5300FDB433}">
      <dgm:prSet phldrT="[Текст]" custT="1"/>
      <dgm:spPr/>
      <dgm:t>
        <a:bodyPr/>
        <a:lstStyle/>
        <a:p>
          <a:r>
            <a:rPr lang="ru-RU" sz="1600" dirty="0"/>
            <a:t>Исследование кернов</a:t>
          </a:r>
          <a:endParaRPr lang="en-US" sz="1600" dirty="0"/>
        </a:p>
      </dgm:t>
    </dgm:pt>
    <dgm:pt modelId="{1FED3BB0-4F4C-471B-82FD-8C0D458AE177}" type="parTrans" cxnId="{33000827-1EE3-4103-89FE-27602C55872D}">
      <dgm:prSet/>
      <dgm:spPr/>
      <dgm:t>
        <a:bodyPr/>
        <a:lstStyle/>
        <a:p>
          <a:endParaRPr lang="en-US"/>
        </a:p>
      </dgm:t>
    </dgm:pt>
    <dgm:pt modelId="{F2184561-CDC1-4DE9-895B-54AA8A075E1E}" type="sibTrans" cxnId="{33000827-1EE3-4103-89FE-27602C55872D}">
      <dgm:prSet/>
      <dgm:spPr/>
      <dgm:t>
        <a:bodyPr/>
        <a:lstStyle/>
        <a:p>
          <a:endParaRPr lang="en-US"/>
        </a:p>
      </dgm:t>
    </dgm:pt>
    <dgm:pt modelId="{DFB32C5E-2ADA-4F8C-9E81-31ADABA37A24}">
      <dgm:prSet phldrT="[Текст]" custT="1"/>
      <dgm:spPr/>
      <dgm:t>
        <a:bodyPr/>
        <a:lstStyle/>
        <a:p>
          <a:r>
            <a:rPr lang="ru-RU" sz="1600" dirty="0"/>
            <a:t>Оценка запасов</a:t>
          </a:r>
          <a:endParaRPr lang="en-US" sz="1600" dirty="0"/>
        </a:p>
      </dgm:t>
    </dgm:pt>
    <dgm:pt modelId="{3DFE1493-148F-4524-8764-7DC48DEF4B87}" type="parTrans" cxnId="{AEFCC762-D03F-43ED-990D-D076EF8C624C}">
      <dgm:prSet/>
      <dgm:spPr/>
      <dgm:t>
        <a:bodyPr/>
        <a:lstStyle/>
        <a:p>
          <a:endParaRPr lang="en-US"/>
        </a:p>
      </dgm:t>
    </dgm:pt>
    <dgm:pt modelId="{8C0D4B89-4215-4C6D-B774-B64EF3BBF432}" type="sibTrans" cxnId="{AEFCC762-D03F-43ED-990D-D076EF8C624C}">
      <dgm:prSet/>
      <dgm:spPr/>
      <dgm:t>
        <a:bodyPr/>
        <a:lstStyle/>
        <a:p>
          <a:endParaRPr lang="en-US"/>
        </a:p>
      </dgm:t>
    </dgm:pt>
    <dgm:pt modelId="{44928C58-CD12-4F6D-A9F7-29045DDD2884}">
      <dgm:prSet phldrT="[Текст]" custT="1"/>
      <dgm:spPr/>
      <dgm:t>
        <a:bodyPr/>
        <a:lstStyle/>
        <a:p>
          <a:r>
            <a:rPr lang="ru-RU" sz="1600" dirty="0"/>
            <a:t>Бурение</a:t>
          </a:r>
          <a:endParaRPr lang="en-US" sz="1600" dirty="0"/>
        </a:p>
      </dgm:t>
    </dgm:pt>
    <dgm:pt modelId="{AD257084-5921-4FB3-89AB-91D311948F0B}" type="parTrans" cxnId="{AAC5EB85-6AF3-4259-8608-C457CDD8C692}">
      <dgm:prSet/>
      <dgm:spPr/>
      <dgm:t>
        <a:bodyPr/>
        <a:lstStyle/>
        <a:p>
          <a:endParaRPr lang="en-US"/>
        </a:p>
      </dgm:t>
    </dgm:pt>
    <dgm:pt modelId="{8332C5DA-BC13-48AB-B780-A2209B816504}" type="sibTrans" cxnId="{AAC5EB85-6AF3-4259-8608-C457CDD8C692}">
      <dgm:prSet/>
      <dgm:spPr/>
      <dgm:t>
        <a:bodyPr/>
        <a:lstStyle/>
        <a:p>
          <a:endParaRPr lang="en-US"/>
        </a:p>
      </dgm:t>
    </dgm:pt>
    <dgm:pt modelId="{7195C890-8D67-4D24-9DAE-B29BAF1D9201}">
      <dgm:prSet phldrT="[Текст]" custT="1"/>
      <dgm:spPr/>
      <dgm:t>
        <a:bodyPr/>
        <a:lstStyle/>
        <a:p>
          <a:r>
            <a:rPr lang="ru-RU" sz="1600" u="sng" dirty="0"/>
            <a:t>Экономика</a:t>
          </a:r>
          <a:endParaRPr lang="en-US" sz="1600" u="sng" dirty="0"/>
        </a:p>
      </dgm:t>
    </dgm:pt>
    <dgm:pt modelId="{45094927-6983-46AC-91A9-252BCDEE68B8}" type="sibTrans" cxnId="{129CA965-64CD-48D8-BD4C-7CEE677D9A56}">
      <dgm:prSet/>
      <dgm:spPr/>
      <dgm:t>
        <a:bodyPr/>
        <a:lstStyle/>
        <a:p>
          <a:endParaRPr lang="en-US"/>
        </a:p>
      </dgm:t>
    </dgm:pt>
    <dgm:pt modelId="{BA21A1BF-C190-49B2-80CD-F6FCBAD8CC00}" type="parTrans" cxnId="{129CA965-64CD-48D8-BD4C-7CEE677D9A56}">
      <dgm:prSet/>
      <dgm:spPr/>
      <dgm:t>
        <a:bodyPr/>
        <a:lstStyle/>
        <a:p>
          <a:endParaRPr lang="en-US"/>
        </a:p>
      </dgm:t>
    </dgm:pt>
    <dgm:pt modelId="{9E21CDD1-B684-45AE-9079-729712E214A9}">
      <dgm:prSet phldrT="[Текст]" custT="1"/>
      <dgm:spPr/>
      <dgm:t>
        <a:bodyPr/>
        <a:lstStyle/>
        <a:p>
          <a:r>
            <a:rPr lang="ru-RU" sz="1600" dirty="0"/>
            <a:t>Прогноз добычи</a:t>
          </a:r>
          <a:endParaRPr lang="en-US" sz="1600" dirty="0"/>
        </a:p>
      </dgm:t>
    </dgm:pt>
    <dgm:pt modelId="{8DE8ED02-9E88-48F8-91F8-723AEA0CAED6}" type="parTrans" cxnId="{0E439C6C-CC7B-4F24-840A-2A02BFFBC41D}">
      <dgm:prSet/>
      <dgm:spPr/>
      <dgm:t>
        <a:bodyPr/>
        <a:lstStyle/>
        <a:p>
          <a:endParaRPr lang="en-US"/>
        </a:p>
      </dgm:t>
    </dgm:pt>
    <dgm:pt modelId="{C4F507E9-48F8-41D2-961A-0E24A64EC5DD}" type="sibTrans" cxnId="{0E439C6C-CC7B-4F24-840A-2A02BFFBC41D}">
      <dgm:prSet/>
      <dgm:spPr/>
      <dgm:t>
        <a:bodyPr/>
        <a:lstStyle/>
        <a:p>
          <a:endParaRPr lang="en-US"/>
        </a:p>
      </dgm:t>
    </dgm:pt>
    <dgm:pt modelId="{80FC4A69-8E2A-4C8A-AD55-FC3423C4454B}">
      <dgm:prSet phldrT="[Текст]" custT="1"/>
      <dgm:spPr/>
      <dgm:t>
        <a:bodyPr/>
        <a:lstStyle/>
        <a:p>
          <a:r>
            <a:rPr lang="ru-RU" sz="1600" dirty="0"/>
            <a:t>Повышение нефтеотдачи</a:t>
          </a:r>
          <a:endParaRPr lang="en-US" sz="1600" dirty="0"/>
        </a:p>
      </dgm:t>
    </dgm:pt>
    <dgm:pt modelId="{2DFE9C2D-FF56-4022-898F-8E0126FA3ACA}" type="parTrans" cxnId="{F3295D82-36F1-45A7-80FF-49D1FAF7A54E}">
      <dgm:prSet/>
      <dgm:spPr/>
      <dgm:t>
        <a:bodyPr/>
        <a:lstStyle/>
        <a:p>
          <a:endParaRPr lang="en-US"/>
        </a:p>
      </dgm:t>
    </dgm:pt>
    <dgm:pt modelId="{5A554ADE-E47A-46C2-8C66-1433805EF609}" type="sibTrans" cxnId="{F3295D82-36F1-45A7-80FF-49D1FAF7A54E}">
      <dgm:prSet/>
      <dgm:spPr/>
      <dgm:t>
        <a:bodyPr/>
        <a:lstStyle/>
        <a:p>
          <a:endParaRPr lang="en-US"/>
        </a:p>
      </dgm:t>
    </dgm:pt>
    <dgm:pt modelId="{8CC3EF03-08A5-4C13-9300-E20D8FB803D1}">
      <dgm:prSet phldrT="[Текст]" custT="1"/>
      <dgm:spPr/>
      <dgm:t>
        <a:bodyPr/>
        <a:lstStyle/>
        <a:p>
          <a:r>
            <a:rPr lang="ru-RU" sz="1600" dirty="0"/>
            <a:t>Мониторинг</a:t>
          </a:r>
          <a:endParaRPr lang="en-US" sz="1600" dirty="0"/>
        </a:p>
      </dgm:t>
    </dgm:pt>
    <dgm:pt modelId="{7A7A4789-F8C3-4723-8C7C-87C753BFFA1A}" type="parTrans" cxnId="{8D3C4D92-F861-4511-A835-DDD5113D8867}">
      <dgm:prSet/>
      <dgm:spPr/>
      <dgm:t>
        <a:bodyPr/>
        <a:lstStyle/>
        <a:p>
          <a:endParaRPr lang="en-US"/>
        </a:p>
      </dgm:t>
    </dgm:pt>
    <dgm:pt modelId="{6680DB9B-A270-4054-B767-244C67B81702}" type="sibTrans" cxnId="{8D3C4D92-F861-4511-A835-DDD5113D8867}">
      <dgm:prSet/>
      <dgm:spPr/>
      <dgm:t>
        <a:bodyPr/>
        <a:lstStyle/>
        <a:p>
          <a:endParaRPr lang="en-US"/>
        </a:p>
      </dgm:t>
    </dgm:pt>
    <dgm:pt modelId="{B6376E8E-2EA7-480B-B748-8E37B1DE1265}">
      <dgm:prSet phldrT="[Текст]" custT="1"/>
      <dgm:spPr/>
      <dgm:t>
        <a:bodyPr/>
        <a:lstStyle/>
        <a:p>
          <a:r>
            <a:rPr lang="ru-RU" sz="1600" dirty="0"/>
            <a:t>Оценка инвестиций и рынка</a:t>
          </a:r>
          <a:endParaRPr lang="en-US" sz="1600" dirty="0"/>
        </a:p>
      </dgm:t>
    </dgm:pt>
    <dgm:pt modelId="{60208DF6-7DA0-408A-9589-2FBC731CE10A}" type="parTrans" cxnId="{90F7BB24-B0A3-4099-8261-357F5391C2F5}">
      <dgm:prSet/>
      <dgm:spPr/>
      <dgm:t>
        <a:bodyPr/>
        <a:lstStyle/>
        <a:p>
          <a:endParaRPr lang="en-US"/>
        </a:p>
      </dgm:t>
    </dgm:pt>
    <dgm:pt modelId="{4B4BB6B6-9F3D-4F8A-9A9E-A3BD6D466D7A}" type="sibTrans" cxnId="{90F7BB24-B0A3-4099-8261-357F5391C2F5}">
      <dgm:prSet/>
      <dgm:spPr/>
      <dgm:t>
        <a:bodyPr/>
        <a:lstStyle/>
        <a:p>
          <a:endParaRPr lang="en-US"/>
        </a:p>
      </dgm:t>
    </dgm:pt>
    <dgm:pt modelId="{C175C5A1-521A-4C2F-BDE1-3F31DFAD02CB}">
      <dgm:prSet phldrT="[Текст]" custT="1"/>
      <dgm:spPr/>
      <dgm:t>
        <a:bodyPr/>
        <a:lstStyle/>
        <a:p>
          <a:r>
            <a:rPr lang="ru-RU" sz="1600" dirty="0"/>
            <a:t>Оценка </a:t>
          </a:r>
          <a:r>
            <a:rPr lang="ru-RU" sz="1600" dirty="0" err="1"/>
            <a:t>рсков</a:t>
          </a:r>
          <a:endParaRPr lang="en-US" sz="1600" dirty="0"/>
        </a:p>
      </dgm:t>
    </dgm:pt>
    <dgm:pt modelId="{C8F37F44-DACB-4D1C-A6BF-A5AB877B56FA}" type="parTrans" cxnId="{10A87051-610F-475A-B176-337535159814}">
      <dgm:prSet/>
      <dgm:spPr/>
      <dgm:t>
        <a:bodyPr/>
        <a:lstStyle/>
        <a:p>
          <a:endParaRPr lang="en-US"/>
        </a:p>
      </dgm:t>
    </dgm:pt>
    <dgm:pt modelId="{C585E3BC-8A21-4DEB-AACC-59B323CEEB11}" type="sibTrans" cxnId="{10A87051-610F-475A-B176-337535159814}">
      <dgm:prSet/>
      <dgm:spPr/>
      <dgm:t>
        <a:bodyPr/>
        <a:lstStyle/>
        <a:p>
          <a:endParaRPr lang="en-US"/>
        </a:p>
      </dgm:t>
    </dgm:pt>
    <dgm:pt modelId="{C814D98E-7A5D-44F2-A187-E7694373657B}">
      <dgm:prSet phldrT="[Текст]" custT="1"/>
      <dgm:spPr/>
      <dgm:t>
        <a:bodyPr/>
        <a:lstStyle/>
        <a:p>
          <a:r>
            <a:rPr lang="ru-RU" sz="1600" dirty="0"/>
            <a:t>Пополнение данных о месторождении</a:t>
          </a:r>
          <a:endParaRPr lang="en-US" sz="1600" dirty="0"/>
        </a:p>
      </dgm:t>
    </dgm:pt>
    <dgm:pt modelId="{62B6C81D-785E-4C91-A13E-8953B3410B19}" type="parTrans" cxnId="{70422990-C241-4CCE-90CB-D3E6C9A0E62F}">
      <dgm:prSet/>
      <dgm:spPr/>
      <dgm:t>
        <a:bodyPr/>
        <a:lstStyle/>
        <a:p>
          <a:endParaRPr lang="en-US"/>
        </a:p>
      </dgm:t>
    </dgm:pt>
    <dgm:pt modelId="{883283E0-5D41-46D2-A8CD-6A9F083F4F7D}" type="sibTrans" cxnId="{70422990-C241-4CCE-90CB-D3E6C9A0E62F}">
      <dgm:prSet/>
      <dgm:spPr/>
      <dgm:t>
        <a:bodyPr/>
        <a:lstStyle/>
        <a:p>
          <a:endParaRPr lang="en-US"/>
        </a:p>
      </dgm:t>
    </dgm:pt>
    <dgm:pt modelId="{AC67CBE5-C92A-47EB-9381-3A83714A88A0}" type="pres">
      <dgm:prSet presAssocID="{A19DA25F-7F9D-41F8-BF5D-53FBBC9952F3}" presName="Name0" presStyleCnt="0">
        <dgm:presLayoutVars>
          <dgm:dir/>
          <dgm:resizeHandles val="exact"/>
        </dgm:presLayoutVars>
      </dgm:prSet>
      <dgm:spPr/>
    </dgm:pt>
    <dgm:pt modelId="{74786453-B0FD-4F81-9EB7-0A37F02E24AB}" type="pres">
      <dgm:prSet presAssocID="{88047B40-874A-4E8D-BCEF-22178A97C4A0}" presName="composite" presStyleCnt="0"/>
      <dgm:spPr/>
    </dgm:pt>
    <dgm:pt modelId="{6056F838-8A98-4F36-A1C6-693E79DF54CE}" type="pres">
      <dgm:prSet presAssocID="{88047B40-874A-4E8D-BCEF-22178A97C4A0}" presName="imagSh" presStyleLbl="bgImgPlace1" presStyleIdx="0" presStyleCnt="4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C1A79715-5CA8-447F-A0C3-9C3C665CB1E9}" type="pres">
      <dgm:prSet presAssocID="{88047B40-874A-4E8D-BCEF-22178A97C4A0}" presName="txNode" presStyleLbl="node1" presStyleIdx="0" presStyleCnt="4" custScaleY="140659" custLinFactNeighborX="289" custLinFactNeighborY="36112">
        <dgm:presLayoutVars>
          <dgm:bulletEnabled val="1"/>
        </dgm:presLayoutVars>
      </dgm:prSet>
      <dgm:spPr/>
    </dgm:pt>
    <dgm:pt modelId="{C33F7606-A5E1-4CC9-875A-BB8E906ACEF2}" type="pres">
      <dgm:prSet presAssocID="{9B927211-778D-41F4-9DA0-0ECC7E77053F}" presName="sibTrans" presStyleLbl="sibTrans2D1" presStyleIdx="0" presStyleCnt="3"/>
      <dgm:spPr/>
    </dgm:pt>
    <dgm:pt modelId="{2D8A3247-B672-43E5-AF11-C87AEB012203}" type="pres">
      <dgm:prSet presAssocID="{9B927211-778D-41F4-9DA0-0ECC7E77053F}" presName="connTx" presStyleLbl="sibTrans2D1" presStyleIdx="0" presStyleCnt="3"/>
      <dgm:spPr/>
    </dgm:pt>
    <dgm:pt modelId="{202D5A7D-2497-494A-A9BD-0923099B8023}" type="pres">
      <dgm:prSet presAssocID="{F0E7B113-9A1A-482B-992C-7B146B74C0E4}" presName="composite" presStyleCnt="0"/>
      <dgm:spPr/>
    </dgm:pt>
    <dgm:pt modelId="{065E895E-ABB3-48DF-8A24-F59564BB9100}" type="pres">
      <dgm:prSet presAssocID="{F0E7B113-9A1A-482B-992C-7B146B74C0E4}" presName="imagSh" presStyleLbl="bgImgPlace1" presStyleIdx="1" presStyleCnt="4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01BF349-8D30-47BE-B7A6-6EC49CEF5665}" type="pres">
      <dgm:prSet presAssocID="{F0E7B113-9A1A-482B-992C-7B146B74C0E4}" presName="txNode" presStyleLbl="node1" presStyleIdx="1" presStyleCnt="4" custScaleY="138252" custLinFactNeighborX="-2142" custLinFactNeighborY="34795">
        <dgm:presLayoutVars>
          <dgm:bulletEnabled val="1"/>
        </dgm:presLayoutVars>
      </dgm:prSet>
      <dgm:spPr/>
    </dgm:pt>
    <dgm:pt modelId="{C725AF2A-4C5B-49B8-AA10-4DA5183EEBC3}" type="pres">
      <dgm:prSet presAssocID="{143D112B-8F36-4EA8-8843-4FAE36A1D705}" presName="sibTrans" presStyleLbl="sibTrans2D1" presStyleIdx="1" presStyleCnt="3"/>
      <dgm:spPr/>
    </dgm:pt>
    <dgm:pt modelId="{1B87B60F-8CDC-434C-A9F0-B524FCA22C45}" type="pres">
      <dgm:prSet presAssocID="{143D112B-8F36-4EA8-8843-4FAE36A1D705}" presName="connTx" presStyleLbl="sibTrans2D1" presStyleIdx="1" presStyleCnt="3"/>
      <dgm:spPr/>
    </dgm:pt>
    <dgm:pt modelId="{A26CAE8E-61AB-4DD6-9EFD-76D59CA78659}" type="pres">
      <dgm:prSet presAssocID="{414BFDBD-F645-4915-9803-93594BEED1B8}" presName="composite" presStyleCnt="0"/>
      <dgm:spPr/>
    </dgm:pt>
    <dgm:pt modelId="{A9FD707A-8F09-4AB4-BD9F-6CE101A2FCFC}" type="pres">
      <dgm:prSet presAssocID="{414BFDBD-F645-4915-9803-93594BEED1B8}" presName="imagSh" presStyleLbl="bgImgPlace1" presStyleIdx="2" presStyleCnt="4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1F01DBB-A264-4C49-993A-5606200F5040}" type="pres">
      <dgm:prSet presAssocID="{414BFDBD-F645-4915-9803-93594BEED1B8}" presName="txNode" presStyleLbl="node1" presStyleIdx="2" presStyleCnt="4" custScaleY="136256" custLinFactNeighborX="3190" custLinFactNeighborY="35203">
        <dgm:presLayoutVars>
          <dgm:bulletEnabled val="1"/>
        </dgm:presLayoutVars>
      </dgm:prSet>
      <dgm:spPr/>
    </dgm:pt>
    <dgm:pt modelId="{0A929015-B4DB-4087-BDAB-197294575882}" type="pres">
      <dgm:prSet presAssocID="{5E82D167-2E12-41AB-BE62-297A4963AA83}" presName="sibTrans" presStyleLbl="sibTrans2D1" presStyleIdx="2" presStyleCnt="3"/>
      <dgm:spPr/>
    </dgm:pt>
    <dgm:pt modelId="{2064A583-B277-42C5-A360-E04874DC8FB2}" type="pres">
      <dgm:prSet presAssocID="{5E82D167-2E12-41AB-BE62-297A4963AA83}" presName="connTx" presStyleLbl="sibTrans2D1" presStyleIdx="2" presStyleCnt="3"/>
      <dgm:spPr/>
    </dgm:pt>
    <dgm:pt modelId="{F3ED0297-E2DD-4FE8-998A-828CC3FB7FFB}" type="pres">
      <dgm:prSet presAssocID="{7195C890-8D67-4D24-9DAE-B29BAF1D9201}" presName="composite" presStyleCnt="0"/>
      <dgm:spPr/>
    </dgm:pt>
    <dgm:pt modelId="{CF0823F6-8359-4E0D-B7B9-3FFCD9FD559D}" type="pres">
      <dgm:prSet presAssocID="{7195C890-8D67-4D24-9DAE-B29BAF1D9201}" presName="imagSh" presStyleLbl="bgImgPlace1" presStyleIdx="3" presStyleCnt="4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787D4A3-C8B1-43BC-98AD-AD0C80A9A87F}" type="pres">
      <dgm:prSet presAssocID="{7195C890-8D67-4D24-9DAE-B29BAF1D9201}" presName="txNode" presStyleLbl="node1" presStyleIdx="3" presStyleCnt="4" custScaleY="135975" custLinFactNeighborX="77" custLinFactNeighborY="35411">
        <dgm:presLayoutVars>
          <dgm:bulletEnabled val="1"/>
        </dgm:presLayoutVars>
      </dgm:prSet>
      <dgm:spPr/>
    </dgm:pt>
  </dgm:ptLst>
  <dgm:cxnLst>
    <dgm:cxn modelId="{8B8EA501-C87D-462B-9DF4-1F7B74E778BA}" type="presOf" srcId="{A19DA25F-7F9D-41F8-BF5D-53FBBC9952F3}" destId="{AC67CBE5-C92A-47EB-9381-3A83714A88A0}" srcOrd="0" destOrd="0" presId="urn:microsoft.com/office/officeart/2005/8/layout/hProcess10"/>
    <dgm:cxn modelId="{30BDC20B-9853-405E-AACA-1786DC278CB0}" srcId="{414BFDBD-F645-4915-9803-93594BEED1B8}" destId="{485FA730-4CD0-453F-8791-BF1E6856BAE4}" srcOrd="0" destOrd="0" parTransId="{45CE11FB-2D3C-41B3-8579-00F05778EB75}" sibTransId="{4F04766C-6BAE-40FB-B97F-C9A0D7D9968E}"/>
    <dgm:cxn modelId="{6A2F4711-D381-4280-B8EB-4CCA880765FF}" type="presOf" srcId="{7195C890-8D67-4D24-9DAE-B29BAF1D9201}" destId="{A787D4A3-C8B1-43BC-98AD-AD0C80A9A87F}" srcOrd="0" destOrd="0" presId="urn:microsoft.com/office/officeart/2005/8/layout/hProcess10"/>
    <dgm:cxn modelId="{27BB2313-55FD-444C-9097-3E7F14811948}" type="presOf" srcId="{DFB32C5E-2ADA-4F8C-9E81-31ADABA37A24}" destId="{C1A79715-5CA8-447F-A0C3-9C3C665CB1E9}" srcOrd="0" destOrd="5" presId="urn:microsoft.com/office/officeart/2005/8/layout/hProcess10"/>
    <dgm:cxn modelId="{B8B7C013-4BAE-4DE0-9CE3-959CD5826328}" srcId="{F0E7B113-9A1A-482B-992C-7B146B74C0E4}" destId="{3C32D9B3-FCA1-4EF3-87D6-6387CF376C73}" srcOrd="0" destOrd="0" parTransId="{B7E1122C-9566-4E56-A673-8E97868F4570}" sibTransId="{36A3AF37-AB8E-417F-997C-6713CAC474F3}"/>
    <dgm:cxn modelId="{89173115-A58E-41AD-B38D-9B36314AE621}" type="presOf" srcId="{485FA730-4CD0-453F-8791-BF1E6856BAE4}" destId="{11F01DBB-A264-4C49-993A-5606200F5040}" srcOrd="0" destOrd="1" presId="urn:microsoft.com/office/officeart/2005/8/layout/hProcess10"/>
    <dgm:cxn modelId="{50A4371B-DB25-41BB-B248-8E6777A0A888}" type="presOf" srcId="{88047B40-874A-4E8D-BCEF-22178A97C4A0}" destId="{C1A79715-5CA8-447F-A0C3-9C3C665CB1E9}" srcOrd="0" destOrd="0" presId="urn:microsoft.com/office/officeart/2005/8/layout/hProcess10"/>
    <dgm:cxn modelId="{90F7BB24-B0A3-4099-8261-357F5391C2F5}" srcId="{7195C890-8D67-4D24-9DAE-B29BAF1D9201}" destId="{B6376E8E-2EA7-480B-B748-8E37B1DE1265}" srcOrd="1" destOrd="0" parTransId="{60208DF6-7DA0-408A-9589-2FBC731CE10A}" sibTransId="{4B4BB6B6-9F3D-4F8A-9A9E-A3BD6D466D7A}"/>
    <dgm:cxn modelId="{33000827-1EE3-4103-89FE-27602C55872D}" srcId="{88047B40-874A-4E8D-BCEF-22178A97C4A0}" destId="{B1D2BD58-738C-40BD-8C54-DB5300FDB433}" srcOrd="3" destOrd="0" parTransId="{1FED3BB0-4F4C-471B-82FD-8C0D458AE177}" sibTransId="{F2184561-CDC1-4DE9-895B-54AA8A075E1E}"/>
    <dgm:cxn modelId="{0410B82F-8D48-420C-AB06-52984203DCAC}" type="presOf" srcId="{44928C58-CD12-4F6D-A9F7-29045DDD2884}" destId="{501BF349-8D30-47BE-B7A6-6EC49CEF5665}" srcOrd="0" destOrd="3" presId="urn:microsoft.com/office/officeart/2005/8/layout/hProcess10"/>
    <dgm:cxn modelId="{0108233B-C0EF-4B98-A34B-D40BF36366F9}" type="presOf" srcId="{C175C5A1-521A-4C2F-BDE1-3F31DFAD02CB}" destId="{A787D4A3-C8B1-43BC-98AD-AD0C80A9A87F}" srcOrd="0" destOrd="3" presId="urn:microsoft.com/office/officeart/2005/8/layout/hProcess10"/>
    <dgm:cxn modelId="{EF282E5C-BA3D-419C-9DD8-157E4FD8152E}" type="presOf" srcId="{3C32D9B3-FCA1-4EF3-87D6-6387CF376C73}" destId="{501BF349-8D30-47BE-B7A6-6EC49CEF5665}" srcOrd="0" destOrd="1" presId="urn:microsoft.com/office/officeart/2005/8/layout/hProcess10"/>
    <dgm:cxn modelId="{B824275F-539B-4250-917C-6D34F58A907F}" type="presOf" srcId="{143D112B-8F36-4EA8-8843-4FAE36A1D705}" destId="{1B87B60F-8CDC-434C-A9F0-B524FCA22C45}" srcOrd="1" destOrd="0" presId="urn:microsoft.com/office/officeart/2005/8/layout/hProcess10"/>
    <dgm:cxn modelId="{C4032560-C68C-46C0-92F4-76F93EF0A6AB}" srcId="{88047B40-874A-4E8D-BCEF-22178A97C4A0}" destId="{28F65424-9D06-445E-A1FF-A6724D84B99B}" srcOrd="1" destOrd="0" parTransId="{4BF853ED-E48E-40CE-AD2E-386FBA79B987}" sibTransId="{31D036D1-960C-4D11-9BD9-49A34CB96510}"/>
    <dgm:cxn modelId="{8DF3C162-5DCA-4E52-8527-F63C116E4545}" type="presOf" srcId="{F0E7B113-9A1A-482B-992C-7B146B74C0E4}" destId="{501BF349-8D30-47BE-B7A6-6EC49CEF5665}" srcOrd="0" destOrd="0" presId="urn:microsoft.com/office/officeart/2005/8/layout/hProcess10"/>
    <dgm:cxn modelId="{AEFCC762-D03F-43ED-990D-D076EF8C624C}" srcId="{88047B40-874A-4E8D-BCEF-22178A97C4A0}" destId="{DFB32C5E-2ADA-4F8C-9E81-31ADABA37A24}" srcOrd="4" destOrd="0" parTransId="{3DFE1493-148F-4524-8764-7DC48DEF4B87}" sibTransId="{8C0D4B89-4215-4C6D-B774-B64EF3BBF432}"/>
    <dgm:cxn modelId="{BFC8A143-6334-482B-BBDC-287430D5B95E}" type="presOf" srcId="{9B927211-778D-41F4-9DA0-0ECC7E77053F}" destId="{2D8A3247-B672-43E5-AF11-C87AEB012203}" srcOrd="1" destOrd="0" presId="urn:microsoft.com/office/officeart/2005/8/layout/hProcess10"/>
    <dgm:cxn modelId="{129CA965-64CD-48D8-BD4C-7CEE677D9A56}" srcId="{A19DA25F-7F9D-41F8-BF5D-53FBBC9952F3}" destId="{7195C890-8D67-4D24-9DAE-B29BAF1D9201}" srcOrd="3" destOrd="0" parTransId="{BA21A1BF-C190-49B2-80CD-F6FCBAD8CC00}" sibTransId="{45094927-6983-46AC-91A9-252BCDEE68B8}"/>
    <dgm:cxn modelId="{5CFF5266-B918-4515-BD43-BC92FF855E61}" srcId="{A19DA25F-7F9D-41F8-BF5D-53FBBC9952F3}" destId="{F0E7B113-9A1A-482B-992C-7B146B74C0E4}" srcOrd="1" destOrd="0" parTransId="{08B1E6B8-7E1F-428A-B8C8-4D09D6F5CA95}" sibTransId="{143D112B-8F36-4EA8-8843-4FAE36A1D705}"/>
    <dgm:cxn modelId="{F1E1A84A-671C-4B71-B5F6-CB319168B3A9}" type="presOf" srcId="{C814D98E-7A5D-44F2-A187-E7694373657B}" destId="{501BF349-8D30-47BE-B7A6-6EC49CEF5665}" srcOrd="0" destOrd="4" presId="urn:microsoft.com/office/officeart/2005/8/layout/hProcess10"/>
    <dgm:cxn modelId="{0E439C6C-CC7B-4F24-840A-2A02BFFBC41D}" srcId="{7195C890-8D67-4D24-9DAE-B29BAF1D9201}" destId="{9E21CDD1-B684-45AE-9079-729712E214A9}" srcOrd="0" destOrd="0" parTransId="{8DE8ED02-9E88-48F8-91F8-723AEA0CAED6}" sibTransId="{C4F507E9-48F8-41D2-961A-0E24A64EC5DD}"/>
    <dgm:cxn modelId="{10A87051-610F-475A-B176-337535159814}" srcId="{7195C890-8D67-4D24-9DAE-B29BAF1D9201}" destId="{C175C5A1-521A-4C2F-BDE1-3F31DFAD02CB}" srcOrd="2" destOrd="0" parTransId="{C8F37F44-DACB-4D1C-A6BF-A5AB877B56FA}" sibTransId="{C585E3BC-8A21-4DEB-AACC-59B323CEEB11}"/>
    <dgm:cxn modelId="{3042EE51-B053-4978-A90D-4D63FFA6B8F3}" type="presOf" srcId="{80FC4A69-8E2A-4C8A-AD55-FC3423C4454B}" destId="{11F01DBB-A264-4C49-993A-5606200F5040}" srcOrd="0" destOrd="3" presId="urn:microsoft.com/office/officeart/2005/8/layout/hProcess10"/>
    <dgm:cxn modelId="{D51B2573-8DF0-406C-A056-3DA025AAEF74}" type="presOf" srcId="{D26E72C3-9AC7-47D4-8E90-65C9B40778F8}" destId="{11F01DBB-A264-4C49-993A-5606200F5040}" srcOrd="0" destOrd="2" presId="urn:microsoft.com/office/officeart/2005/8/layout/hProcess10"/>
    <dgm:cxn modelId="{8C4B447F-23B8-4F5A-B630-BCD94B863607}" type="presOf" srcId="{9B48D676-855A-4499-B127-763875DEB30C}" destId="{C1A79715-5CA8-447F-A0C3-9C3C665CB1E9}" srcOrd="0" destOrd="3" presId="urn:microsoft.com/office/officeart/2005/8/layout/hProcess10"/>
    <dgm:cxn modelId="{F3295D82-36F1-45A7-80FF-49D1FAF7A54E}" srcId="{414BFDBD-F645-4915-9803-93594BEED1B8}" destId="{80FC4A69-8E2A-4C8A-AD55-FC3423C4454B}" srcOrd="2" destOrd="0" parTransId="{2DFE9C2D-FF56-4022-898F-8E0126FA3ACA}" sibTransId="{5A554ADE-E47A-46C2-8C66-1433805EF609}"/>
    <dgm:cxn modelId="{AAC5EB85-6AF3-4259-8608-C457CDD8C692}" srcId="{F0E7B113-9A1A-482B-992C-7B146B74C0E4}" destId="{44928C58-CD12-4F6D-A9F7-29045DDD2884}" srcOrd="2" destOrd="0" parTransId="{AD257084-5921-4FB3-89AB-91D311948F0B}" sibTransId="{8332C5DA-BC13-48AB-B780-A2209B816504}"/>
    <dgm:cxn modelId="{70422990-C241-4CCE-90CB-D3E6C9A0E62F}" srcId="{F0E7B113-9A1A-482B-992C-7B146B74C0E4}" destId="{C814D98E-7A5D-44F2-A187-E7694373657B}" srcOrd="3" destOrd="0" parTransId="{62B6C81D-785E-4C91-A13E-8953B3410B19}" sibTransId="{883283E0-5D41-46D2-A8CD-6A9F083F4F7D}"/>
    <dgm:cxn modelId="{8D3C4D92-F861-4511-A835-DDD5113D8867}" srcId="{F0E7B113-9A1A-482B-992C-7B146B74C0E4}" destId="{8CC3EF03-08A5-4C13-9300-E20D8FB803D1}" srcOrd="1" destOrd="0" parTransId="{7A7A4789-F8C3-4723-8C7C-87C753BFFA1A}" sibTransId="{6680DB9B-A270-4054-B767-244C67B81702}"/>
    <dgm:cxn modelId="{10CC3294-3BBB-4886-8DB3-12716D490702}" type="presOf" srcId="{143D112B-8F36-4EA8-8843-4FAE36A1D705}" destId="{C725AF2A-4C5B-49B8-AA10-4DA5183EEBC3}" srcOrd="0" destOrd="0" presId="urn:microsoft.com/office/officeart/2005/8/layout/hProcess10"/>
    <dgm:cxn modelId="{84A42F95-8B88-4D44-B295-F0CF623A2B61}" type="presOf" srcId="{9E21CDD1-B684-45AE-9079-729712E214A9}" destId="{A787D4A3-C8B1-43BC-98AD-AD0C80A9A87F}" srcOrd="0" destOrd="1" presId="urn:microsoft.com/office/officeart/2005/8/layout/hProcess10"/>
    <dgm:cxn modelId="{6504BE97-8CA3-423C-BE28-61D8B2E03F78}" type="presOf" srcId="{28F65424-9D06-445E-A1FF-A6724D84B99B}" destId="{C1A79715-5CA8-447F-A0C3-9C3C665CB1E9}" srcOrd="0" destOrd="2" presId="urn:microsoft.com/office/officeart/2005/8/layout/hProcess10"/>
    <dgm:cxn modelId="{C25C179B-E714-4048-9EA7-C9F0DE413D8A}" srcId="{A19DA25F-7F9D-41F8-BF5D-53FBBC9952F3}" destId="{88047B40-874A-4E8D-BCEF-22178A97C4A0}" srcOrd="0" destOrd="0" parTransId="{F9D48FB2-C5A5-420E-934A-1B047E62F596}" sibTransId="{9B927211-778D-41F4-9DA0-0ECC7E77053F}"/>
    <dgm:cxn modelId="{C8E2F79C-1065-4EBD-B947-76086393D34A}" type="presOf" srcId="{B1D2BD58-738C-40BD-8C54-DB5300FDB433}" destId="{C1A79715-5CA8-447F-A0C3-9C3C665CB1E9}" srcOrd="0" destOrd="4" presId="urn:microsoft.com/office/officeart/2005/8/layout/hProcess10"/>
    <dgm:cxn modelId="{CB5C779D-4B03-4381-8A47-F9A4DAE53CF9}" srcId="{88047B40-874A-4E8D-BCEF-22178A97C4A0}" destId="{01D29B69-17A7-4395-882E-1198D21FD7BA}" srcOrd="0" destOrd="0" parTransId="{D6D6784C-3D67-4F2A-95B2-96C7E3FDFF6D}" sibTransId="{D394F4B2-4382-4299-A7F5-FE36ED7348BB}"/>
    <dgm:cxn modelId="{A8046EA1-D3CE-437A-907D-BFC7D7690585}" type="presOf" srcId="{8CC3EF03-08A5-4C13-9300-E20D8FB803D1}" destId="{501BF349-8D30-47BE-B7A6-6EC49CEF5665}" srcOrd="0" destOrd="2" presId="urn:microsoft.com/office/officeart/2005/8/layout/hProcess10"/>
    <dgm:cxn modelId="{31D2E8AE-E9BD-4415-B24B-FE46D382D876}" srcId="{88047B40-874A-4E8D-BCEF-22178A97C4A0}" destId="{9B48D676-855A-4499-B127-763875DEB30C}" srcOrd="2" destOrd="0" parTransId="{D2AA3A36-F7AF-4E49-BD1D-18484B43A371}" sibTransId="{139CC9CA-F6EF-4E85-8574-286A061861BC}"/>
    <dgm:cxn modelId="{BC8E7CAF-B753-4220-A379-D5032D92AC82}" srcId="{A19DA25F-7F9D-41F8-BF5D-53FBBC9952F3}" destId="{414BFDBD-F645-4915-9803-93594BEED1B8}" srcOrd="2" destOrd="0" parTransId="{54FE9388-C036-469E-972E-1A30D8FCAC77}" sibTransId="{5E82D167-2E12-41AB-BE62-297A4963AA83}"/>
    <dgm:cxn modelId="{7D4541B7-39C4-4D34-8BF6-0E1A4317B195}" type="presOf" srcId="{414BFDBD-F645-4915-9803-93594BEED1B8}" destId="{11F01DBB-A264-4C49-993A-5606200F5040}" srcOrd="0" destOrd="0" presId="urn:microsoft.com/office/officeart/2005/8/layout/hProcess10"/>
    <dgm:cxn modelId="{54275FC4-64A7-4628-A187-DD90E96AB82A}" type="presOf" srcId="{5E82D167-2E12-41AB-BE62-297A4963AA83}" destId="{2064A583-B277-42C5-A360-E04874DC8FB2}" srcOrd="1" destOrd="0" presId="urn:microsoft.com/office/officeart/2005/8/layout/hProcess10"/>
    <dgm:cxn modelId="{FD6D5ED8-016A-4BBC-9315-4F488E45FC85}" srcId="{414BFDBD-F645-4915-9803-93594BEED1B8}" destId="{D26E72C3-9AC7-47D4-8E90-65C9B40778F8}" srcOrd="1" destOrd="0" parTransId="{31CF29E2-F596-442D-833D-C439A95435C6}" sibTransId="{04233F91-4D91-4F27-9784-B40AED8BE45A}"/>
    <dgm:cxn modelId="{0B50FDDB-0DCE-4451-AB5A-FF41DEE6B702}" type="presOf" srcId="{01D29B69-17A7-4395-882E-1198D21FD7BA}" destId="{C1A79715-5CA8-447F-A0C3-9C3C665CB1E9}" srcOrd="0" destOrd="1" presId="urn:microsoft.com/office/officeart/2005/8/layout/hProcess10"/>
    <dgm:cxn modelId="{E58379EB-C45D-44C0-998E-83D7DE692BA7}" type="presOf" srcId="{9B927211-778D-41F4-9DA0-0ECC7E77053F}" destId="{C33F7606-A5E1-4CC9-875A-BB8E906ACEF2}" srcOrd="0" destOrd="0" presId="urn:microsoft.com/office/officeart/2005/8/layout/hProcess10"/>
    <dgm:cxn modelId="{AC5B04EE-383E-415D-A1B7-0B241D83AC9B}" type="presOf" srcId="{5E82D167-2E12-41AB-BE62-297A4963AA83}" destId="{0A929015-B4DB-4087-BDAB-197294575882}" srcOrd="0" destOrd="0" presId="urn:microsoft.com/office/officeart/2005/8/layout/hProcess10"/>
    <dgm:cxn modelId="{924DB0F3-A56B-4FF3-BC18-4644D858A2D1}" type="presOf" srcId="{B6376E8E-2EA7-480B-B748-8E37B1DE1265}" destId="{A787D4A3-C8B1-43BC-98AD-AD0C80A9A87F}" srcOrd="0" destOrd="2" presId="urn:microsoft.com/office/officeart/2005/8/layout/hProcess10"/>
    <dgm:cxn modelId="{440DFDBC-10C8-40FB-91E4-F3D5366C6F61}" type="presParOf" srcId="{AC67CBE5-C92A-47EB-9381-3A83714A88A0}" destId="{74786453-B0FD-4F81-9EB7-0A37F02E24AB}" srcOrd="0" destOrd="0" presId="urn:microsoft.com/office/officeart/2005/8/layout/hProcess10"/>
    <dgm:cxn modelId="{6DAABAA4-5D97-47C3-A3C4-B3F5973DEB85}" type="presParOf" srcId="{74786453-B0FD-4F81-9EB7-0A37F02E24AB}" destId="{6056F838-8A98-4F36-A1C6-693E79DF54CE}" srcOrd="0" destOrd="0" presId="urn:microsoft.com/office/officeart/2005/8/layout/hProcess10"/>
    <dgm:cxn modelId="{A5B98DD6-185C-4588-8CF6-B234BC6398C9}" type="presParOf" srcId="{74786453-B0FD-4F81-9EB7-0A37F02E24AB}" destId="{C1A79715-5CA8-447F-A0C3-9C3C665CB1E9}" srcOrd="1" destOrd="0" presId="urn:microsoft.com/office/officeart/2005/8/layout/hProcess10"/>
    <dgm:cxn modelId="{4DD674B9-3BC1-4C0A-B113-B591D3D0EE5C}" type="presParOf" srcId="{AC67CBE5-C92A-47EB-9381-3A83714A88A0}" destId="{C33F7606-A5E1-4CC9-875A-BB8E906ACEF2}" srcOrd="1" destOrd="0" presId="urn:microsoft.com/office/officeart/2005/8/layout/hProcess10"/>
    <dgm:cxn modelId="{DCCB080C-9FA4-42CB-9D26-C1E064BFA806}" type="presParOf" srcId="{C33F7606-A5E1-4CC9-875A-BB8E906ACEF2}" destId="{2D8A3247-B672-43E5-AF11-C87AEB012203}" srcOrd="0" destOrd="0" presId="urn:microsoft.com/office/officeart/2005/8/layout/hProcess10"/>
    <dgm:cxn modelId="{5FED62CF-CD4D-4317-B737-88BDD57AB27E}" type="presParOf" srcId="{AC67CBE5-C92A-47EB-9381-3A83714A88A0}" destId="{202D5A7D-2497-494A-A9BD-0923099B8023}" srcOrd="2" destOrd="0" presId="urn:microsoft.com/office/officeart/2005/8/layout/hProcess10"/>
    <dgm:cxn modelId="{EB21C450-E1DC-411C-8800-8483717A7BD9}" type="presParOf" srcId="{202D5A7D-2497-494A-A9BD-0923099B8023}" destId="{065E895E-ABB3-48DF-8A24-F59564BB9100}" srcOrd="0" destOrd="0" presId="urn:microsoft.com/office/officeart/2005/8/layout/hProcess10"/>
    <dgm:cxn modelId="{9C1286DE-C991-46C0-888E-A519F0DD46AA}" type="presParOf" srcId="{202D5A7D-2497-494A-A9BD-0923099B8023}" destId="{501BF349-8D30-47BE-B7A6-6EC49CEF5665}" srcOrd="1" destOrd="0" presId="urn:microsoft.com/office/officeart/2005/8/layout/hProcess10"/>
    <dgm:cxn modelId="{BD49CAC7-BFCA-4981-8901-E974CD295769}" type="presParOf" srcId="{AC67CBE5-C92A-47EB-9381-3A83714A88A0}" destId="{C725AF2A-4C5B-49B8-AA10-4DA5183EEBC3}" srcOrd="3" destOrd="0" presId="urn:microsoft.com/office/officeart/2005/8/layout/hProcess10"/>
    <dgm:cxn modelId="{AE26133B-5D01-4DD4-8707-0C7FD258AD1E}" type="presParOf" srcId="{C725AF2A-4C5B-49B8-AA10-4DA5183EEBC3}" destId="{1B87B60F-8CDC-434C-A9F0-B524FCA22C45}" srcOrd="0" destOrd="0" presId="urn:microsoft.com/office/officeart/2005/8/layout/hProcess10"/>
    <dgm:cxn modelId="{38775046-5D76-4E4A-9813-46EE79CB1637}" type="presParOf" srcId="{AC67CBE5-C92A-47EB-9381-3A83714A88A0}" destId="{A26CAE8E-61AB-4DD6-9EFD-76D59CA78659}" srcOrd="4" destOrd="0" presId="urn:microsoft.com/office/officeart/2005/8/layout/hProcess10"/>
    <dgm:cxn modelId="{17224BCB-3CE0-40A4-AE47-269C186CFC1F}" type="presParOf" srcId="{A26CAE8E-61AB-4DD6-9EFD-76D59CA78659}" destId="{A9FD707A-8F09-4AB4-BD9F-6CE101A2FCFC}" srcOrd="0" destOrd="0" presId="urn:microsoft.com/office/officeart/2005/8/layout/hProcess10"/>
    <dgm:cxn modelId="{93726EF2-6FFC-4A8E-AF72-2614689272AF}" type="presParOf" srcId="{A26CAE8E-61AB-4DD6-9EFD-76D59CA78659}" destId="{11F01DBB-A264-4C49-993A-5606200F5040}" srcOrd="1" destOrd="0" presId="urn:microsoft.com/office/officeart/2005/8/layout/hProcess10"/>
    <dgm:cxn modelId="{B27AEFD3-7190-460E-84DF-1917ADAC35F8}" type="presParOf" srcId="{AC67CBE5-C92A-47EB-9381-3A83714A88A0}" destId="{0A929015-B4DB-4087-BDAB-197294575882}" srcOrd="5" destOrd="0" presId="urn:microsoft.com/office/officeart/2005/8/layout/hProcess10"/>
    <dgm:cxn modelId="{E16A36D0-FA89-4BD5-B763-4779BE640B95}" type="presParOf" srcId="{0A929015-B4DB-4087-BDAB-197294575882}" destId="{2064A583-B277-42C5-A360-E04874DC8FB2}" srcOrd="0" destOrd="0" presId="urn:microsoft.com/office/officeart/2005/8/layout/hProcess10"/>
    <dgm:cxn modelId="{40903422-8114-4E6A-B6E7-833CC24A9911}" type="presParOf" srcId="{AC67CBE5-C92A-47EB-9381-3A83714A88A0}" destId="{F3ED0297-E2DD-4FE8-998A-828CC3FB7FFB}" srcOrd="6" destOrd="0" presId="urn:microsoft.com/office/officeart/2005/8/layout/hProcess10"/>
    <dgm:cxn modelId="{FFB9B899-6E9D-40F0-A592-9EBD0042C1DC}" type="presParOf" srcId="{F3ED0297-E2DD-4FE8-998A-828CC3FB7FFB}" destId="{CF0823F6-8359-4E0D-B7B9-3FFCD9FD559D}" srcOrd="0" destOrd="0" presId="urn:microsoft.com/office/officeart/2005/8/layout/hProcess10"/>
    <dgm:cxn modelId="{1B0947C5-9A21-4175-9B9B-873C50B6940B}" type="presParOf" srcId="{F3ED0297-E2DD-4FE8-998A-828CC3FB7FFB}" destId="{A787D4A3-C8B1-43BC-98AD-AD0C80A9A87F}" srcOrd="1" destOrd="0" presId="urn:microsoft.com/office/officeart/2005/8/layout/hProcess10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98EDA2-EECA-46C6-BF53-02FFF7F5C65B}" type="doc">
      <dgm:prSet loTypeId="urn:microsoft.com/office/officeart/2005/8/layout/cycle2" loCatId="cycle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4EC703A5-7A7F-4918-AB9F-1C8AFA191A8E}">
      <dgm:prSet phldrT="[Текст]" custT="1"/>
      <dgm:spPr/>
      <dgm:t>
        <a:bodyPr/>
        <a:lstStyle/>
        <a:p>
          <a:r>
            <a:rPr lang="ru-RU" sz="1600" b="1" dirty="0"/>
            <a:t>Геологическая модель пласта</a:t>
          </a:r>
          <a:endParaRPr lang="en-US" sz="1600" b="1" dirty="0"/>
        </a:p>
      </dgm:t>
    </dgm:pt>
    <dgm:pt modelId="{CB2FF3F2-CF0D-498D-8A7C-070A3F81099A}" type="parTrans" cxnId="{A1AE06AF-D4F0-4D80-863A-6D9B9F1A847A}">
      <dgm:prSet/>
      <dgm:spPr/>
      <dgm:t>
        <a:bodyPr/>
        <a:lstStyle/>
        <a:p>
          <a:endParaRPr lang="en-US" sz="1600" b="1"/>
        </a:p>
      </dgm:t>
    </dgm:pt>
    <dgm:pt modelId="{0AB37590-0CD4-43B7-91B5-D93986D2E95F}" type="sibTrans" cxnId="{A1AE06AF-D4F0-4D80-863A-6D9B9F1A847A}">
      <dgm:prSet custT="1"/>
      <dgm:spPr/>
      <dgm:t>
        <a:bodyPr/>
        <a:lstStyle/>
        <a:p>
          <a:endParaRPr lang="en-US" sz="1600" b="1"/>
        </a:p>
      </dgm:t>
    </dgm:pt>
    <dgm:pt modelId="{D1BF726F-5AA7-46F8-AA50-43E760350B30}">
      <dgm:prSet phldrT="[Текст]" custT="1"/>
      <dgm:spPr/>
      <dgm:t>
        <a:bodyPr/>
        <a:lstStyle/>
        <a:p>
          <a:r>
            <a:rPr lang="ru-RU" sz="1600" b="1" dirty="0"/>
            <a:t>Гидродинамическая модель пласта</a:t>
          </a:r>
          <a:endParaRPr lang="en-US" sz="1600" b="1" dirty="0"/>
        </a:p>
      </dgm:t>
    </dgm:pt>
    <dgm:pt modelId="{60D8DE17-822E-4059-B273-FF500D939618}" type="parTrans" cxnId="{236C57D9-6774-436D-8116-DF562136D134}">
      <dgm:prSet/>
      <dgm:spPr/>
      <dgm:t>
        <a:bodyPr/>
        <a:lstStyle/>
        <a:p>
          <a:endParaRPr lang="en-US" sz="1600" b="1"/>
        </a:p>
      </dgm:t>
    </dgm:pt>
    <dgm:pt modelId="{8281ABE7-0249-413E-A514-BAF083F8C376}" type="sibTrans" cxnId="{236C57D9-6774-436D-8116-DF562136D134}">
      <dgm:prSet custT="1"/>
      <dgm:spPr/>
      <dgm:t>
        <a:bodyPr/>
        <a:lstStyle/>
        <a:p>
          <a:endParaRPr lang="en-US" sz="1600" b="1"/>
        </a:p>
      </dgm:t>
    </dgm:pt>
    <dgm:pt modelId="{7A15BCF1-7553-4111-B8C9-0BB14D81E113}">
      <dgm:prSet phldrT="[Текст]" custT="1"/>
      <dgm:spPr/>
      <dgm:t>
        <a:bodyPr/>
        <a:lstStyle/>
        <a:p>
          <a:r>
            <a:rPr lang="ru-RU" sz="1600" b="1" dirty="0"/>
            <a:t>Модель скважины</a:t>
          </a:r>
          <a:endParaRPr lang="en-US" sz="1600" b="1" dirty="0"/>
        </a:p>
      </dgm:t>
    </dgm:pt>
    <dgm:pt modelId="{3E6B3945-D486-464D-8266-72F4FD988B44}" type="parTrans" cxnId="{DA8A0E1D-D9DD-4C5D-9C3A-CD3BE1EE925C}">
      <dgm:prSet/>
      <dgm:spPr/>
      <dgm:t>
        <a:bodyPr/>
        <a:lstStyle/>
        <a:p>
          <a:endParaRPr lang="en-US" sz="1600" b="1"/>
        </a:p>
      </dgm:t>
    </dgm:pt>
    <dgm:pt modelId="{3CCC7C8E-6148-4641-BB9A-CBEACF4AF004}" type="sibTrans" cxnId="{DA8A0E1D-D9DD-4C5D-9C3A-CD3BE1EE925C}">
      <dgm:prSet custT="1"/>
      <dgm:spPr/>
      <dgm:t>
        <a:bodyPr/>
        <a:lstStyle/>
        <a:p>
          <a:endParaRPr lang="en-US" sz="1600" b="1"/>
        </a:p>
      </dgm:t>
    </dgm:pt>
    <dgm:pt modelId="{C3802FE1-6AE1-49E1-BB5E-BC1DD837AD63}">
      <dgm:prSet phldrT="[Текст]" custT="1"/>
      <dgm:spPr/>
      <dgm:t>
        <a:bodyPr/>
        <a:lstStyle/>
        <a:p>
          <a:r>
            <a:rPr lang="ru-RU" sz="1600" b="1" dirty="0"/>
            <a:t>Модель поверхностного оборудования</a:t>
          </a:r>
          <a:endParaRPr lang="en-US" sz="1600" b="1" dirty="0"/>
        </a:p>
      </dgm:t>
    </dgm:pt>
    <dgm:pt modelId="{EFAB93AD-1021-4510-9715-0B67F517E0E8}" type="parTrans" cxnId="{C4651CED-294F-4D40-9BFF-693BB4453A93}">
      <dgm:prSet/>
      <dgm:spPr/>
      <dgm:t>
        <a:bodyPr/>
        <a:lstStyle/>
        <a:p>
          <a:endParaRPr lang="en-US" sz="1600" b="1"/>
        </a:p>
      </dgm:t>
    </dgm:pt>
    <dgm:pt modelId="{BE655D35-B87D-4BFB-AC90-067C611B6B98}" type="sibTrans" cxnId="{C4651CED-294F-4D40-9BFF-693BB4453A93}">
      <dgm:prSet custT="1"/>
      <dgm:spPr/>
      <dgm:t>
        <a:bodyPr/>
        <a:lstStyle/>
        <a:p>
          <a:endParaRPr lang="en-US" sz="1600" b="1"/>
        </a:p>
      </dgm:t>
    </dgm:pt>
    <dgm:pt modelId="{EF8D084E-5081-4224-B4C1-200346C0C7DE}">
      <dgm:prSet phldrT="[Текст]" custT="1"/>
      <dgm:spPr/>
      <dgm:t>
        <a:bodyPr/>
        <a:lstStyle/>
        <a:p>
          <a:r>
            <a:rPr lang="ru-RU" sz="1600" b="1" dirty="0"/>
            <a:t>Логистика</a:t>
          </a:r>
          <a:endParaRPr lang="en-US" sz="1600" b="1" dirty="0"/>
        </a:p>
      </dgm:t>
    </dgm:pt>
    <dgm:pt modelId="{62B817DD-E3A0-4594-BDCF-32CE32B92529}" type="parTrans" cxnId="{0DD1A3C5-9152-43F9-B0F9-5070C4A5BCD1}">
      <dgm:prSet/>
      <dgm:spPr/>
      <dgm:t>
        <a:bodyPr/>
        <a:lstStyle/>
        <a:p>
          <a:endParaRPr lang="en-US" sz="1600" b="1"/>
        </a:p>
      </dgm:t>
    </dgm:pt>
    <dgm:pt modelId="{79512BD9-DEC1-4E73-9F12-00A3A8338739}" type="sibTrans" cxnId="{0DD1A3C5-9152-43F9-B0F9-5070C4A5BCD1}">
      <dgm:prSet custT="1"/>
      <dgm:spPr/>
      <dgm:t>
        <a:bodyPr/>
        <a:lstStyle/>
        <a:p>
          <a:endParaRPr lang="en-US" sz="1600" b="1"/>
        </a:p>
      </dgm:t>
    </dgm:pt>
    <dgm:pt modelId="{B1AE0F53-BE1C-4C1A-A4F2-65EAC1B35591}">
      <dgm:prSet phldrT="[Текст]" custT="1"/>
      <dgm:spPr/>
      <dgm:t>
        <a:bodyPr/>
        <a:lstStyle/>
        <a:p>
          <a:r>
            <a:rPr lang="ru-RU" sz="1600" b="1" dirty="0"/>
            <a:t>Экономика</a:t>
          </a:r>
          <a:endParaRPr lang="en-US" sz="1600" b="1" dirty="0"/>
        </a:p>
      </dgm:t>
    </dgm:pt>
    <dgm:pt modelId="{EA382A16-2E91-48FA-831E-36BA36DC8B3A}" type="parTrans" cxnId="{F0D06E8D-E5FA-46B4-8F5E-2E4FB01AF17B}">
      <dgm:prSet/>
      <dgm:spPr/>
      <dgm:t>
        <a:bodyPr/>
        <a:lstStyle/>
        <a:p>
          <a:endParaRPr lang="en-US" sz="1600" b="1"/>
        </a:p>
      </dgm:t>
    </dgm:pt>
    <dgm:pt modelId="{A5F20389-8B33-4AA2-B3E5-FF91A020269A}" type="sibTrans" cxnId="{F0D06E8D-E5FA-46B4-8F5E-2E4FB01AF17B}">
      <dgm:prSet custT="1"/>
      <dgm:spPr/>
      <dgm:t>
        <a:bodyPr/>
        <a:lstStyle/>
        <a:p>
          <a:endParaRPr lang="en-US" sz="1600" b="1"/>
        </a:p>
      </dgm:t>
    </dgm:pt>
    <dgm:pt modelId="{39DDD4F0-0BBE-4278-91F3-BF42B47EE2EE}" type="pres">
      <dgm:prSet presAssocID="{3A98EDA2-EECA-46C6-BF53-02FFF7F5C65B}" presName="cycle" presStyleCnt="0">
        <dgm:presLayoutVars>
          <dgm:dir/>
          <dgm:resizeHandles val="exact"/>
        </dgm:presLayoutVars>
      </dgm:prSet>
      <dgm:spPr/>
    </dgm:pt>
    <dgm:pt modelId="{2AD1B498-5EBC-47DB-A4A6-91836ED6DDC9}" type="pres">
      <dgm:prSet presAssocID="{4EC703A5-7A7F-4918-AB9F-1C8AFA191A8E}" presName="node" presStyleLbl="node1" presStyleIdx="0" presStyleCnt="6" custScaleX="275445" custRadScaleRad="78723" custRadScaleInc="35567">
        <dgm:presLayoutVars>
          <dgm:bulletEnabled val="1"/>
        </dgm:presLayoutVars>
      </dgm:prSet>
      <dgm:spPr/>
    </dgm:pt>
    <dgm:pt modelId="{3BD218AB-4531-4923-B965-6A969F9D6DCF}" type="pres">
      <dgm:prSet presAssocID="{0AB37590-0CD4-43B7-91B5-D93986D2E95F}" presName="sibTrans" presStyleLbl="sibTrans2D1" presStyleIdx="0" presStyleCnt="6"/>
      <dgm:spPr/>
    </dgm:pt>
    <dgm:pt modelId="{D3A1AA41-0DCB-4321-AA41-AE7D25CFB773}" type="pres">
      <dgm:prSet presAssocID="{0AB37590-0CD4-43B7-91B5-D93986D2E95F}" presName="connectorText" presStyleLbl="sibTrans2D1" presStyleIdx="0" presStyleCnt="6"/>
      <dgm:spPr/>
    </dgm:pt>
    <dgm:pt modelId="{9D447B97-29AA-4296-AF1B-22A4D871157F}" type="pres">
      <dgm:prSet presAssocID="{D1BF726F-5AA7-46F8-AA50-43E760350B30}" presName="node" presStyleLbl="node1" presStyleIdx="1" presStyleCnt="6" custScaleX="285783" custRadScaleRad="267928" custRadScaleInc="42360">
        <dgm:presLayoutVars>
          <dgm:bulletEnabled val="1"/>
        </dgm:presLayoutVars>
      </dgm:prSet>
      <dgm:spPr/>
    </dgm:pt>
    <dgm:pt modelId="{B5A7BA7C-2E63-4744-BF97-19E4F17CD384}" type="pres">
      <dgm:prSet presAssocID="{8281ABE7-0249-413E-A514-BAF083F8C376}" presName="sibTrans" presStyleLbl="sibTrans2D1" presStyleIdx="1" presStyleCnt="6"/>
      <dgm:spPr/>
    </dgm:pt>
    <dgm:pt modelId="{F6E4085D-02D2-4FB0-BB1F-23603496CB82}" type="pres">
      <dgm:prSet presAssocID="{8281ABE7-0249-413E-A514-BAF083F8C376}" presName="connectorText" presStyleLbl="sibTrans2D1" presStyleIdx="1" presStyleCnt="6"/>
      <dgm:spPr/>
    </dgm:pt>
    <dgm:pt modelId="{76815A0F-F534-43C8-965B-B8A26688CFD0}" type="pres">
      <dgm:prSet presAssocID="{7A15BCF1-7553-4111-B8C9-0BB14D81E113}" presName="node" presStyleLbl="node1" presStyleIdx="2" presStyleCnt="6" custScaleX="280011" custRadScaleRad="260596" custRadScaleInc="-75598">
        <dgm:presLayoutVars>
          <dgm:bulletEnabled val="1"/>
        </dgm:presLayoutVars>
      </dgm:prSet>
      <dgm:spPr/>
    </dgm:pt>
    <dgm:pt modelId="{A1EF7797-0F5A-4FAD-8C1E-8D02C678925B}" type="pres">
      <dgm:prSet presAssocID="{3CCC7C8E-6148-4641-BB9A-CBEACF4AF004}" presName="sibTrans" presStyleLbl="sibTrans2D1" presStyleIdx="2" presStyleCnt="6"/>
      <dgm:spPr/>
    </dgm:pt>
    <dgm:pt modelId="{B32C959E-5228-498E-A2C4-C66598BE69C4}" type="pres">
      <dgm:prSet presAssocID="{3CCC7C8E-6148-4641-BB9A-CBEACF4AF004}" presName="connectorText" presStyleLbl="sibTrans2D1" presStyleIdx="2" presStyleCnt="6"/>
      <dgm:spPr/>
    </dgm:pt>
    <dgm:pt modelId="{939F05A0-736A-4E8C-A9B6-45803E8FD1B3}" type="pres">
      <dgm:prSet presAssocID="{C3802FE1-6AE1-49E1-BB5E-BC1DD837AD63}" presName="node" presStyleLbl="node1" presStyleIdx="3" presStyleCnt="6" custScaleX="295008" custRadScaleRad="32189" custRadScaleInc="-52737">
        <dgm:presLayoutVars>
          <dgm:bulletEnabled val="1"/>
        </dgm:presLayoutVars>
      </dgm:prSet>
      <dgm:spPr/>
    </dgm:pt>
    <dgm:pt modelId="{192DA62B-7759-49C6-8284-C784DCF982FD}" type="pres">
      <dgm:prSet presAssocID="{BE655D35-B87D-4BFB-AC90-067C611B6B98}" presName="sibTrans" presStyleLbl="sibTrans2D1" presStyleIdx="3" presStyleCnt="6"/>
      <dgm:spPr/>
    </dgm:pt>
    <dgm:pt modelId="{F49C64BC-4D45-43E0-BDC7-C0433189745B}" type="pres">
      <dgm:prSet presAssocID="{BE655D35-B87D-4BFB-AC90-067C611B6B98}" presName="connectorText" presStyleLbl="sibTrans2D1" presStyleIdx="3" presStyleCnt="6"/>
      <dgm:spPr/>
    </dgm:pt>
    <dgm:pt modelId="{392B334C-D498-4B10-9184-6315E1B39890}" type="pres">
      <dgm:prSet presAssocID="{EF8D084E-5081-4224-B4C1-200346C0C7DE}" presName="node" presStyleLbl="node1" presStyleIdx="4" presStyleCnt="6" custScaleX="273710" custRadScaleRad="236145" custRadScaleInc="70283">
        <dgm:presLayoutVars>
          <dgm:bulletEnabled val="1"/>
        </dgm:presLayoutVars>
      </dgm:prSet>
      <dgm:spPr/>
    </dgm:pt>
    <dgm:pt modelId="{3C688D2B-5D05-4B0D-BD9F-F3A6E9BC65B1}" type="pres">
      <dgm:prSet presAssocID="{79512BD9-DEC1-4E73-9F12-00A3A8338739}" presName="sibTrans" presStyleLbl="sibTrans2D1" presStyleIdx="4" presStyleCnt="6"/>
      <dgm:spPr/>
    </dgm:pt>
    <dgm:pt modelId="{24510EC1-0D59-453B-896D-1E948B7D4DBF}" type="pres">
      <dgm:prSet presAssocID="{79512BD9-DEC1-4E73-9F12-00A3A8338739}" presName="connectorText" presStyleLbl="sibTrans2D1" presStyleIdx="4" presStyleCnt="6"/>
      <dgm:spPr/>
    </dgm:pt>
    <dgm:pt modelId="{CC2C532B-CC54-4F17-B398-E790F205A97E}" type="pres">
      <dgm:prSet presAssocID="{B1AE0F53-BE1C-4C1A-A4F2-65EAC1B35591}" presName="node" presStyleLbl="node1" presStyleIdx="5" presStyleCnt="6" custScaleX="275277" custScaleY="110000" custRadScaleRad="247617" custRadScaleInc="-41638">
        <dgm:presLayoutVars>
          <dgm:bulletEnabled val="1"/>
        </dgm:presLayoutVars>
      </dgm:prSet>
      <dgm:spPr/>
    </dgm:pt>
    <dgm:pt modelId="{AA43DB0B-CD1C-4BFE-9F0B-7C3434D8C8E3}" type="pres">
      <dgm:prSet presAssocID="{A5F20389-8B33-4AA2-B3E5-FF91A020269A}" presName="sibTrans" presStyleLbl="sibTrans2D1" presStyleIdx="5" presStyleCnt="6"/>
      <dgm:spPr/>
    </dgm:pt>
    <dgm:pt modelId="{9EFB14D0-F03B-405F-94F7-B66F12DDB613}" type="pres">
      <dgm:prSet presAssocID="{A5F20389-8B33-4AA2-B3E5-FF91A020269A}" presName="connectorText" presStyleLbl="sibTrans2D1" presStyleIdx="5" presStyleCnt="6"/>
      <dgm:spPr/>
    </dgm:pt>
  </dgm:ptLst>
  <dgm:cxnLst>
    <dgm:cxn modelId="{8E06800F-448C-4BC9-BC3A-3B7EBFBEC718}" type="presOf" srcId="{BE655D35-B87D-4BFB-AC90-067C611B6B98}" destId="{192DA62B-7759-49C6-8284-C784DCF982FD}" srcOrd="0" destOrd="0" presId="urn:microsoft.com/office/officeart/2005/8/layout/cycle2"/>
    <dgm:cxn modelId="{357C8F10-C01D-449A-A1C6-E6181CB342C5}" type="presOf" srcId="{8281ABE7-0249-413E-A514-BAF083F8C376}" destId="{B5A7BA7C-2E63-4744-BF97-19E4F17CD384}" srcOrd="0" destOrd="0" presId="urn:microsoft.com/office/officeart/2005/8/layout/cycle2"/>
    <dgm:cxn modelId="{568F7C13-F66E-4DEB-B132-FD71FEDF90FE}" type="presOf" srcId="{3CCC7C8E-6148-4641-BB9A-CBEACF4AF004}" destId="{A1EF7797-0F5A-4FAD-8C1E-8D02C678925B}" srcOrd="0" destOrd="0" presId="urn:microsoft.com/office/officeart/2005/8/layout/cycle2"/>
    <dgm:cxn modelId="{DA8A0E1D-D9DD-4C5D-9C3A-CD3BE1EE925C}" srcId="{3A98EDA2-EECA-46C6-BF53-02FFF7F5C65B}" destId="{7A15BCF1-7553-4111-B8C9-0BB14D81E113}" srcOrd="2" destOrd="0" parTransId="{3E6B3945-D486-464D-8266-72F4FD988B44}" sibTransId="{3CCC7C8E-6148-4641-BB9A-CBEACF4AF004}"/>
    <dgm:cxn modelId="{265E4C2E-175C-46B9-8045-FC681E0DEB58}" type="presOf" srcId="{79512BD9-DEC1-4E73-9F12-00A3A8338739}" destId="{24510EC1-0D59-453B-896D-1E948B7D4DBF}" srcOrd="1" destOrd="0" presId="urn:microsoft.com/office/officeart/2005/8/layout/cycle2"/>
    <dgm:cxn modelId="{18731B37-3D23-4A5E-8208-1E2135023B02}" type="presOf" srcId="{8281ABE7-0249-413E-A514-BAF083F8C376}" destId="{F6E4085D-02D2-4FB0-BB1F-23603496CB82}" srcOrd="1" destOrd="0" presId="urn:microsoft.com/office/officeart/2005/8/layout/cycle2"/>
    <dgm:cxn modelId="{71D19839-333F-46D8-981F-72A6EB144441}" type="presOf" srcId="{A5F20389-8B33-4AA2-B3E5-FF91A020269A}" destId="{AA43DB0B-CD1C-4BFE-9F0B-7C3434D8C8E3}" srcOrd="0" destOrd="0" presId="urn:microsoft.com/office/officeart/2005/8/layout/cycle2"/>
    <dgm:cxn modelId="{012A5E3A-8B32-45D5-A159-9CE2DF7C7C37}" type="presOf" srcId="{B1AE0F53-BE1C-4C1A-A4F2-65EAC1B35591}" destId="{CC2C532B-CC54-4F17-B398-E790F205A97E}" srcOrd="0" destOrd="0" presId="urn:microsoft.com/office/officeart/2005/8/layout/cycle2"/>
    <dgm:cxn modelId="{235A503B-F397-4BA3-BA93-CDC6CA2F289C}" type="presOf" srcId="{D1BF726F-5AA7-46F8-AA50-43E760350B30}" destId="{9D447B97-29AA-4296-AF1B-22A4D871157F}" srcOrd="0" destOrd="0" presId="urn:microsoft.com/office/officeart/2005/8/layout/cycle2"/>
    <dgm:cxn modelId="{ECC8DC5B-25A7-48C2-BCED-D6A0619346C2}" type="presOf" srcId="{0AB37590-0CD4-43B7-91B5-D93986D2E95F}" destId="{D3A1AA41-0DCB-4321-AA41-AE7D25CFB773}" srcOrd="1" destOrd="0" presId="urn:microsoft.com/office/officeart/2005/8/layout/cycle2"/>
    <dgm:cxn modelId="{4C10EF5D-32AC-4829-92DD-5C3429946532}" type="presOf" srcId="{EF8D084E-5081-4224-B4C1-200346C0C7DE}" destId="{392B334C-D498-4B10-9184-6315E1B39890}" srcOrd="0" destOrd="0" presId="urn:microsoft.com/office/officeart/2005/8/layout/cycle2"/>
    <dgm:cxn modelId="{E8FFD447-C66E-4A07-B3D8-013946733646}" type="presOf" srcId="{79512BD9-DEC1-4E73-9F12-00A3A8338739}" destId="{3C688D2B-5D05-4B0D-BD9F-F3A6E9BC65B1}" srcOrd="0" destOrd="0" presId="urn:microsoft.com/office/officeart/2005/8/layout/cycle2"/>
    <dgm:cxn modelId="{D494E149-9B22-4BC5-8AF3-330D6274C085}" type="presOf" srcId="{3A98EDA2-EECA-46C6-BF53-02FFF7F5C65B}" destId="{39DDD4F0-0BBE-4278-91F3-BF42B47EE2EE}" srcOrd="0" destOrd="0" presId="urn:microsoft.com/office/officeart/2005/8/layout/cycle2"/>
    <dgm:cxn modelId="{02156D75-EDDE-4C40-B796-AF94EF41C207}" type="presOf" srcId="{3CCC7C8E-6148-4641-BB9A-CBEACF4AF004}" destId="{B32C959E-5228-498E-A2C4-C66598BE69C4}" srcOrd="1" destOrd="0" presId="urn:microsoft.com/office/officeart/2005/8/layout/cycle2"/>
    <dgm:cxn modelId="{67161888-812C-43C3-A875-46C2FA18A404}" type="presOf" srcId="{4EC703A5-7A7F-4918-AB9F-1C8AFA191A8E}" destId="{2AD1B498-5EBC-47DB-A4A6-91836ED6DDC9}" srcOrd="0" destOrd="0" presId="urn:microsoft.com/office/officeart/2005/8/layout/cycle2"/>
    <dgm:cxn modelId="{40779388-0EF1-4ECA-A29D-D8749D45BDE4}" type="presOf" srcId="{7A15BCF1-7553-4111-B8C9-0BB14D81E113}" destId="{76815A0F-F534-43C8-965B-B8A26688CFD0}" srcOrd="0" destOrd="0" presId="urn:microsoft.com/office/officeart/2005/8/layout/cycle2"/>
    <dgm:cxn modelId="{F0D06E8D-E5FA-46B4-8F5E-2E4FB01AF17B}" srcId="{3A98EDA2-EECA-46C6-BF53-02FFF7F5C65B}" destId="{B1AE0F53-BE1C-4C1A-A4F2-65EAC1B35591}" srcOrd="5" destOrd="0" parTransId="{EA382A16-2E91-48FA-831E-36BA36DC8B3A}" sibTransId="{A5F20389-8B33-4AA2-B3E5-FF91A020269A}"/>
    <dgm:cxn modelId="{F4E151AC-F316-4188-82F3-F5C8BA29C3F1}" type="presOf" srcId="{A5F20389-8B33-4AA2-B3E5-FF91A020269A}" destId="{9EFB14D0-F03B-405F-94F7-B66F12DDB613}" srcOrd="1" destOrd="0" presId="urn:microsoft.com/office/officeart/2005/8/layout/cycle2"/>
    <dgm:cxn modelId="{A1AE06AF-D4F0-4D80-863A-6D9B9F1A847A}" srcId="{3A98EDA2-EECA-46C6-BF53-02FFF7F5C65B}" destId="{4EC703A5-7A7F-4918-AB9F-1C8AFA191A8E}" srcOrd="0" destOrd="0" parTransId="{CB2FF3F2-CF0D-498D-8A7C-070A3F81099A}" sibTransId="{0AB37590-0CD4-43B7-91B5-D93986D2E95F}"/>
    <dgm:cxn modelId="{BA740FB6-75E7-4FE6-8DB2-6D2CA35D5A0E}" type="presOf" srcId="{BE655D35-B87D-4BFB-AC90-067C611B6B98}" destId="{F49C64BC-4D45-43E0-BDC7-C0433189745B}" srcOrd="1" destOrd="0" presId="urn:microsoft.com/office/officeart/2005/8/layout/cycle2"/>
    <dgm:cxn modelId="{0DD1A3C5-9152-43F9-B0F9-5070C4A5BCD1}" srcId="{3A98EDA2-EECA-46C6-BF53-02FFF7F5C65B}" destId="{EF8D084E-5081-4224-B4C1-200346C0C7DE}" srcOrd="4" destOrd="0" parTransId="{62B817DD-E3A0-4594-BDCF-32CE32B92529}" sibTransId="{79512BD9-DEC1-4E73-9F12-00A3A8338739}"/>
    <dgm:cxn modelId="{236C57D9-6774-436D-8116-DF562136D134}" srcId="{3A98EDA2-EECA-46C6-BF53-02FFF7F5C65B}" destId="{D1BF726F-5AA7-46F8-AA50-43E760350B30}" srcOrd="1" destOrd="0" parTransId="{60D8DE17-822E-4059-B273-FF500D939618}" sibTransId="{8281ABE7-0249-413E-A514-BAF083F8C376}"/>
    <dgm:cxn modelId="{877580E7-0919-4600-930E-6F6DDA4DDF32}" type="presOf" srcId="{0AB37590-0CD4-43B7-91B5-D93986D2E95F}" destId="{3BD218AB-4531-4923-B965-6A969F9D6DCF}" srcOrd="0" destOrd="0" presId="urn:microsoft.com/office/officeart/2005/8/layout/cycle2"/>
    <dgm:cxn modelId="{C4651CED-294F-4D40-9BFF-693BB4453A93}" srcId="{3A98EDA2-EECA-46C6-BF53-02FFF7F5C65B}" destId="{C3802FE1-6AE1-49E1-BB5E-BC1DD837AD63}" srcOrd="3" destOrd="0" parTransId="{EFAB93AD-1021-4510-9715-0B67F517E0E8}" sibTransId="{BE655D35-B87D-4BFB-AC90-067C611B6B98}"/>
    <dgm:cxn modelId="{DFCC53F3-1984-420B-98A9-497E5894D1B1}" type="presOf" srcId="{C3802FE1-6AE1-49E1-BB5E-BC1DD837AD63}" destId="{939F05A0-736A-4E8C-A9B6-45803E8FD1B3}" srcOrd="0" destOrd="0" presId="urn:microsoft.com/office/officeart/2005/8/layout/cycle2"/>
    <dgm:cxn modelId="{7BB60F11-60D0-41AF-B0DB-46CC688811EA}" type="presParOf" srcId="{39DDD4F0-0BBE-4278-91F3-BF42B47EE2EE}" destId="{2AD1B498-5EBC-47DB-A4A6-91836ED6DDC9}" srcOrd="0" destOrd="0" presId="urn:microsoft.com/office/officeart/2005/8/layout/cycle2"/>
    <dgm:cxn modelId="{58B825A5-2435-49A5-9B44-B9A3386FFFA7}" type="presParOf" srcId="{39DDD4F0-0BBE-4278-91F3-BF42B47EE2EE}" destId="{3BD218AB-4531-4923-B965-6A969F9D6DCF}" srcOrd="1" destOrd="0" presId="urn:microsoft.com/office/officeart/2005/8/layout/cycle2"/>
    <dgm:cxn modelId="{641EAACC-7AAD-40EF-8C3D-955FCA833EF7}" type="presParOf" srcId="{3BD218AB-4531-4923-B965-6A969F9D6DCF}" destId="{D3A1AA41-0DCB-4321-AA41-AE7D25CFB773}" srcOrd="0" destOrd="0" presId="urn:microsoft.com/office/officeart/2005/8/layout/cycle2"/>
    <dgm:cxn modelId="{0B29BE8A-B6FB-43C4-97BD-9981F1C66FC7}" type="presParOf" srcId="{39DDD4F0-0BBE-4278-91F3-BF42B47EE2EE}" destId="{9D447B97-29AA-4296-AF1B-22A4D871157F}" srcOrd="2" destOrd="0" presId="urn:microsoft.com/office/officeart/2005/8/layout/cycle2"/>
    <dgm:cxn modelId="{2C9B43C8-C067-4BB3-9E1A-92BBE6DC90C4}" type="presParOf" srcId="{39DDD4F0-0BBE-4278-91F3-BF42B47EE2EE}" destId="{B5A7BA7C-2E63-4744-BF97-19E4F17CD384}" srcOrd="3" destOrd="0" presId="urn:microsoft.com/office/officeart/2005/8/layout/cycle2"/>
    <dgm:cxn modelId="{904417D3-CB6C-4B20-8DC8-FEDF883A8874}" type="presParOf" srcId="{B5A7BA7C-2E63-4744-BF97-19E4F17CD384}" destId="{F6E4085D-02D2-4FB0-BB1F-23603496CB82}" srcOrd="0" destOrd="0" presId="urn:microsoft.com/office/officeart/2005/8/layout/cycle2"/>
    <dgm:cxn modelId="{200D96BD-587C-43F3-AA5A-0A5F6C616050}" type="presParOf" srcId="{39DDD4F0-0BBE-4278-91F3-BF42B47EE2EE}" destId="{76815A0F-F534-43C8-965B-B8A26688CFD0}" srcOrd="4" destOrd="0" presId="urn:microsoft.com/office/officeart/2005/8/layout/cycle2"/>
    <dgm:cxn modelId="{63441F0F-3F24-4A7B-BD9E-C1CA48FA0388}" type="presParOf" srcId="{39DDD4F0-0BBE-4278-91F3-BF42B47EE2EE}" destId="{A1EF7797-0F5A-4FAD-8C1E-8D02C678925B}" srcOrd="5" destOrd="0" presId="urn:microsoft.com/office/officeart/2005/8/layout/cycle2"/>
    <dgm:cxn modelId="{FDCB5BA1-254C-49EA-903D-F04337A48887}" type="presParOf" srcId="{A1EF7797-0F5A-4FAD-8C1E-8D02C678925B}" destId="{B32C959E-5228-498E-A2C4-C66598BE69C4}" srcOrd="0" destOrd="0" presId="urn:microsoft.com/office/officeart/2005/8/layout/cycle2"/>
    <dgm:cxn modelId="{83884166-0973-4C6D-BA8C-020C32BFF074}" type="presParOf" srcId="{39DDD4F0-0BBE-4278-91F3-BF42B47EE2EE}" destId="{939F05A0-736A-4E8C-A9B6-45803E8FD1B3}" srcOrd="6" destOrd="0" presId="urn:microsoft.com/office/officeart/2005/8/layout/cycle2"/>
    <dgm:cxn modelId="{A6166BC8-43A7-410A-A192-808285A962CD}" type="presParOf" srcId="{39DDD4F0-0BBE-4278-91F3-BF42B47EE2EE}" destId="{192DA62B-7759-49C6-8284-C784DCF982FD}" srcOrd="7" destOrd="0" presId="urn:microsoft.com/office/officeart/2005/8/layout/cycle2"/>
    <dgm:cxn modelId="{8039087B-39EE-4C7B-BEB6-56B42641BC22}" type="presParOf" srcId="{192DA62B-7759-49C6-8284-C784DCF982FD}" destId="{F49C64BC-4D45-43E0-BDC7-C0433189745B}" srcOrd="0" destOrd="0" presId="urn:microsoft.com/office/officeart/2005/8/layout/cycle2"/>
    <dgm:cxn modelId="{23773D94-E56B-41F5-A251-8EEE08B8DA9E}" type="presParOf" srcId="{39DDD4F0-0BBE-4278-91F3-BF42B47EE2EE}" destId="{392B334C-D498-4B10-9184-6315E1B39890}" srcOrd="8" destOrd="0" presId="urn:microsoft.com/office/officeart/2005/8/layout/cycle2"/>
    <dgm:cxn modelId="{EC90C87B-B655-4707-A16A-9561DC6F5451}" type="presParOf" srcId="{39DDD4F0-0BBE-4278-91F3-BF42B47EE2EE}" destId="{3C688D2B-5D05-4B0D-BD9F-F3A6E9BC65B1}" srcOrd="9" destOrd="0" presId="urn:microsoft.com/office/officeart/2005/8/layout/cycle2"/>
    <dgm:cxn modelId="{18931D4B-8678-4F97-B972-71D7A82BA1BA}" type="presParOf" srcId="{3C688D2B-5D05-4B0D-BD9F-F3A6E9BC65B1}" destId="{24510EC1-0D59-453B-896D-1E948B7D4DBF}" srcOrd="0" destOrd="0" presId="urn:microsoft.com/office/officeart/2005/8/layout/cycle2"/>
    <dgm:cxn modelId="{CD91B895-FAC2-4425-A9BB-2EB4B8F0787C}" type="presParOf" srcId="{39DDD4F0-0BBE-4278-91F3-BF42B47EE2EE}" destId="{CC2C532B-CC54-4F17-B398-E790F205A97E}" srcOrd="10" destOrd="0" presId="urn:microsoft.com/office/officeart/2005/8/layout/cycle2"/>
    <dgm:cxn modelId="{B1E3D134-99B6-46EA-A34B-2F81E4AE9DAA}" type="presParOf" srcId="{39DDD4F0-0BBE-4278-91F3-BF42B47EE2EE}" destId="{AA43DB0B-CD1C-4BFE-9F0B-7C3434D8C8E3}" srcOrd="11" destOrd="0" presId="urn:microsoft.com/office/officeart/2005/8/layout/cycle2"/>
    <dgm:cxn modelId="{02D5C098-DA37-49FA-8D64-3849BAFC77B3}" type="presParOf" srcId="{AA43DB0B-CD1C-4BFE-9F0B-7C3434D8C8E3}" destId="{9EFB14D0-F03B-405F-94F7-B66F12DDB61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56F838-8A98-4F36-A1C6-693E79DF54CE}">
      <dsp:nvSpPr>
        <dsp:cNvPr id="0" name=""/>
        <dsp:cNvSpPr/>
      </dsp:nvSpPr>
      <dsp:spPr>
        <a:xfrm>
          <a:off x="1390" y="1152063"/>
          <a:ext cx="1810977" cy="181097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1A79715-5CA8-447F-A0C3-9C3C665CB1E9}">
      <dsp:nvSpPr>
        <dsp:cNvPr id="0" name=""/>
        <dsp:cNvSpPr/>
      </dsp:nvSpPr>
      <dsp:spPr>
        <a:xfrm>
          <a:off x="301434" y="2524467"/>
          <a:ext cx="1810977" cy="25473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u="sng" kern="1200" dirty="0"/>
            <a:t>Разведка</a:t>
          </a:r>
          <a:endParaRPr lang="en-US" sz="1600" u="sng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Геология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Геофизика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Разведочное бурение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Исследование кернов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Оценка запасов</a:t>
          </a:r>
          <a:endParaRPr lang="en-US" sz="1600" kern="1200" dirty="0"/>
        </a:p>
      </dsp:txBody>
      <dsp:txXfrm>
        <a:off x="354476" y="2577509"/>
        <a:ext cx="1704893" cy="2441218"/>
      </dsp:txXfrm>
    </dsp:sp>
    <dsp:sp modelId="{C33F7606-A5E1-4CC9-875A-BB8E906ACEF2}">
      <dsp:nvSpPr>
        <dsp:cNvPr id="0" name=""/>
        <dsp:cNvSpPr/>
      </dsp:nvSpPr>
      <dsp:spPr>
        <a:xfrm rot="13343">
          <a:off x="2161200" y="1845521"/>
          <a:ext cx="348836" cy="43515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2161200" y="1932348"/>
        <a:ext cx="244185" cy="261092"/>
      </dsp:txXfrm>
    </dsp:sp>
    <dsp:sp modelId="{065E895E-ABB3-48DF-8A24-F59564BB9100}">
      <dsp:nvSpPr>
        <dsp:cNvPr id="0" name=""/>
        <dsp:cNvSpPr/>
      </dsp:nvSpPr>
      <dsp:spPr>
        <a:xfrm>
          <a:off x="2809037" y="1162961"/>
          <a:ext cx="1810977" cy="181097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01BF349-8D30-47BE-B7A6-6EC49CEF5665}">
      <dsp:nvSpPr>
        <dsp:cNvPr id="0" name=""/>
        <dsp:cNvSpPr/>
      </dsp:nvSpPr>
      <dsp:spPr>
        <a:xfrm>
          <a:off x="3065056" y="2533309"/>
          <a:ext cx="1810977" cy="25037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u="sng" kern="1200" dirty="0"/>
            <a:t>Разработка и бурение</a:t>
          </a:r>
          <a:endParaRPr lang="en-US" sz="1600" u="sng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Проект разработки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Мониторинг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Бурение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Пополнение данных о месторождении</a:t>
          </a:r>
          <a:endParaRPr lang="en-US" sz="1600" kern="1200" dirty="0"/>
        </a:p>
      </dsp:txBody>
      <dsp:txXfrm>
        <a:off x="3118098" y="2586351"/>
        <a:ext cx="1704893" cy="2397628"/>
      </dsp:txXfrm>
    </dsp:sp>
    <dsp:sp modelId="{C725AF2A-4C5B-49B8-AA10-4DA5183EEBC3}">
      <dsp:nvSpPr>
        <dsp:cNvPr id="0" name=""/>
        <dsp:cNvSpPr/>
      </dsp:nvSpPr>
      <dsp:spPr>
        <a:xfrm rot="11065">
          <a:off x="4968847" y="1855472"/>
          <a:ext cx="348836" cy="43515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4968847" y="1942334"/>
        <a:ext cx="244185" cy="261092"/>
      </dsp:txXfrm>
    </dsp:sp>
    <dsp:sp modelId="{A9FD707A-8F09-4AB4-BD9F-6CE101A2FCFC}">
      <dsp:nvSpPr>
        <dsp:cNvPr id="0" name=""/>
        <dsp:cNvSpPr/>
      </dsp:nvSpPr>
      <dsp:spPr>
        <a:xfrm>
          <a:off x="5616683" y="1171998"/>
          <a:ext cx="1810977" cy="181097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1F01DBB-A264-4C49-993A-5606200F5040}">
      <dsp:nvSpPr>
        <dsp:cNvPr id="0" name=""/>
        <dsp:cNvSpPr/>
      </dsp:nvSpPr>
      <dsp:spPr>
        <a:xfrm>
          <a:off x="5969263" y="2567808"/>
          <a:ext cx="1810977" cy="24675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u="sng" kern="1200" dirty="0"/>
            <a:t>Разработка и добыча</a:t>
          </a:r>
          <a:endParaRPr lang="en-US" sz="1600" u="sng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Анализ добычи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 err="1"/>
            <a:t>Оптимизция</a:t>
          </a:r>
          <a:r>
            <a:rPr lang="ru-RU" sz="1600" kern="1200" dirty="0"/>
            <a:t>  скважин и </a:t>
          </a:r>
          <a:r>
            <a:rPr lang="ru-RU" sz="1600" kern="1200" dirty="0" err="1"/>
            <a:t>оборудовани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Повышение нефтеотдачи</a:t>
          </a:r>
          <a:endParaRPr lang="en-US" sz="1600" kern="1200" dirty="0"/>
        </a:p>
      </dsp:txBody>
      <dsp:txXfrm>
        <a:off x="6022305" y="2620850"/>
        <a:ext cx="1704893" cy="2361481"/>
      </dsp:txXfrm>
    </dsp:sp>
    <dsp:sp modelId="{0A929015-B4DB-4087-BDAB-197294575882}">
      <dsp:nvSpPr>
        <dsp:cNvPr id="0" name=""/>
        <dsp:cNvSpPr/>
      </dsp:nvSpPr>
      <dsp:spPr>
        <a:xfrm rot="1558">
          <a:off x="7776494" y="1860558"/>
          <a:ext cx="348834" cy="43515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7776494" y="1947564"/>
        <a:ext cx="244184" cy="261092"/>
      </dsp:txXfrm>
    </dsp:sp>
    <dsp:sp modelId="{CF0823F6-8359-4E0D-B7B9-3FFCD9FD559D}">
      <dsp:nvSpPr>
        <dsp:cNvPr id="0" name=""/>
        <dsp:cNvSpPr/>
      </dsp:nvSpPr>
      <dsp:spPr>
        <a:xfrm>
          <a:off x="8424329" y="1173270"/>
          <a:ext cx="1810977" cy="181097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787D4A3-C8B1-43BC-98AD-AD0C80A9A87F}">
      <dsp:nvSpPr>
        <dsp:cNvPr id="0" name=""/>
        <dsp:cNvSpPr/>
      </dsp:nvSpPr>
      <dsp:spPr>
        <a:xfrm>
          <a:off x="8720530" y="2575392"/>
          <a:ext cx="1810977" cy="24624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u="sng" kern="1200" dirty="0"/>
            <a:t>Экономика</a:t>
          </a:r>
          <a:endParaRPr lang="en-US" sz="1600" u="sng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Прогноз добычи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Оценка инвестиций и рынка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Оценка </a:t>
          </a:r>
          <a:r>
            <a:rPr lang="ru-RU" sz="1600" kern="1200" dirty="0" err="1"/>
            <a:t>рсков</a:t>
          </a:r>
          <a:endParaRPr lang="en-US" sz="1600" kern="1200" dirty="0"/>
        </a:p>
      </dsp:txBody>
      <dsp:txXfrm>
        <a:off x="8773572" y="2628434"/>
        <a:ext cx="1704893" cy="23563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D1B498-5EBC-47DB-A4A6-91836ED6DDC9}">
      <dsp:nvSpPr>
        <dsp:cNvPr id="0" name=""/>
        <dsp:cNvSpPr/>
      </dsp:nvSpPr>
      <dsp:spPr>
        <a:xfrm>
          <a:off x="4323993" y="353354"/>
          <a:ext cx="2851660" cy="103529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Геологическая модель пласта</a:t>
          </a:r>
          <a:endParaRPr lang="en-US" sz="1600" b="1" kern="1200" dirty="0"/>
        </a:p>
      </dsp:txBody>
      <dsp:txXfrm>
        <a:off x="4741609" y="504969"/>
        <a:ext cx="2016428" cy="732062"/>
      </dsp:txXfrm>
    </dsp:sp>
    <dsp:sp modelId="{3BD218AB-4531-4923-B965-6A969F9D6DCF}">
      <dsp:nvSpPr>
        <dsp:cNvPr id="0" name=""/>
        <dsp:cNvSpPr/>
      </dsp:nvSpPr>
      <dsp:spPr>
        <a:xfrm rot="21567546">
          <a:off x="7361153" y="678968"/>
          <a:ext cx="448090" cy="34941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/>
        </a:p>
      </dsp:txBody>
      <dsp:txXfrm>
        <a:off x="7361155" y="749345"/>
        <a:ext cx="343267" cy="209647"/>
      </dsp:txXfrm>
    </dsp:sp>
    <dsp:sp modelId="{9D447B97-29AA-4296-AF1B-22A4D871157F}">
      <dsp:nvSpPr>
        <dsp:cNvPr id="0" name=""/>
        <dsp:cNvSpPr/>
      </dsp:nvSpPr>
      <dsp:spPr>
        <a:xfrm>
          <a:off x="8020049" y="317956"/>
          <a:ext cx="2958688" cy="103529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Гидродинамическая модель пласта</a:t>
          </a:r>
          <a:endParaRPr lang="en-US" sz="1600" b="1" kern="1200" dirty="0"/>
        </a:p>
      </dsp:txBody>
      <dsp:txXfrm>
        <a:off x="8453339" y="469571"/>
        <a:ext cx="2092108" cy="732062"/>
      </dsp:txXfrm>
    </dsp:sp>
    <dsp:sp modelId="{B5A7BA7C-2E63-4744-BF97-19E4F17CD384}">
      <dsp:nvSpPr>
        <dsp:cNvPr id="0" name=""/>
        <dsp:cNvSpPr/>
      </dsp:nvSpPr>
      <dsp:spPr>
        <a:xfrm rot="5319177">
          <a:off x="9329263" y="1527076"/>
          <a:ext cx="380996" cy="34941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/>
        </a:p>
      </dsp:txBody>
      <dsp:txXfrm>
        <a:off x="9380442" y="1544561"/>
        <a:ext cx="276173" cy="209647"/>
      </dsp:txXfrm>
    </dsp:sp>
    <dsp:sp modelId="{76815A0F-F534-43C8-965B-B8A26688CFD0}">
      <dsp:nvSpPr>
        <dsp:cNvPr id="0" name=""/>
        <dsp:cNvSpPr/>
      </dsp:nvSpPr>
      <dsp:spPr>
        <a:xfrm>
          <a:off x="8091171" y="2071874"/>
          <a:ext cx="2898931" cy="103529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Модель скважины</a:t>
          </a:r>
          <a:endParaRPr lang="en-US" sz="1600" b="1" kern="1200" dirty="0"/>
        </a:p>
      </dsp:txBody>
      <dsp:txXfrm>
        <a:off x="8515710" y="2223489"/>
        <a:ext cx="2049853" cy="732062"/>
      </dsp:txXfrm>
    </dsp:sp>
    <dsp:sp modelId="{A1EF7797-0F5A-4FAD-8C1E-8D02C678925B}">
      <dsp:nvSpPr>
        <dsp:cNvPr id="0" name=""/>
        <dsp:cNvSpPr/>
      </dsp:nvSpPr>
      <dsp:spPr>
        <a:xfrm rot="10830782">
          <a:off x="7412576" y="2397908"/>
          <a:ext cx="479874" cy="34941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/>
        </a:p>
      </dsp:txBody>
      <dsp:txXfrm rot="10800000">
        <a:off x="7517397" y="2468259"/>
        <a:ext cx="375051" cy="209647"/>
      </dsp:txXfrm>
    </dsp:sp>
    <dsp:sp modelId="{939F05A0-736A-4E8C-A9B6-45803E8FD1B3}">
      <dsp:nvSpPr>
        <dsp:cNvPr id="0" name=""/>
        <dsp:cNvSpPr/>
      </dsp:nvSpPr>
      <dsp:spPr>
        <a:xfrm>
          <a:off x="4132577" y="2037123"/>
          <a:ext cx="3054194" cy="103529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Модель поверхностного оборудования</a:t>
          </a:r>
          <a:endParaRPr lang="en-US" sz="1600" b="1" kern="1200" dirty="0"/>
        </a:p>
      </dsp:txBody>
      <dsp:txXfrm>
        <a:off x="4579853" y="2188738"/>
        <a:ext cx="2159642" cy="732062"/>
      </dsp:txXfrm>
    </dsp:sp>
    <dsp:sp modelId="{192DA62B-7759-49C6-8284-C784DCF982FD}">
      <dsp:nvSpPr>
        <dsp:cNvPr id="0" name=""/>
        <dsp:cNvSpPr/>
      </dsp:nvSpPr>
      <dsp:spPr>
        <a:xfrm rot="10720117">
          <a:off x="3517427" y="2424770"/>
          <a:ext cx="437310" cy="34941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/>
        </a:p>
      </dsp:txBody>
      <dsp:txXfrm rot="10800000">
        <a:off x="3622236" y="2493434"/>
        <a:ext cx="332487" cy="209647"/>
      </dsp:txXfrm>
    </dsp:sp>
    <dsp:sp modelId="{392B334C-D498-4B10-9184-6315E1B39890}">
      <dsp:nvSpPr>
        <dsp:cNvPr id="0" name=""/>
        <dsp:cNvSpPr/>
      </dsp:nvSpPr>
      <dsp:spPr>
        <a:xfrm>
          <a:off x="480424" y="2124566"/>
          <a:ext cx="2833697" cy="103529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Логистика</a:t>
          </a:r>
          <a:endParaRPr lang="en-US" sz="1600" b="1" kern="1200" dirty="0"/>
        </a:p>
      </dsp:txBody>
      <dsp:txXfrm>
        <a:off x="895409" y="2276181"/>
        <a:ext cx="2003727" cy="732062"/>
      </dsp:txXfrm>
    </dsp:sp>
    <dsp:sp modelId="{3C688D2B-5D05-4B0D-BD9F-F3A6E9BC65B1}">
      <dsp:nvSpPr>
        <dsp:cNvPr id="0" name=""/>
        <dsp:cNvSpPr/>
      </dsp:nvSpPr>
      <dsp:spPr>
        <a:xfrm rot="16111726">
          <a:off x="1706446" y="1639651"/>
          <a:ext cx="339128" cy="34941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/>
        </a:p>
      </dsp:txBody>
      <dsp:txXfrm rot="10800000">
        <a:off x="1758621" y="1760385"/>
        <a:ext cx="237390" cy="209647"/>
      </dsp:txXfrm>
    </dsp:sp>
    <dsp:sp modelId="{CC2C532B-CC54-4F17-B398-E790F205A97E}">
      <dsp:nvSpPr>
        <dsp:cNvPr id="0" name=""/>
        <dsp:cNvSpPr/>
      </dsp:nvSpPr>
      <dsp:spPr>
        <a:xfrm>
          <a:off x="427966" y="346143"/>
          <a:ext cx="2849921" cy="113882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Экономика</a:t>
          </a:r>
          <a:endParaRPr lang="en-US" sz="1600" b="1" kern="1200" dirty="0"/>
        </a:p>
      </dsp:txBody>
      <dsp:txXfrm>
        <a:off x="845327" y="512919"/>
        <a:ext cx="2015199" cy="805269"/>
      </dsp:txXfrm>
    </dsp:sp>
    <dsp:sp modelId="{AA43DB0B-CD1C-4BFE-9F0B-7C3434D8C8E3}">
      <dsp:nvSpPr>
        <dsp:cNvPr id="0" name=""/>
        <dsp:cNvSpPr/>
      </dsp:nvSpPr>
      <dsp:spPr>
        <a:xfrm rot="21560697">
          <a:off x="3507713" y="718755"/>
          <a:ext cx="555156" cy="34941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/>
        </a:p>
      </dsp:txBody>
      <dsp:txXfrm>
        <a:off x="3507716" y="789236"/>
        <a:ext cx="450333" cy="2096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2CC3A-73CA-4D5F-A1C7-8637363345BE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98329-6B5E-4D08-9DC2-EAC5881A94E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Совершенствование современных технологий разработки углеводородов во многом связано с развитием математических моделей, описывающих геофизические и гидродинамические процессы, происходящие при добыче углеводородов. Улучшение качества моделирования опирается на рост вычислительной мощности компьютерной техники, развитие измерительных методик, а также появление новых направлений исследования таких как искусственный интеллект и машинное обучение. Поток цифровой информации с месторождения предоставляет собой объем фактических данных о режиме и особенностях разработки, но нуждается в упорядочивании и осмыслении для того, чтобы на основе этой информации можно было принимать решения.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98329-6B5E-4D08-9DC2-EAC5881A94E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215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Таким образом, следующим этапом развития математического моделирования и создания интеллектуальной системы управления разработкой должна стать унифицированная система, объединяющая сбор и обработку данных, а также применяющая современные методики моделирования для поддержки принятия решений на всех уровнях управленческой иерархии. Создание такой системы должно опираться на существующие наработки и программные продукты, используемые в индустрии.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98329-6B5E-4D08-9DC2-EAC5881A94E0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419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98329-6B5E-4D08-9DC2-EAC5881A94E0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968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98329-6B5E-4D08-9DC2-EAC5881A94E0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872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Сформулировать</a:t>
            </a:r>
            <a:r>
              <a:rPr lang="ru-RU" baseline="0" dirty="0"/>
              <a:t> запросы к Полпредству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98329-6B5E-4D08-9DC2-EAC5881A94E0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1521" y="1880314"/>
            <a:ext cx="9766479" cy="209925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 sz="4400"/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tabLst/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1B408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7278" y="4413407"/>
            <a:ext cx="10547798" cy="165576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1B408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8340958" y="868753"/>
            <a:ext cx="3866282" cy="15092"/>
          </a:xfrm>
          <a:prstGeom prst="line">
            <a:avLst/>
          </a:prstGeom>
          <a:ln w="28575">
            <a:solidFill>
              <a:srgbClr val="1B40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0" y="876299"/>
            <a:ext cx="885825" cy="0"/>
          </a:xfrm>
          <a:prstGeom prst="line">
            <a:avLst/>
          </a:prstGeom>
          <a:ln w="28575">
            <a:solidFill>
              <a:srgbClr val="1B40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 userDrawn="1"/>
        </p:nvSpPr>
        <p:spPr>
          <a:xfrm>
            <a:off x="0" y="6492240"/>
            <a:ext cx="12192000" cy="365760"/>
          </a:xfrm>
          <a:prstGeom prst="rect">
            <a:avLst/>
          </a:prstGeom>
          <a:solidFill>
            <a:srgbClr val="1B40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949394" y="691633"/>
            <a:ext cx="6391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1B408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Сибирское отделение Российской академии наук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49" y="505562"/>
            <a:ext cx="756865" cy="74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26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033EA-A350-422C-B672-0B1722571C95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39FA-1456-4AEA-A082-130B38B49F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941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033EA-A350-422C-B672-0B1722571C95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39FA-1456-4AEA-A082-130B38B49F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860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1246"/>
          </a:xfrm>
        </p:spPr>
        <p:txBody>
          <a:bodyPr/>
          <a:lstStyle>
            <a:lvl1pPr>
              <a:defRPr sz="4400" b="1"/>
            </a:lvl1pPr>
          </a:lstStyle>
          <a:p>
            <a:pPr>
              <a:lnSpc>
                <a:spcPct val="130000"/>
              </a:lnSpc>
              <a:spcAft>
                <a:spcPts val="1800"/>
              </a:spcAft>
            </a:pPr>
            <a:endParaRPr lang="ru-RU" sz="3600" dirty="0">
              <a:solidFill>
                <a:srgbClr val="1839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033EA-A350-422C-B672-0B1722571C95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39FA-1456-4AEA-A082-130B38B49F0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08" y="663987"/>
            <a:ext cx="401641" cy="393474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 userDrawn="1"/>
        </p:nvCxnSpPr>
        <p:spPr>
          <a:xfrm>
            <a:off x="438128" y="1228398"/>
            <a:ext cx="0" cy="5629602"/>
          </a:xfrm>
          <a:prstGeom prst="line">
            <a:avLst/>
          </a:prstGeom>
          <a:ln w="25400">
            <a:solidFill>
              <a:srgbClr val="1B40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438128" y="0"/>
            <a:ext cx="0" cy="495300"/>
          </a:xfrm>
          <a:prstGeom prst="line">
            <a:avLst/>
          </a:prstGeom>
          <a:ln w="25400">
            <a:solidFill>
              <a:srgbClr val="1B40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660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033EA-A350-422C-B672-0B1722571C95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39FA-1456-4AEA-A082-130B38B49F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48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033EA-A350-422C-B672-0B1722571C95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39FA-1456-4AEA-A082-130B38B49F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252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033EA-A350-422C-B672-0B1722571C95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39FA-1456-4AEA-A082-130B38B49F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435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033EA-A350-422C-B672-0B1722571C95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39FA-1456-4AEA-A082-130B38B49F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832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08" y="663987"/>
            <a:ext cx="401641" cy="393474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 userDrawn="1"/>
        </p:nvCxnSpPr>
        <p:spPr>
          <a:xfrm>
            <a:off x="438128" y="1228398"/>
            <a:ext cx="0" cy="5629602"/>
          </a:xfrm>
          <a:prstGeom prst="line">
            <a:avLst/>
          </a:prstGeom>
          <a:ln w="25400">
            <a:solidFill>
              <a:srgbClr val="1B40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 userDrawn="1"/>
        </p:nvCxnSpPr>
        <p:spPr>
          <a:xfrm>
            <a:off x="438128" y="0"/>
            <a:ext cx="0" cy="495300"/>
          </a:xfrm>
          <a:prstGeom prst="line">
            <a:avLst/>
          </a:prstGeom>
          <a:ln w="25400">
            <a:solidFill>
              <a:srgbClr val="1B40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0164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033EA-A350-422C-B672-0B1722571C95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39FA-1456-4AEA-A082-130B38B49F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570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033EA-A350-422C-B672-0B1722571C95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F39FA-1456-4AEA-A082-130B38B49F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810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033EA-A350-422C-B672-0B1722571C95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6F39FA-1456-4AEA-A082-130B38B49F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863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9.gif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hyperlink" Target="https://gpn.nsu.ru/" TargetMode="External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5.png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jpeg"/><Relationship Id="rId5" Type="http://schemas.openxmlformats.org/officeDocument/2006/relationships/image" Target="../media/image250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6481" y="1508997"/>
            <a:ext cx="108108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ru-RU" sz="4800" b="1" dirty="0">
                <a:solidFill>
                  <a:srgbClr val="1B408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Математическое и физическое моделирование промышленных систем нефтедобычи</a:t>
            </a:r>
            <a:endParaRPr lang="ru-RU" sz="3600" b="1" dirty="0">
              <a:solidFill>
                <a:srgbClr val="1B408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96481" y="4306673"/>
            <a:ext cx="10810876" cy="1795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200" b="1" dirty="0">
                <a:solidFill>
                  <a:srgbClr val="1B408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Головин Сергей Валерьевич</a:t>
            </a:r>
            <a:endParaRPr lang="ru-RU" sz="2200" dirty="0">
              <a:solidFill>
                <a:srgbClr val="1B408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1B408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Заместитель председателя СО РАН по комплексному развитию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1B408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Директор НОЦ «Газпромнефть-НГУ»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1B408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профессор РАН, доктор физико-математических наук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6492240"/>
            <a:ext cx="12192000" cy="365760"/>
          </a:xfrm>
          <a:prstGeom prst="rect">
            <a:avLst/>
          </a:prstGeom>
          <a:solidFill>
            <a:srgbClr val="1B40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731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D23FC25D-D68C-4AE3-80AB-8AC264A3C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995" y="3934162"/>
            <a:ext cx="3697679" cy="2669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3D5ED0A-445F-4D29-861A-49C51CCFE964}"/>
              </a:ext>
            </a:extLst>
          </p:cNvPr>
          <p:cNvSpPr/>
          <p:nvPr/>
        </p:nvSpPr>
        <p:spPr>
          <a:xfrm>
            <a:off x="886928" y="618156"/>
            <a:ext cx="107824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3000" b="1" dirty="0">
                <a:solidFill>
                  <a:srgbClr val="1839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Выбор оптимального метода увеличения нефтеотдачи</a:t>
            </a:r>
            <a:endParaRPr lang="ru-RU" sz="3000" dirty="0">
              <a:solidFill>
                <a:srgbClr val="1839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9FE84C7-C420-4EC6-B069-085B57E42498}"/>
              </a:ext>
            </a:extLst>
          </p:cNvPr>
          <p:cNvGrpSpPr/>
          <p:nvPr/>
        </p:nvGrpSpPr>
        <p:grpSpPr>
          <a:xfrm>
            <a:off x="1434340" y="1396886"/>
            <a:ext cx="9612516" cy="2245473"/>
            <a:chOff x="1864781" y="1954300"/>
            <a:chExt cx="8573356" cy="1760519"/>
          </a:xfrm>
        </p:grpSpPr>
        <p:sp>
          <p:nvSpPr>
            <p:cNvPr id="3" name="Скругленный прямоугольник 9">
              <a:extLst>
                <a:ext uri="{FF2B5EF4-FFF2-40B4-BE49-F238E27FC236}">
                  <a16:creationId xmlns:a16="http://schemas.microsoft.com/office/drawing/2014/main" id="{9E43C9BC-C57D-4CE5-A876-251765A7F5B1}"/>
                </a:ext>
              </a:extLst>
            </p:cNvPr>
            <p:cNvSpPr/>
            <p:nvPr/>
          </p:nvSpPr>
          <p:spPr>
            <a:xfrm>
              <a:off x="4025020" y="1954300"/>
              <a:ext cx="4353739" cy="666890"/>
            </a:xfrm>
            <a:prstGeom prst="roundRect">
              <a:avLst/>
            </a:prstGeom>
            <a:solidFill>
              <a:srgbClr val="0070C0">
                <a:alpha val="20000"/>
              </a:srgbClr>
            </a:solidFill>
            <a:ln w="28575"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600"/>
                </a:spcBef>
              </a:pPr>
              <a:r>
                <a:rPr lang="ru-RU" sz="1600" b="1" dirty="0">
                  <a:solidFill>
                    <a:schemeClr val="tx1"/>
                  </a:solidFill>
                </a:rPr>
                <a:t>ОСНОВНЫЕ МЕТОДЫ УВЕЛИЧЕНИЯ НЕФТЕОТДАЧИ</a:t>
              </a:r>
            </a:p>
          </p:txBody>
        </p:sp>
        <p:sp>
          <p:nvSpPr>
            <p:cNvPr id="4" name="Скругленный прямоугольник 10">
              <a:extLst>
                <a:ext uri="{FF2B5EF4-FFF2-40B4-BE49-F238E27FC236}">
                  <a16:creationId xmlns:a16="http://schemas.microsoft.com/office/drawing/2014/main" id="{52B0FA02-9DD4-4552-B0C6-686B192847C0}"/>
                </a:ext>
              </a:extLst>
            </p:cNvPr>
            <p:cNvSpPr/>
            <p:nvPr/>
          </p:nvSpPr>
          <p:spPr>
            <a:xfrm>
              <a:off x="1864781" y="3047929"/>
              <a:ext cx="1876612" cy="666890"/>
            </a:xfrm>
            <a:prstGeom prst="roundRect">
              <a:avLst/>
            </a:prstGeom>
            <a:solidFill>
              <a:srgbClr val="0070C0">
                <a:alpha val="20000"/>
              </a:srgbClr>
            </a:solidFill>
            <a:ln w="28575"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600"/>
                </a:spcBef>
              </a:pPr>
              <a:r>
                <a:rPr lang="ru-RU" sz="1600" b="1" dirty="0">
                  <a:solidFill>
                    <a:schemeClr val="tx1"/>
                  </a:solidFill>
                </a:rPr>
                <a:t>Физико-Химические МУН</a:t>
              </a:r>
            </a:p>
          </p:txBody>
        </p:sp>
        <p:sp>
          <p:nvSpPr>
            <p:cNvPr id="5" name="Скругленный прямоугольник 11">
              <a:extLst>
                <a:ext uri="{FF2B5EF4-FFF2-40B4-BE49-F238E27FC236}">
                  <a16:creationId xmlns:a16="http://schemas.microsoft.com/office/drawing/2014/main" id="{F6EBE7AE-0001-4CE0-93D4-E353D8A2FA52}"/>
                </a:ext>
              </a:extLst>
            </p:cNvPr>
            <p:cNvSpPr/>
            <p:nvPr/>
          </p:nvSpPr>
          <p:spPr>
            <a:xfrm>
              <a:off x="4097029" y="3034420"/>
              <a:ext cx="1876612" cy="666890"/>
            </a:xfrm>
            <a:prstGeom prst="roundRect">
              <a:avLst/>
            </a:prstGeom>
            <a:solidFill>
              <a:srgbClr val="0070C0">
                <a:alpha val="20000"/>
              </a:srgbClr>
            </a:solidFill>
            <a:ln w="28575"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600"/>
                </a:spcBef>
              </a:pPr>
              <a:r>
                <a:rPr lang="ru-RU" sz="1600" b="1" dirty="0">
                  <a:solidFill>
                    <a:schemeClr val="tx1"/>
                  </a:solidFill>
                </a:rPr>
                <a:t>Тепловые МУН</a:t>
              </a:r>
            </a:p>
          </p:txBody>
        </p:sp>
        <p:sp>
          <p:nvSpPr>
            <p:cNvPr id="6" name="Скругленный прямоугольник 12">
              <a:extLst>
                <a:ext uri="{FF2B5EF4-FFF2-40B4-BE49-F238E27FC236}">
                  <a16:creationId xmlns:a16="http://schemas.microsoft.com/office/drawing/2014/main" id="{0F49171C-B2F9-4244-BFD5-F893026E41AE}"/>
                </a:ext>
              </a:extLst>
            </p:cNvPr>
            <p:cNvSpPr/>
            <p:nvPr/>
          </p:nvSpPr>
          <p:spPr>
            <a:xfrm>
              <a:off x="6329277" y="3034420"/>
              <a:ext cx="1876612" cy="666890"/>
            </a:xfrm>
            <a:prstGeom prst="roundRect">
              <a:avLst/>
            </a:prstGeom>
            <a:solidFill>
              <a:srgbClr val="0070C0">
                <a:alpha val="20000"/>
              </a:srgbClr>
            </a:solidFill>
            <a:ln w="28575"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600"/>
                </a:spcBef>
              </a:pPr>
              <a:r>
                <a:rPr lang="ru-RU" sz="1600" b="1" dirty="0">
                  <a:solidFill>
                    <a:schemeClr val="tx1"/>
                  </a:solidFill>
                </a:rPr>
                <a:t>Газовые МУН</a:t>
              </a:r>
            </a:p>
          </p:txBody>
        </p:sp>
        <p:sp>
          <p:nvSpPr>
            <p:cNvPr id="7" name="Скругленный прямоугольник 13">
              <a:extLst>
                <a:ext uri="{FF2B5EF4-FFF2-40B4-BE49-F238E27FC236}">
                  <a16:creationId xmlns:a16="http://schemas.microsoft.com/office/drawing/2014/main" id="{F8FA0807-ACC7-401F-B7BC-61D6AF634815}"/>
                </a:ext>
              </a:extLst>
            </p:cNvPr>
            <p:cNvSpPr/>
            <p:nvPr/>
          </p:nvSpPr>
          <p:spPr>
            <a:xfrm>
              <a:off x="8561525" y="3034420"/>
              <a:ext cx="1876612" cy="666890"/>
            </a:xfrm>
            <a:prstGeom prst="roundRect">
              <a:avLst/>
            </a:prstGeom>
            <a:solidFill>
              <a:srgbClr val="0070C0">
                <a:alpha val="20000"/>
              </a:srgbClr>
            </a:solidFill>
            <a:ln w="28575"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600"/>
                </a:spcBef>
              </a:pPr>
              <a:r>
                <a:rPr lang="ru-RU" sz="1600" b="1" dirty="0">
                  <a:solidFill>
                    <a:schemeClr val="tx1"/>
                  </a:solidFill>
                </a:rPr>
                <a:t>Прочие МУН</a:t>
              </a:r>
            </a:p>
          </p:txBody>
        </p:sp>
        <p:cxnSp>
          <p:nvCxnSpPr>
            <p:cNvPr id="8" name="Соединительная линия уступом 14">
              <a:extLst>
                <a:ext uri="{FF2B5EF4-FFF2-40B4-BE49-F238E27FC236}">
                  <a16:creationId xmlns:a16="http://schemas.microsoft.com/office/drawing/2014/main" id="{3F6959B6-E169-4506-AFFC-26D2385B9190}"/>
                </a:ext>
              </a:extLst>
            </p:cNvPr>
            <p:cNvCxnSpPr>
              <a:stCxn id="3" idx="2"/>
              <a:endCxn id="4" idx="0"/>
            </p:cNvCxnSpPr>
            <p:nvPr/>
          </p:nvCxnSpPr>
          <p:spPr>
            <a:xfrm rot="5400000">
              <a:off x="4289120" y="1135158"/>
              <a:ext cx="426739" cy="3398803"/>
            </a:xfrm>
            <a:prstGeom prst="bentConnector3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Соединительная линия уступом 15">
              <a:extLst>
                <a:ext uri="{FF2B5EF4-FFF2-40B4-BE49-F238E27FC236}">
                  <a16:creationId xmlns:a16="http://schemas.microsoft.com/office/drawing/2014/main" id="{1ACBD6B1-C075-41B8-89C2-CF114F3EDE3E}"/>
                </a:ext>
              </a:extLst>
            </p:cNvPr>
            <p:cNvCxnSpPr>
              <a:stCxn id="3" idx="2"/>
              <a:endCxn id="5" idx="0"/>
            </p:cNvCxnSpPr>
            <p:nvPr/>
          </p:nvCxnSpPr>
          <p:spPr>
            <a:xfrm rot="5400000">
              <a:off x="5411998" y="2244528"/>
              <a:ext cx="413230" cy="1166555"/>
            </a:xfrm>
            <a:prstGeom prst="bentConnector3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Соединительная линия уступом 16">
              <a:extLst>
                <a:ext uri="{FF2B5EF4-FFF2-40B4-BE49-F238E27FC236}">
                  <a16:creationId xmlns:a16="http://schemas.microsoft.com/office/drawing/2014/main" id="{4C5A2B75-12E0-4A88-9412-78E635346067}"/>
                </a:ext>
              </a:extLst>
            </p:cNvPr>
            <p:cNvCxnSpPr>
              <a:stCxn id="3" idx="2"/>
              <a:endCxn id="6" idx="0"/>
            </p:cNvCxnSpPr>
            <p:nvPr/>
          </p:nvCxnSpPr>
          <p:spPr>
            <a:xfrm rot="16200000" flipH="1">
              <a:off x="6528121" y="2294958"/>
              <a:ext cx="413230" cy="1065693"/>
            </a:xfrm>
            <a:prstGeom prst="bentConnector3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Соединительная линия уступом 17">
              <a:extLst>
                <a:ext uri="{FF2B5EF4-FFF2-40B4-BE49-F238E27FC236}">
                  <a16:creationId xmlns:a16="http://schemas.microsoft.com/office/drawing/2014/main" id="{FEDDDAAF-0711-4BBE-BB39-7F0C945E8A91}"/>
                </a:ext>
              </a:extLst>
            </p:cNvPr>
            <p:cNvCxnSpPr>
              <a:stCxn id="3" idx="2"/>
              <a:endCxn id="7" idx="0"/>
            </p:cNvCxnSpPr>
            <p:nvPr/>
          </p:nvCxnSpPr>
          <p:spPr>
            <a:xfrm rot="16200000" flipH="1">
              <a:off x="7644245" y="1178834"/>
              <a:ext cx="413230" cy="3297941"/>
            </a:xfrm>
            <a:prstGeom prst="bentConnector3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68AD84C-6144-4D30-A365-15370A0EC300}"/>
              </a:ext>
            </a:extLst>
          </p:cNvPr>
          <p:cNvSpPr/>
          <p:nvPr/>
        </p:nvSpPr>
        <p:spPr>
          <a:xfrm>
            <a:off x="738942" y="4107809"/>
            <a:ext cx="3343825" cy="2322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Цель работы</a:t>
            </a:r>
            <a:r>
              <a:rPr lang="ru-RU" dirty="0"/>
              <a:t>: разработка и реализация алгоритма расчета эффективности МУН </a:t>
            </a:r>
            <a:r>
              <a:rPr lang="ru-RU" b="1" dirty="0"/>
              <a:t>методами машинного обучения </a:t>
            </a:r>
            <a:r>
              <a:rPr lang="ru-RU" dirty="0"/>
              <a:t>для выбора оптимального вида МУН в зависимости от основных свойств объекта разработки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90EA40C-7B6B-42FE-992B-A4C37054B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981" y="3934162"/>
            <a:ext cx="3671636" cy="260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64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5480F9-5F28-4F8A-9515-DA42C2009333}"/>
              </a:ext>
            </a:extLst>
          </p:cNvPr>
          <p:cNvSpPr txBox="1"/>
          <p:nvPr/>
        </p:nvSpPr>
        <p:spPr>
          <a:xfrm>
            <a:off x="910770" y="339003"/>
            <a:ext cx="7780400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spcAft>
                <a:spcPts val="600"/>
              </a:spcAft>
              <a:defRPr sz="3000" b="1">
                <a:solidFill>
                  <a:srgbClr val="1839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/>
              <a:t>Результаты на примере </a:t>
            </a:r>
            <a:r>
              <a:rPr lang="en-US" dirty="0"/>
              <a:t>ASP </a:t>
            </a:r>
            <a:r>
              <a:rPr lang="ru-RU" dirty="0" err="1"/>
              <a:t>заводнения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350A2C-ECDD-48F9-8B62-4CBA98D017D5}"/>
              </a:ext>
            </a:extLst>
          </p:cNvPr>
          <p:cNvSpPr txBox="1"/>
          <p:nvPr/>
        </p:nvSpPr>
        <p:spPr>
          <a:xfrm>
            <a:off x="3813167" y="870061"/>
            <a:ext cx="8177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Прокси модели суммарной добычи нефти за 200 месяцев.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3E8D94-D27B-4301-9041-1D8352A21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585" y="4545970"/>
            <a:ext cx="8902593" cy="22256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517140-ED58-4E18-B8C4-720EB31DAD6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249" y="1054727"/>
            <a:ext cx="3899337" cy="30525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D70FD9-371C-43BE-B056-994FA78CE327}"/>
              </a:ext>
            </a:extLst>
          </p:cNvPr>
          <p:cNvSpPr txBox="1"/>
          <p:nvPr/>
        </p:nvSpPr>
        <p:spPr>
          <a:xfrm>
            <a:off x="3913014" y="3993702"/>
            <a:ext cx="6999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Прокси модели помесячной/</a:t>
            </a:r>
            <a:r>
              <a:rPr lang="ru-RU" dirty="0" err="1"/>
              <a:t>погодовой</a:t>
            </a:r>
            <a:r>
              <a:rPr lang="ru-RU" dirty="0"/>
              <a:t> добычи нефти – временная зависимость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6611973-992D-4C15-97D4-FC1799450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6973" y="1191597"/>
            <a:ext cx="3904662" cy="27787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6965E2A-799B-4B79-AE13-8AEF5EA2BFAD}"/>
              </a:ext>
            </a:extLst>
          </p:cNvPr>
          <p:cNvSpPr txBox="1"/>
          <p:nvPr/>
        </p:nvSpPr>
        <p:spPr>
          <a:xfrm>
            <a:off x="609144" y="1054727"/>
            <a:ext cx="3059815" cy="4232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/>
              <a:t>Моделируется элемент </a:t>
            </a:r>
            <a:r>
              <a:rPr lang="ru-RU" dirty="0" err="1"/>
              <a:t>заводнения</a:t>
            </a:r>
            <a:r>
              <a:rPr lang="ru-RU" dirty="0"/>
              <a:t>  ¼ от 5-ти точечной схемы. Нагнетающие скважины в углах, добывающая - в центре.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Один слой, анизотропный по вертикали. 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Вертикальные скважины.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Моделируются:  базовое </a:t>
            </a:r>
            <a:r>
              <a:rPr lang="ru-RU" dirty="0" err="1"/>
              <a:t>заводнение</a:t>
            </a:r>
            <a:r>
              <a:rPr lang="ru-RU" dirty="0"/>
              <a:t> (водой), </a:t>
            </a:r>
            <a:r>
              <a:rPr lang="en-US" dirty="0"/>
              <a:t>ASP </a:t>
            </a:r>
            <a:r>
              <a:rPr lang="ru-RU" dirty="0" err="1"/>
              <a:t>заводнение</a:t>
            </a:r>
            <a:r>
              <a:rPr lang="ru-RU" dirty="0"/>
              <a:t>, закачка углеводородных газов и закачка пара. 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89C0237-03B6-42B9-ADA9-C53C540D07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770" y="5287617"/>
            <a:ext cx="2060235" cy="138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30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328BA98-CC25-48CB-835E-7BABF79B6171}"/>
              </a:ext>
            </a:extLst>
          </p:cNvPr>
          <p:cNvSpPr/>
          <p:nvPr/>
        </p:nvSpPr>
        <p:spPr>
          <a:xfrm>
            <a:off x="899540" y="555094"/>
            <a:ext cx="111137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3000" b="1" dirty="0">
                <a:solidFill>
                  <a:srgbClr val="1839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Задачи оптимизации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805CBBD-FC8B-4003-A832-9A77F0038D3F}"/>
              </a:ext>
            </a:extLst>
          </p:cNvPr>
          <p:cNvSpPr/>
          <p:nvPr/>
        </p:nvSpPr>
        <p:spPr>
          <a:xfrm>
            <a:off x="686659" y="1427073"/>
            <a:ext cx="105016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Портфельная оптимизация или математика </a:t>
            </a:r>
            <a:br>
              <a:rPr lang="ru-RU" sz="2400" dirty="0"/>
            </a:br>
            <a:r>
              <a:rPr lang="ru-RU" sz="2400" dirty="0"/>
              <a:t>управления инвестициями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Управление проектами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Задачи маршрутизации и транспортной логистики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Многокритериальная оптимизация разработки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0C145B-674B-4EB3-A973-584CC1EB16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94"/>
          <a:stretch/>
        </p:blipFill>
        <p:spPr>
          <a:xfrm>
            <a:off x="8373262" y="4251669"/>
            <a:ext cx="3711962" cy="23021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DB9EE6-4DF8-40B0-AD4E-4F9BD97BF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59" y="4211152"/>
            <a:ext cx="3528195" cy="24307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EBA7B14-6B2A-4FD8-8A6F-B5F4FAC92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197" y="4474563"/>
            <a:ext cx="3023721" cy="1856345"/>
          </a:xfrm>
          <a:prstGeom prst="rect">
            <a:avLst/>
          </a:prstGeom>
        </p:spPr>
      </p:pic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E1A51F6E-6C0D-4056-AAFF-18167B5529B8}"/>
              </a:ext>
            </a:extLst>
          </p:cNvPr>
          <p:cNvSpPr/>
          <p:nvPr/>
        </p:nvSpPr>
        <p:spPr>
          <a:xfrm>
            <a:off x="4461340" y="5265080"/>
            <a:ext cx="454288" cy="4426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9156962A-984C-49BF-9ED7-26F83D1C0C91}"/>
              </a:ext>
            </a:extLst>
          </p:cNvPr>
          <p:cNvSpPr/>
          <p:nvPr/>
        </p:nvSpPr>
        <p:spPr>
          <a:xfrm>
            <a:off x="7805918" y="5330747"/>
            <a:ext cx="454288" cy="4426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498347-688E-4CE8-B9CB-450A5BAF8A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3894" y="815020"/>
            <a:ext cx="4222865" cy="143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61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9433FF-3210-4C6A-89D3-81BA80BED644}"/>
              </a:ext>
            </a:extLst>
          </p:cNvPr>
          <p:cNvSpPr txBox="1"/>
          <p:nvPr/>
        </p:nvSpPr>
        <p:spPr>
          <a:xfrm>
            <a:off x="806913" y="463711"/>
            <a:ext cx="15256228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spcAft>
                <a:spcPts val="600"/>
              </a:spcAft>
              <a:defRPr sz="3000" b="1">
                <a:solidFill>
                  <a:srgbClr val="1839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/>
              <a:t>Цифровой керн: моделирование течения </a:t>
            </a:r>
            <a:br>
              <a:rPr lang="ru-RU" dirty="0"/>
            </a:br>
            <a:r>
              <a:rPr lang="ru-RU" dirty="0"/>
              <a:t>многокомпонентной жидкости в поровом пространстве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3C8732-EA19-425C-9636-3DC5BB7B8A22}"/>
              </a:ext>
            </a:extLst>
          </p:cNvPr>
          <p:cNvSpPr txBox="1"/>
          <p:nvPr/>
        </p:nvSpPr>
        <p:spPr>
          <a:xfrm>
            <a:off x="574158" y="1546763"/>
            <a:ext cx="671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Для выявления режимов течения многокомпонентных жидкостей в пористых средах проводится моделирование методом решеточного уравнения Больцмана</a:t>
            </a:r>
            <a:endParaRPr lang="en-US" sz="2000" dirty="0"/>
          </a:p>
        </p:txBody>
      </p:sp>
      <p:pic>
        <p:nvPicPr>
          <p:cNvPr id="7" name="Picture 14" descr="fig1">
            <a:extLst>
              <a:ext uri="{FF2B5EF4-FFF2-40B4-BE49-F238E27FC236}">
                <a16:creationId xmlns:a16="http://schemas.microsoft.com/office/drawing/2014/main" id="{12EEF6CE-FE31-4BF8-9082-DA9391244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29" y="2937592"/>
            <a:ext cx="1618252" cy="161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E1EA5A-20F2-4087-B572-AA72AFECB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489" y="4931010"/>
            <a:ext cx="5033390" cy="1243308"/>
          </a:xfrm>
          <a:prstGeom prst="rect">
            <a:avLst/>
          </a:prstGeom>
        </p:spPr>
      </p:pic>
      <p:pic>
        <p:nvPicPr>
          <p:cNvPr id="11" name="Объект 4">
            <a:extLst>
              <a:ext uri="{FF2B5EF4-FFF2-40B4-BE49-F238E27FC236}">
                <a16:creationId xmlns:a16="http://schemas.microsoft.com/office/drawing/2014/main" id="{C6FA2534-8F6D-4A60-A289-841419260E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864" y="1795745"/>
            <a:ext cx="5032415" cy="83041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6E35102-CD65-4188-8A5C-6C540E062F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32" y="3150749"/>
            <a:ext cx="7217119" cy="11919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0B40FCE-A4C1-48B1-8992-03E72477E398}"/>
                  </a:ext>
                </a:extLst>
              </p:cNvPr>
              <p:cNvSpPr txBox="1"/>
              <p:nvPr/>
            </p:nvSpPr>
            <p:spPr>
              <a:xfrm>
                <a:off x="806913" y="5158243"/>
                <a:ext cx="6011442" cy="518027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+</m:t>
                        </m:r>
                        <m:sSub>
                          <m:sSub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𝒌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+∆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</a:t>
                </a:r>
                <a:r>
                  <a:rPr lang="ru-RU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ru-RU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𝑒𝑞</m:t>
                                </m:r>
                              </m:sup>
                            </m:sSub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 − 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</a:rPr>
                          <m:t>τ</m:t>
                        </m:r>
                      </m:den>
                    </m:f>
                  </m:oMath>
                </a14:m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ru-RU" sz="20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0B40FCE-A4C1-48B1-8992-03E72477E3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913" y="5158243"/>
                <a:ext cx="6011442" cy="518027"/>
              </a:xfrm>
              <a:prstGeom prst="rect">
                <a:avLst/>
              </a:prstGeom>
              <a:blipFill>
                <a:blip r:embed="rId6"/>
                <a:stretch>
                  <a:fillRect b="-12222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0183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B2B17C7B-A5F2-44C6-AA1C-F9C4599BF6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3053083"/>
              </p:ext>
            </p:extLst>
          </p:nvPr>
        </p:nvGraphicFramePr>
        <p:xfrm>
          <a:off x="528564" y="1355583"/>
          <a:ext cx="11100933" cy="4146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82132C3-3B4E-4F11-9062-D2CE52549DEC}"/>
              </a:ext>
            </a:extLst>
          </p:cNvPr>
          <p:cNvSpPr txBox="1"/>
          <p:nvPr/>
        </p:nvSpPr>
        <p:spPr>
          <a:xfrm>
            <a:off x="562503" y="5230754"/>
            <a:ext cx="107306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Комплексный подход </a:t>
            </a:r>
            <a:r>
              <a:rPr lang="ru-RU" sz="2000" dirty="0"/>
              <a:t>обеспечивает взаимосвязь моделей, совместимость по форматам данных, единый интерфейс. Сбор данных в едином формате позволяет включать новые возможности анализа</a:t>
            </a:r>
            <a:endParaRPr lang="en-US" sz="20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D110432-1FB2-4910-857B-059BCC2FF3CE}"/>
              </a:ext>
            </a:extLst>
          </p:cNvPr>
          <p:cNvSpPr/>
          <p:nvPr/>
        </p:nvSpPr>
        <p:spPr>
          <a:xfrm>
            <a:off x="797940" y="564989"/>
            <a:ext cx="113940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3000" b="1" dirty="0">
                <a:solidFill>
                  <a:srgbClr val="1839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Цифровая платформа разведки и разработки</a:t>
            </a:r>
            <a:endParaRPr lang="ru-RU" sz="3000" dirty="0">
              <a:solidFill>
                <a:srgbClr val="1839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542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53C255-7EEE-463A-9CC6-D984F460EC9A}"/>
              </a:ext>
            </a:extLst>
          </p:cNvPr>
          <p:cNvSpPr txBox="1"/>
          <p:nvPr/>
        </p:nvSpPr>
        <p:spPr>
          <a:xfrm>
            <a:off x="882362" y="582966"/>
            <a:ext cx="8818440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spcAft>
                <a:spcPts val="600"/>
              </a:spcAft>
              <a:defRPr sz="3000" b="1">
                <a:solidFill>
                  <a:srgbClr val="1839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/>
              <a:t>НОЦ «Газпромнефть – НГУ»</a:t>
            </a:r>
            <a:endParaRPr lang="en-US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B7B67E6-EB3B-4821-84C1-DF3B4A641D98}"/>
              </a:ext>
            </a:extLst>
          </p:cNvPr>
          <p:cNvSpPr/>
          <p:nvPr/>
        </p:nvSpPr>
        <p:spPr>
          <a:xfrm>
            <a:off x="882362" y="1278878"/>
            <a:ext cx="110264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ru-RU" sz="2400" dirty="0"/>
              <a:t>Направления деятельности</a:t>
            </a:r>
          </a:p>
          <a:p>
            <a:pPr marL="285750" indent="-285750" defTabSz="266700">
              <a:buFont typeface="Arial" panose="020B0604020202020204" pitchFamily="34" charset="0"/>
              <a:buChar char="•"/>
            </a:pPr>
            <a:r>
              <a:rPr lang="ru-RU" sz="2400" b="1" dirty="0"/>
              <a:t>Выполнение договорных научно-исследовательских работ </a:t>
            </a:r>
          </a:p>
          <a:p>
            <a:pPr marL="285750" indent="-285750" defTabSz="266700">
              <a:buFont typeface="Arial" panose="020B0604020202020204" pitchFamily="34" charset="0"/>
              <a:buChar char="•"/>
            </a:pPr>
            <a:r>
              <a:rPr lang="ru-RU" sz="2400" b="1" dirty="0"/>
              <a:t>Обучение студентов на магистерских программах</a:t>
            </a:r>
          </a:p>
          <a:p>
            <a:pPr marL="285750" indent="-285750" defTabSz="266700">
              <a:buFont typeface="Arial" panose="020B0604020202020204" pitchFamily="34" charset="0"/>
              <a:buChar char="•"/>
            </a:pPr>
            <a:r>
              <a:rPr lang="ru-RU" sz="2400" dirty="0"/>
              <a:t>Создание </a:t>
            </a:r>
            <a:r>
              <a:rPr lang="ru-RU" sz="2400" b="1" dirty="0"/>
              <a:t>коммуникационной площадки </a:t>
            </a:r>
            <a:r>
              <a:rPr lang="ru-RU" sz="2400" dirty="0"/>
              <a:t>в сфере разработки технологий разведки, интенсификации добычи, транспорта и переработки углеводородов</a:t>
            </a:r>
            <a:endParaRPr lang="ru-RU" sz="2400" b="1" dirty="0"/>
          </a:p>
        </p:txBody>
      </p:sp>
      <p:pic>
        <p:nvPicPr>
          <p:cNvPr id="4" name="Picture 2" descr="http://qrcoder.ru/code/?https%3A%2F%2Fwww.nsu.ru%2Fn%2Fresearch%2Fresearch-educational-center%2Fgpn%2F&amp;4&amp;0">
            <a:extLst>
              <a:ext uri="{FF2B5EF4-FFF2-40B4-BE49-F238E27FC236}">
                <a16:creationId xmlns:a16="http://schemas.microsoft.com/office/drawing/2014/main" id="{12E3B977-EFB9-4F5D-87D7-F37AE4BF2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213" y="480447"/>
            <a:ext cx="1024121" cy="102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3FD5481-1655-4DC8-8FE8-6AE4BA0A2AB4}"/>
              </a:ext>
            </a:extLst>
          </p:cNvPr>
          <p:cNvSpPr/>
          <p:nvPr/>
        </p:nvSpPr>
        <p:spPr>
          <a:xfrm>
            <a:off x="10193723" y="1728669"/>
            <a:ext cx="1959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https://</a:t>
            </a:r>
            <a:r>
              <a:rPr lang="en-US" dirty="0">
                <a:hlinkClick r:id="rId4"/>
              </a:rPr>
              <a:t>gpn.nsu.ru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6" name="Picture 4" descr="https://sun9-9.userapi.com/c854420/v854420289/87101/Nhvr48nIoS4.jpg">
            <a:extLst>
              <a:ext uri="{FF2B5EF4-FFF2-40B4-BE49-F238E27FC236}">
                <a16:creationId xmlns:a16="http://schemas.microsoft.com/office/drawing/2014/main" id="{A614041C-F4D3-4407-9E9F-8889A32103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35" b="23628"/>
          <a:stretch/>
        </p:blipFill>
        <p:spPr bwMode="auto">
          <a:xfrm>
            <a:off x="4212639" y="3429000"/>
            <a:ext cx="2957902" cy="150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Новосибирск, Сибирь, Россия, Мир — LiveJournal">
            <a:extLst>
              <a:ext uri="{FF2B5EF4-FFF2-40B4-BE49-F238E27FC236}">
                <a16:creationId xmlns:a16="http://schemas.microsoft.com/office/drawing/2014/main" id="{15CEE74D-A33C-4E9F-8D54-7F7955210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845" y="3735734"/>
            <a:ext cx="1611175" cy="107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Официальный сайт компании «Газпромнефть - Региональные продажи»">
            <a:extLst>
              <a:ext uri="{FF2B5EF4-FFF2-40B4-BE49-F238E27FC236}">
                <a16:creationId xmlns:a16="http://schemas.microsoft.com/office/drawing/2014/main" id="{9D01E9C3-DF0A-4662-80D1-C728AC12B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506" y="3300261"/>
            <a:ext cx="2473078" cy="117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NNCGuide: Институт нефтегазовой геологии и геофизики имени А.А ...">
            <a:extLst>
              <a:ext uri="{FF2B5EF4-FFF2-40B4-BE49-F238E27FC236}">
                <a16:creationId xmlns:a16="http://schemas.microsoft.com/office/drawing/2014/main" id="{5C2D65E7-0360-4353-A098-7C5F4DF2F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80" y="5124462"/>
            <a:ext cx="2055547" cy="84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Институт гидродинамики им. М.А. Лаврентьева СО РАН">
            <a:extLst>
              <a:ext uri="{FF2B5EF4-FFF2-40B4-BE49-F238E27FC236}">
                <a16:creationId xmlns:a16="http://schemas.microsoft.com/office/drawing/2014/main" id="{9A7046AB-C93D-47E6-9C8E-9E9F2CA4B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823" y="5331327"/>
            <a:ext cx="1342055" cy="134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Институт математики им. С. Л. Соболева СО РАН">
            <a:extLst>
              <a:ext uri="{FF2B5EF4-FFF2-40B4-BE49-F238E27FC236}">
                <a16:creationId xmlns:a16="http://schemas.microsoft.com/office/drawing/2014/main" id="{45BEF047-63C0-426D-929C-FF03215BD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682" y="5355451"/>
            <a:ext cx="1598952" cy="122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трелка: влево-вправо 11">
            <a:extLst>
              <a:ext uri="{FF2B5EF4-FFF2-40B4-BE49-F238E27FC236}">
                <a16:creationId xmlns:a16="http://schemas.microsoft.com/office/drawing/2014/main" id="{165BBE12-D653-4EDE-B5EC-0BC71A06F6A5}"/>
              </a:ext>
            </a:extLst>
          </p:cNvPr>
          <p:cNvSpPr/>
          <p:nvPr/>
        </p:nvSpPr>
        <p:spPr>
          <a:xfrm>
            <a:off x="7385323" y="3846016"/>
            <a:ext cx="1261841" cy="434560"/>
          </a:xfrm>
          <a:prstGeom prst="left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NNCGuide: Институт вычислительной математики и математической ...">
            <a:extLst>
              <a:ext uri="{FF2B5EF4-FFF2-40B4-BE49-F238E27FC236}">
                <a16:creationId xmlns:a16="http://schemas.microsoft.com/office/drawing/2014/main" id="{29C3FFFD-5384-4F82-BA65-68B351AC1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323" y="5389179"/>
            <a:ext cx="1234936" cy="122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трелка: влево-вправо 13">
            <a:extLst>
              <a:ext uri="{FF2B5EF4-FFF2-40B4-BE49-F238E27FC236}">
                <a16:creationId xmlns:a16="http://schemas.microsoft.com/office/drawing/2014/main" id="{A11F3599-07C5-4CBA-B7EE-A6281A5ADEC5}"/>
              </a:ext>
            </a:extLst>
          </p:cNvPr>
          <p:cNvSpPr/>
          <p:nvPr/>
        </p:nvSpPr>
        <p:spPr>
          <a:xfrm>
            <a:off x="3195160" y="3839349"/>
            <a:ext cx="860690" cy="230063"/>
          </a:xfrm>
          <a:prstGeom prst="left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Стрелка: влево-вправо 14">
            <a:extLst>
              <a:ext uri="{FF2B5EF4-FFF2-40B4-BE49-F238E27FC236}">
                <a16:creationId xmlns:a16="http://schemas.microsoft.com/office/drawing/2014/main" id="{AA10AEA9-C800-4C66-8C30-85F5903C9F62}"/>
              </a:ext>
            </a:extLst>
          </p:cNvPr>
          <p:cNvSpPr/>
          <p:nvPr/>
        </p:nvSpPr>
        <p:spPr>
          <a:xfrm rot="19440857">
            <a:off x="3090272" y="4650534"/>
            <a:ext cx="1134747" cy="227176"/>
          </a:xfrm>
          <a:prstGeom prst="left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Стрелка: влево-вправо 15">
            <a:extLst>
              <a:ext uri="{FF2B5EF4-FFF2-40B4-BE49-F238E27FC236}">
                <a16:creationId xmlns:a16="http://schemas.microsoft.com/office/drawing/2014/main" id="{AD8C5F96-0476-4755-BCC5-83C7344D6F2E}"/>
              </a:ext>
            </a:extLst>
          </p:cNvPr>
          <p:cNvSpPr/>
          <p:nvPr/>
        </p:nvSpPr>
        <p:spPr>
          <a:xfrm rot="16200000">
            <a:off x="5733621" y="4947200"/>
            <a:ext cx="446896" cy="168293"/>
          </a:xfrm>
          <a:prstGeom prst="left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Стрелка: влево-вправо 16">
            <a:extLst>
              <a:ext uri="{FF2B5EF4-FFF2-40B4-BE49-F238E27FC236}">
                <a16:creationId xmlns:a16="http://schemas.microsoft.com/office/drawing/2014/main" id="{98742893-7678-4532-B86C-DA9219BB7EBF}"/>
              </a:ext>
            </a:extLst>
          </p:cNvPr>
          <p:cNvSpPr/>
          <p:nvPr/>
        </p:nvSpPr>
        <p:spPr>
          <a:xfrm rot="18570523">
            <a:off x="4376029" y="4941999"/>
            <a:ext cx="455959" cy="190151"/>
          </a:xfrm>
          <a:prstGeom prst="left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Стрелка: влево-вправо 17">
            <a:extLst>
              <a:ext uri="{FF2B5EF4-FFF2-40B4-BE49-F238E27FC236}">
                <a16:creationId xmlns:a16="http://schemas.microsoft.com/office/drawing/2014/main" id="{200AD20D-CA46-41DE-A158-E0153208A38D}"/>
              </a:ext>
            </a:extLst>
          </p:cNvPr>
          <p:cNvSpPr/>
          <p:nvPr/>
        </p:nvSpPr>
        <p:spPr>
          <a:xfrm rot="2709349">
            <a:off x="6916576" y="4835423"/>
            <a:ext cx="781008" cy="169337"/>
          </a:xfrm>
          <a:prstGeom prst="left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54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49D3F8A-F6A5-42E5-9AD5-C5E997EEECFE}"/>
              </a:ext>
            </a:extLst>
          </p:cNvPr>
          <p:cNvSpPr/>
          <p:nvPr/>
        </p:nvSpPr>
        <p:spPr>
          <a:xfrm>
            <a:off x="899540" y="555094"/>
            <a:ext cx="111836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b="1" dirty="0">
                <a:solidFill>
                  <a:srgbClr val="18397A"/>
                </a:solidFill>
              </a:rPr>
              <a:t>Магистерские программы </a:t>
            </a:r>
            <a:r>
              <a:rPr lang="en-US" sz="2800" b="1" dirty="0">
                <a:solidFill>
                  <a:srgbClr val="18397A"/>
                </a:solidFill>
                <a:latin typeface="Open Sans" panose="020B0606030504020204" pitchFamily="34" charset="0"/>
              </a:rPr>
              <a:t>Science Engineering</a:t>
            </a:r>
            <a:r>
              <a:rPr lang="ru-RU" sz="2800" b="1" dirty="0">
                <a:solidFill>
                  <a:srgbClr val="18397A"/>
                </a:solidFill>
              </a:rPr>
              <a:t> в НГУ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8AD932-271B-4156-82C0-1CA0905613A0}"/>
              </a:ext>
            </a:extLst>
          </p:cNvPr>
          <p:cNvSpPr txBox="1">
            <a:spLocks/>
          </p:cNvSpPr>
          <p:nvPr/>
        </p:nvSpPr>
        <p:spPr>
          <a:xfrm>
            <a:off x="568869" y="1405107"/>
            <a:ext cx="8037576" cy="499569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rgbClr val="1B4089"/>
                </a:solidFill>
              </a:rPr>
              <a:t>«Нефтяной инжиниринг и математическое моделирование» </a:t>
            </a:r>
            <a:r>
              <a:rPr lang="ru-RU" sz="2400" dirty="0"/>
              <a:t>- создание новых математических моделей и программных комплексов для нефтегазовой индустрии </a:t>
            </a:r>
          </a:p>
          <a:p>
            <a:r>
              <a:rPr lang="ru-RU" sz="2400" b="1" dirty="0">
                <a:solidFill>
                  <a:srgbClr val="1B4089"/>
                </a:solidFill>
              </a:rPr>
              <a:t>«Моделирование нефтегазовых систем» </a:t>
            </a:r>
            <a:r>
              <a:rPr lang="ru-RU" sz="2400" dirty="0"/>
              <a:t>- описание природных нефтегазовых систем с использованием последних достижений геологии, геофизики, обработки и интерпретации сейсмических и скважинных данных. </a:t>
            </a:r>
          </a:p>
          <a:p>
            <a:r>
              <a:rPr lang="ru-RU" sz="2400" b="1" dirty="0">
                <a:solidFill>
                  <a:srgbClr val="1B4089"/>
                </a:solidFill>
              </a:rPr>
              <a:t>«</a:t>
            </a:r>
            <a:r>
              <a:rPr lang="en-US" sz="2400" b="1" dirty="0">
                <a:solidFill>
                  <a:srgbClr val="1B4089"/>
                </a:solidFill>
              </a:rPr>
              <a:t>IT</a:t>
            </a:r>
            <a:r>
              <a:rPr lang="ru-RU" sz="2400" b="1" dirty="0">
                <a:solidFill>
                  <a:srgbClr val="1B4089"/>
                </a:solidFill>
              </a:rPr>
              <a:t>-геофизика» </a:t>
            </a:r>
            <a:r>
              <a:rPr lang="ru-RU" sz="2400" dirty="0"/>
              <a:t>- решение геофизических задач с использованием современных IT-технологий, включая методы машинного обучения, высокопроизводительные вычисления, анализ больших объёмов данных.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C79EE6-2193-4D4F-8BE8-5820E71563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321" y="1256595"/>
            <a:ext cx="2545810" cy="14298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1A740A5-FD7E-4F29-A523-9142A0EF9C8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765" y="2649568"/>
            <a:ext cx="2336921" cy="1823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ABC12D6-6639-415A-8DBD-821B01B04B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0" t="27768" r="16692" b="15316"/>
          <a:stretch/>
        </p:blipFill>
        <p:spPr>
          <a:xfrm>
            <a:off x="9375300" y="4473724"/>
            <a:ext cx="2071396" cy="11953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BDB49E-8935-4B16-82D8-2AD1542A64EB}"/>
              </a:ext>
            </a:extLst>
          </p:cNvPr>
          <p:cNvSpPr txBox="1"/>
          <p:nvPr/>
        </p:nvSpPr>
        <p:spPr>
          <a:xfrm>
            <a:off x="793749" y="5800635"/>
            <a:ext cx="10829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Ведется целевая подготовка специалистов-исследователей для </a:t>
            </a:r>
            <a:r>
              <a:rPr lang="en-US" sz="2400" dirty="0"/>
              <a:t>R&amp;D</a:t>
            </a:r>
            <a:r>
              <a:rPr lang="ru-RU" sz="2400" dirty="0"/>
              <a:t>-центров нефтегазовых компаний, а также исследовательских организаций (НИИ и вузы)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85001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CC527F2-DB25-4F79-94C8-42C46016173F}"/>
              </a:ext>
            </a:extLst>
          </p:cNvPr>
          <p:cNvSpPr/>
          <p:nvPr/>
        </p:nvSpPr>
        <p:spPr>
          <a:xfrm>
            <a:off x="950340" y="590871"/>
            <a:ext cx="111836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b="1" dirty="0">
                <a:solidFill>
                  <a:srgbClr val="18397A"/>
                </a:solidFill>
              </a:rPr>
              <a:t>Платформа «Нефтедобыча» на основе СО РАН + НГУ + </a:t>
            </a:r>
            <a:r>
              <a:rPr lang="ru-RU" sz="2800" b="1" dirty="0" err="1">
                <a:solidFill>
                  <a:srgbClr val="18397A"/>
                </a:solidFill>
              </a:rPr>
              <a:t>Академпарка</a:t>
            </a:r>
            <a:endParaRPr lang="ru-RU" sz="2800" b="1" dirty="0">
              <a:solidFill>
                <a:srgbClr val="18397A"/>
              </a:solidFill>
            </a:endParaRP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44542C3D-0282-4365-A05A-D556CA8FE46D}"/>
              </a:ext>
            </a:extLst>
          </p:cNvPr>
          <p:cNvSpPr txBox="1">
            <a:spLocks/>
          </p:cNvSpPr>
          <p:nvPr/>
        </p:nvSpPr>
        <p:spPr>
          <a:xfrm>
            <a:off x="950341" y="1248054"/>
            <a:ext cx="11183602" cy="499569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rgbClr val="1B4089"/>
                </a:solidFill>
                <a:cs typeface="Arial" panose="020B0604020202020204" pitchFamily="34" charset="0"/>
              </a:rPr>
              <a:t>Функции платформы:</a:t>
            </a:r>
          </a:p>
          <a:p>
            <a:r>
              <a:rPr lang="ru-RU" sz="2000" dirty="0">
                <a:solidFill>
                  <a:srgbClr val="1B4089"/>
                </a:solidFill>
                <a:cs typeface="Arial" panose="020B0604020202020204" pitchFamily="34" charset="0"/>
              </a:rPr>
              <a:t>Анализ рынков: выявление </a:t>
            </a:r>
            <a:r>
              <a:rPr lang="ru-RU" sz="2000" b="1" dirty="0">
                <a:solidFill>
                  <a:srgbClr val="1B4089"/>
                </a:solidFill>
                <a:cs typeface="Arial" panose="020B0604020202020204" pitchFamily="34" charset="0"/>
              </a:rPr>
              <a:t>технологических барьеров </a:t>
            </a:r>
            <a:r>
              <a:rPr lang="ru-RU" sz="2000" dirty="0">
                <a:solidFill>
                  <a:srgbClr val="1B4089"/>
                </a:solidFill>
                <a:cs typeface="Arial" panose="020B0604020202020204" pitchFamily="34" charset="0"/>
              </a:rPr>
              <a:t>в отрасли </a:t>
            </a:r>
          </a:p>
          <a:p>
            <a:r>
              <a:rPr lang="ru-RU" sz="2000" dirty="0">
                <a:solidFill>
                  <a:srgbClr val="1B4089"/>
                </a:solidFill>
                <a:cs typeface="Arial" panose="020B0604020202020204" pitchFamily="34" charset="0"/>
              </a:rPr>
              <a:t>Экспертиза и </a:t>
            </a:r>
            <a:r>
              <a:rPr lang="ru-RU" sz="2000" b="1" dirty="0">
                <a:solidFill>
                  <a:srgbClr val="1B4089"/>
                </a:solidFill>
                <a:cs typeface="Arial" panose="020B0604020202020204" pitchFamily="34" charset="0"/>
              </a:rPr>
              <a:t>аналитическая поддержка </a:t>
            </a:r>
            <a:r>
              <a:rPr lang="ru-RU" sz="2000" dirty="0">
                <a:solidFill>
                  <a:srgbClr val="1B4089"/>
                </a:solidFill>
                <a:cs typeface="Arial" panose="020B0604020202020204" pitchFamily="34" charset="0"/>
              </a:rPr>
              <a:t>в принятии решений</a:t>
            </a:r>
          </a:p>
          <a:p>
            <a:r>
              <a:rPr lang="ru-RU" sz="2000" dirty="0">
                <a:solidFill>
                  <a:srgbClr val="1B4089"/>
                </a:solidFill>
                <a:cs typeface="Arial" panose="020B0604020202020204" pitchFamily="34" charset="0"/>
              </a:rPr>
              <a:t>Стимулирование создания в НИИ и вузах опережающего </a:t>
            </a:r>
            <a:br>
              <a:rPr lang="ru-RU" sz="2000" dirty="0">
                <a:solidFill>
                  <a:srgbClr val="1B4089"/>
                </a:solidFill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B4089"/>
                </a:solidFill>
                <a:cs typeface="Arial" panose="020B0604020202020204" pitchFamily="34" charset="0"/>
              </a:rPr>
              <a:t>научно-технологического задела</a:t>
            </a:r>
          </a:p>
          <a:p>
            <a:r>
              <a:rPr lang="ru-RU" sz="2000" dirty="0">
                <a:solidFill>
                  <a:srgbClr val="1B4089"/>
                </a:solidFill>
                <a:cs typeface="Arial" panose="020B0604020202020204" pitchFamily="34" charset="0"/>
              </a:rPr>
              <a:t>Формирование команд для </a:t>
            </a:r>
            <a:r>
              <a:rPr lang="ru-RU" sz="2000" b="1" dirty="0">
                <a:solidFill>
                  <a:srgbClr val="1B4089"/>
                </a:solidFill>
                <a:cs typeface="Arial" panose="020B0604020202020204" pitchFamily="34" charset="0"/>
              </a:rPr>
              <a:t>выполнения заказных НИОКР</a:t>
            </a:r>
          </a:p>
          <a:p>
            <a:r>
              <a:rPr lang="ru-RU" sz="2000" dirty="0">
                <a:solidFill>
                  <a:srgbClr val="1B4089"/>
                </a:solidFill>
                <a:cs typeface="Arial" panose="020B0604020202020204" pitchFamily="34" charset="0"/>
              </a:rPr>
              <a:t>Создание «</a:t>
            </a:r>
            <a:r>
              <a:rPr lang="ru-RU" sz="2000" b="1" dirty="0">
                <a:solidFill>
                  <a:srgbClr val="1B4089"/>
                </a:solidFill>
                <a:cs typeface="Arial" panose="020B0604020202020204" pitchFamily="34" charset="0"/>
              </a:rPr>
              <a:t>проектных воронок</a:t>
            </a:r>
            <a:r>
              <a:rPr lang="ru-RU" sz="2000" dirty="0">
                <a:solidFill>
                  <a:srgbClr val="1B4089"/>
                </a:solidFill>
                <a:cs typeface="Arial" panose="020B0604020202020204" pitchFamily="34" charset="0"/>
              </a:rPr>
              <a:t>» из резидентов </a:t>
            </a:r>
            <a:r>
              <a:rPr lang="ru-RU" sz="2000" dirty="0" err="1">
                <a:solidFill>
                  <a:srgbClr val="1B4089"/>
                </a:solidFill>
                <a:cs typeface="Arial" panose="020B0604020202020204" pitchFamily="34" charset="0"/>
              </a:rPr>
              <a:t>Академпарка</a:t>
            </a:r>
            <a:endParaRPr lang="ru-RU" sz="2000" dirty="0">
              <a:solidFill>
                <a:srgbClr val="1B4089"/>
              </a:solidFill>
              <a:cs typeface="Arial" panose="020B0604020202020204" pitchFamily="34" charset="0"/>
            </a:endParaRPr>
          </a:p>
          <a:p>
            <a:r>
              <a:rPr lang="ru-RU" sz="2000" dirty="0">
                <a:solidFill>
                  <a:srgbClr val="1B4089"/>
                </a:solidFill>
                <a:cs typeface="Arial" panose="020B0604020202020204" pitchFamily="34" charset="0"/>
              </a:rPr>
              <a:t>Курсы </a:t>
            </a:r>
            <a:r>
              <a:rPr lang="ru-RU" sz="2000" b="1" dirty="0">
                <a:solidFill>
                  <a:srgbClr val="1B4089"/>
                </a:solidFill>
                <a:cs typeface="Arial" panose="020B0604020202020204" pitchFamily="34" charset="0"/>
              </a:rPr>
              <a:t>дополнительного образования</a:t>
            </a:r>
          </a:p>
          <a:p>
            <a:endParaRPr lang="ru-RU" sz="2000" b="1" dirty="0">
              <a:solidFill>
                <a:srgbClr val="1B4089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b="1" dirty="0">
                <a:solidFill>
                  <a:srgbClr val="1B4089"/>
                </a:solidFill>
                <a:cs typeface="Arial" panose="020B0604020202020204" pitchFamily="34" charset="0"/>
              </a:rPr>
              <a:t>Механизмы сотрудничества с индустрией:</a:t>
            </a:r>
          </a:p>
          <a:p>
            <a:r>
              <a:rPr lang="ru-RU" sz="2000" b="1" dirty="0">
                <a:solidFill>
                  <a:srgbClr val="1B4089"/>
                </a:solidFill>
                <a:cs typeface="Arial" panose="020B0604020202020204" pitchFamily="34" charset="0"/>
              </a:rPr>
              <a:t>СО РАН – </a:t>
            </a:r>
            <a:r>
              <a:rPr lang="ru-RU" sz="2000" dirty="0">
                <a:solidFill>
                  <a:srgbClr val="1B4089"/>
                </a:solidFill>
                <a:cs typeface="Arial" panose="020B0604020202020204" pitchFamily="34" charset="0"/>
              </a:rPr>
              <a:t>экспертиза, аналитика, интеграция</a:t>
            </a:r>
          </a:p>
          <a:p>
            <a:r>
              <a:rPr lang="ru-RU" sz="2000" b="1" dirty="0">
                <a:solidFill>
                  <a:srgbClr val="1B4089"/>
                </a:solidFill>
                <a:cs typeface="Arial" panose="020B0604020202020204" pitchFamily="34" charset="0"/>
              </a:rPr>
              <a:t>НГУ</a:t>
            </a:r>
            <a:r>
              <a:rPr lang="ru-RU" sz="2000" dirty="0">
                <a:solidFill>
                  <a:srgbClr val="1B4089"/>
                </a:solidFill>
                <a:cs typeface="Arial" panose="020B0604020202020204" pitchFamily="34" charset="0"/>
              </a:rPr>
              <a:t> – консорциумы в программе стратегического лидерства</a:t>
            </a:r>
          </a:p>
          <a:p>
            <a:r>
              <a:rPr lang="ru-RU" sz="2000" b="1" dirty="0" err="1">
                <a:solidFill>
                  <a:srgbClr val="1B4089"/>
                </a:solidFill>
                <a:cs typeface="Arial" panose="020B0604020202020204" pitchFamily="34" charset="0"/>
              </a:rPr>
              <a:t>Академпарк</a:t>
            </a:r>
            <a:r>
              <a:rPr lang="ru-RU" sz="2000" dirty="0">
                <a:solidFill>
                  <a:srgbClr val="1B4089"/>
                </a:solidFill>
                <a:cs typeface="Arial" panose="020B0604020202020204" pitchFamily="34" charset="0"/>
              </a:rPr>
              <a:t> – индустриальные партнеры регионального оператора СКОЛКОВО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CAF089-B131-4C43-9834-DCE156110612}"/>
              </a:ext>
            </a:extLst>
          </p:cNvPr>
          <p:cNvSpPr txBox="1"/>
          <p:nvPr/>
        </p:nvSpPr>
        <p:spPr>
          <a:xfrm rot="19840237">
            <a:off x="2357491" y="3240159"/>
            <a:ext cx="7988300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Приглашаем к сотрудничеству!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773747-D5FD-4B9D-AC94-F9583229B8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610" y="3275257"/>
            <a:ext cx="1152128" cy="919917"/>
          </a:xfrm>
          <a:prstGeom prst="rect">
            <a:avLst/>
          </a:prstGeom>
          <a:effectLst/>
        </p:spPr>
      </p:pic>
      <p:pic>
        <p:nvPicPr>
          <p:cNvPr id="9" name="Picture 2" descr="C:\Users\adm\Desktop\cQOT1w2q_400x400.jpeg">
            <a:extLst>
              <a:ext uri="{FF2B5EF4-FFF2-40B4-BE49-F238E27FC236}">
                <a16:creationId xmlns:a16="http://schemas.microsoft.com/office/drawing/2014/main" id="{C5CC396B-B03C-4BED-9BA0-9FB996721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5059" y="4946202"/>
            <a:ext cx="1007241" cy="1007241"/>
          </a:xfrm>
          <a:prstGeom prst="rect">
            <a:avLst/>
          </a:prstGeom>
          <a:noFill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DED384C-746F-4027-9E23-206719A6D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9439" y="1321184"/>
            <a:ext cx="1203046" cy="120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2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38367" cy="1367981"/>
          </a:xfrm>
        </p:spPr>
        <p:txBody>
          <a:bodyPr>
            <a:noAutofit/>
          </a:bodyPr>
          <a:lstStyle/>
          <a:p>
            <a:r>
              <a:rPr lang="ru-RU" sz="3400" dirty="0">
                <a:solidFill>
                  <a:srgbClr val="18397A"/>
                </a:solidFill>
                <a:latin typeface="+mn-lt"/>
              </a:rPr>
              <a:t>Проблемы взаимодействия науки и образования с предприятиями реального сектора экономики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Отсутствие стимулов для сотрудничества индустрии с наукой</a:t>
            </a:r>
          </a:p>
          <a:p>
            <a:r>
              <a:rPr lang="ru-RU" dirty="0"/>
              <a:t>Различные временные циклы реализации проектов в науке, бизнесе и индустрии</a:t>
            </a:r>
          </a:p>
          <a:p>
            <a:r>
              <a:rPr lang="ru-RU" dirty="0"/>
              <a:t>Отсутствие налоговых или других инструментов, стимулирующих вложения в науку и образование</a:t>
            </a:r>
          </a:p>
          <a:p>
            <a:r>
              <a:rPr lang="ru-RU" dirty="0"/>
              <a:t>Отсутствие совместного (бизнес + наука + образование) определения технологических барьеров и построения стратегий развития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06C89-ED0C-4376-99F3-E2F70B73B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400" dirty="0">
                <a:solidFill>
                  <a:srgbClr val="18397A"/>
                </a:solidFill>
                <a:latin typeface="+mn-lt"/>
              </a:rPr>
              <a:t>Проект </a:t>
            </a:r>
            <a:r>
              <a:rPr lang="en-US" sz="3400" dirty="0">
                <a:solidFill>
                  <a:srgbClr val="18397A"/>
                </a:solidFill>
                <a:latin typeface="+mn-lt"/>
              </a:rPr>
              <a:t>BRU21 (</a:t>
            </a:r>
            <a:r>
              <a:rPr lang="ru-RU" sz="3400" dirty="0">
                <a:solidFill>
                  <a:srgbClr val="18397A"/>
                </a:solidFill>
                <a:latin typeface="+mn-lt"/>
              </a:rPr>
              <a:t>Норвегия, </a:t>
            </a:r>
            <a:r>
              <a:rPr lang="en-US" sz="3400" dirty="0">
                <a:solidFill>
                  <a:srgbClr val="18397A"/>
                </a:solidFill>
                <a:latin typeface="+mn-lt"/>
              </a:rPr>
              <a:t>NTNU)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BF2C752-F992-44B9-AA07-4595F63697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44462" y="3861084"/>
            <a:ext cx="4496144" cy="23665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FF7C2C-80D0-4E15-938E-14E35254CEA4}"/>
              </a:ext>
            </a:extLst>
          </p:cNvPr>
          <p:cNvSpPr txBox="1"/>
          <p:nvPr/>
        </p:nvSpPr>
        <p:spPr>
          <a:xfrm>
            <a:off x="708193" y="1100775"/>
            <a:ext cx="742822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Команда Норвежского университета науки и технологий (</a:t>
            </a:r>
            <a:r>
              <a:rPr lang="en-US" dirty="0"/>
              <a:t>NTNU) </a:t>
            </a:r>
            <a:r>
              <a:rPr lang="ru-RU" dirty="0"/>
              <a:t>в 2016. </a:t>
            </a:r>
            <a:r>
              <a:rPr lang="ru-RU" b="1" dirty="0"/>
              <a:t>провела 41 встречу с </a:t>
            </a:r>
            <a:r>
              <a:rPr lang="en-US" b="1" dirty="0"/>
              <a:t>O&amp;G-</a:t>
            </a:r>
            <a:r>
              <a:rPr lang="ru-RU" b="1" dirty="0"/>
              <a:t>компаниями </a:t>
            </a:r>
            <a:r>
              <a:rPr lang="ru-RU" dirty="0"/>
              <a:t>с целью обсуждения тем: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Основные вызовы для нефтегазовой индустрии добычи на норвежском континентальном шельфе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Новые технологии, обеспечивающие безопасную и экологичную добычу углеводородов при цене на нефть от </a:t>
            </a:r>
            <a:r>
              <a:rPr lang="en-US" dirty="0"/>
              <a:t>$30/</a:t>
            </a:r>
            <a:r>
              <a:rPr lang="en-US" dirty="0" err="1"/>
              <a:t>bbl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Вклад </a:t>
            </a:r>
            <a:r>
              <a:rPr lang="en-US" dirty="0"/>
              <a:t>NTNU</a:t>
            </a:r>
            <a:r>
              <a:rPr lang="ru-RU" dirty="0"/>
              <a:t> в образование, технологии и решения будущего для нефтегазового сектора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ru-RU" dirty="0"/>
              <a:t>По итогам визитов была </a:t>
            </a:r>
            <a:r>
              <a:rPr lang="ru-RU" b="1" dirty="0"/>
              <a:t>разработана дорожная карта </a:t>
            </a:r>
            <a:r>
              <a:rPr lang="ru-RU" dirty="0"/>
              <a:t>по следующим сегментам: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Цифровизация нефтегазовой индустрии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Технологические вызовы работы в Баренцевом море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Разработка месторождений и территориальные стратегии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Экологически чистое производство нефти и газа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Новые бизнес-модели для нефтяных и сервисных компаний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Работа на стадии падения добычи и вывод из разработки</a:t>
            </a:r>
            <a:endParaRPr lang="en-US" dirty="0"/>
          </a:p>
          <a:p>
            <a:r>
              <a:rPr lang="ru-RU" dirty="0"/>
              <a:t>Помимо этого, выделены два общих направления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Нефтегазовое образование будущего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Нишевые исследовательские продукты для нефтегазового рынка</a:t>
            </a:r>
            <a:endParaRPr lang="en-US" dirty="0"/>
          </a:p>
          <a:p>
            <a:endParaRPr lang="en-US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C2ADFC0-EB2F-4BA1-AFD9-E0D469953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2853" y="365126"/>
            <a:ext cx="2307753" cy="330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78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97940" y="491594"/>
            <a:ext cx="10782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3600" b="1" dirty="0">
                <a:solidFill>
                  <a:srgbClr val="1839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Цифровые методы моделирования </a:t>
            </a:r>
            <a:endParaRPr lang="ru-RU" sz="2200" dirty="0">
              <a:solidFill>
                <a:srgbClr val="1839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31" name="Схема 30">
            <a:extLst>
              <a:ext uri="{FF2B5EF4-FFF2-40B4-BE49-F238E27FC236}">
                <a16:creationId xmlns:a16="http://schemas.microsoft.com/office/drawing/2014/main" id="{BD559C0E-20BB-4AEA-993A-50E0FEF3D6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2560576"/>
              </p:ext>
            </p:extLst>
          </p:nvPr>
        </p:nvGraphicFramePr>
        <p:xfrm>
          <a:off x="611560" y="843558"/>
          <a:ext cx="10531508" cy="55698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974090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10515600" cy="871246"/>
          </a:xfrm>
        </p:spPr>
        <p:txBody>
          <a:bodyPr>
            <a:normAutofit/>
          </a:bodyPr>
          <a:lstStyle/>
          <a:p>
            <a:r>
              <a:rPr lang="ru-RU" sz="3400" dirty="0">
                <a:solidFill>
                  <a:srgbClr val="18397A"/>
                </a:solidFill>
                <a:latin typeface="+mn-lt"/>
              </a:rPr>
              <a:t>Предложение по сотрудничеству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9653" y="1466703"/>
            <a:ext cx="11069195" cy="4066292"/>
          </a:xfrm>
        </p:spPr>
        <p:txBody>
          <a:bodyPr>
            <a:normAutofit/>
          </a:bodyPr>
          <a:lstStyle/>
          <a:p>
            <a:r>
              <a:rPr lang="ru-RU" dirty="0"/>
              <a:t>Совместная проработка технологических барьеров </a:t>
            </a:r>
            <a:r>
              <a:rPr lang="en-US" dirty="0"/>
              <a:t>O&amp;G-</a:t>
            </a:r>
            <a:r>
              <a:rPr lang="ru-RU" dirty="0"/>
              <a:t>индустрии</a:t>
            </a:r>
            <a:r>
              <a:rPr lang="en-US" dirty="0"/>
              <a:t> </a:t>
            </a:r>
            <a:r>
              <a:rPr lang="ru-RU" dirty="0"/>
              <a:t>в средней и дальней перспективе</a:t>
            </a:r>
          </a:p>
          <a:p>
            <a:r>
              <a:rPr lang="ru-RU" dirty="0"/>
              <a:t>Стратегическое планирование совместной научно-технологической политики</a:t>
            </a:r>
          </a:p>
          <a:p>
            <a:pPr lvl="1"/>
            <a:r>
              <a:rPr lang="ru-RU" dirty="0"/>
              <a:t>Включение текущих и среднесрочных задач в ПИР компаний с привлечением науки для их выполнения</a:t>
            </a:r>
          </a:p>
          <a:p>
            <a:pPr lvl="1"/>
            <a:r>
              <a:rPr lang="ru-RU" dirty="0"/>
              <a:t>Модификация планов фундаментальных научных исследований вузов и НИИ</a:t>
            </a:r>
          </a:p>
          <a:p>
            <a:pPr lvl="1"/>
            <a:r>
              <a:rPr lang="ru-RU" dirty="0"/>
              <a:t>Адаптация образовательных программ </a:t>
            </a:r>
          </a:p>
          <a:p>
            <a:pPr lvl="1"/>
            <a:r>
              <a:rPr lang="ru-RU" dirty="0"/>
              <a:t>Развитие инфраструктуры  научных исследований и технологических проектов</a:t>
            </a:r>
          </a:p>
        </p:txBody>
      </p:sp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4B709CD2-D588-45F4-B54E-EFA1DFFD711E}"/>
              </a:ext>
            </a:extLst>
          </p:cNvPr>
          <p:cNvSpPr/>
          <p:nvPr/>
        </p:nvSpPr>
        <p:spPr>
          <a:xfrm>
            <a:off x="1566711" y="5929039"/>
            <a:ext cx="9787089" cy="372750"/>
          </a:xfrm>
          <a:prstGeom prst="rightArrow">
            <a:avLst/>
          </a:prstGeom>
          <a:gradFill flip="none" rotWithShape="1">
            <a:gsLst>
              <a:gs pos="50000">
                <a:srgbClr val="FFC000"/>
              </a:gs>
              <a:gs pos="0">
                <a:srgbClr val="FF0000"/>
              </a:gs>
              <a:gs pos="100000">
                <a:srgbClr val="00B05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33C9A40F-0CD8-482E-A7EE-A87B6664EEC2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1566711" y="5795010"/>
            <a:ext cx="0" cy="3204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5F53C13F-1E59-4EB9-B1D0-1732997C3966}"/>
              </a:ext>
            </a:extLst>
          </p:cNvPr>
          <p:cNvCxnSpPr>
            <a:cxnSpLocks/>
          </p:cNvCxnSpPr>
          <p:nvPr/>
        </p:nvCxnSpPr>
        <p:spPr>
          <a:xfrm>
            <a:off x="4926768" y="5795010"/>
            <a:ext cx="0" cy="3204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1041A603-E6D8-4655-B286-B3744F54D10B}"/>
              </a:ext>
            </a:extLst>
          </p:cNvPr>
          <p:cNvCxnSpPr>
            <a:cxnSpLocks/>
          </p:cNvCxnSpPr>
          <p:nvPr/>
        </p:nvCxnSpPr>
        <p:spPr>
          <a:xfrm>
            <a:off x="8264338" y="5801901"/>
            <a:ext cx="0" cy="3204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E9F66F-0A3A-4D73-A96F-0F7B5E3F331F}"/>
                  </a:ext>
                </a:extLst>
              </p:cNvPr>
              <p:cNvSpPr txBox="1"/>
              <p:nvPr/>
            </p:nvSpPr>
            <p:spPr>
              <a:xfrm>
                <a:off x="1657350" y="5583331"/>
                <a:ext cx="27456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E9F66F-0A3A-4D73-A96F-0F7B5E3F33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7350" y="5583331"/>
                <a:ext cx="274562" cy="307777"/>
              </a:xfrm>
              <a:prstGeom prst="rect">
                <a:avLst/>
              </a:prstGeom>
              <a:blipFill>
                <a:blip r:embed="rId2"/>
                <a:stretch>
                  <a:fillRect l="-17778" r="-8889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5E57265-7834-444A-A57D-05829469C5B8}"/>
                  </a:ext>
                </a:extLst>
              </p:cNvPr>
              <p:cNvSpPr txBox="1"/>
              <p:nvPr/>
            </p:nvSpPr>
            <p:spPr>
              <a:xfrm>
                <a:off x="4994919" y="5621262"/>
                <a:ext cx="72359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5E57265-7834-444A-A57D-05829469C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4919" y="5621262"/>
                <a:ext cx="723596" cy="307777"/>
              </a:xfrm>
              <a:prstGeom prst="rect">
                <a:avLst/>
              </a:prstGeom>
              <a:blipFill>
                <a:blip r:embed="rId3"/>
                <a:stretch>
                  <a:fillRect l="-6723" r="-7563" b="-15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4E952BF-29A8-4688-BFAA-2400E369588F}"/>
                  </a:ext>
                </a:extLst>
              </p:cNvPr>
              <p:cNvSpPr txBox="1"/>
              <p:nvPr/>
            </p:nvSpPr>
            <p:spPr>
              <a:xfrm>
                <a:off x="8332488" y="5621262"/>
                <a:ext cx="72590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000" dirty="0"/>
                  <a:t>10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4E952BF-29A8-4688-BFAA-2400E3695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2488" y="5621262"/>
                <a:ext cx="725904" cy="307777"/>
              </a:xfrm>
              <a:prstGeom prst="rect">
                <a:avLst/>
              </a:prstGeom>
              <a:blipFill>
                <a:blip r:embed="rId4"/>
                <a:stretch>
                  <a:fillRect l="-10924" t="-25490" r="-20168" b="-49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E5504FC0-B3C3-4271-9FCF-F8C0B25E6C3E}"/>
              </a:ext>
            </a:extLst>
          </p:cNvPr>
          <p:cNvSpPr txBox="1"/>
          <p:nvPr/>
        </p:nvSpPr>
        <p:spPr>
          <a:xfrm>
            <a:off x="2293861" y="6249443"/>
            <a:ext cx="1897139" cy="372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Договора, гранты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9A5A33-FEF9-4794-9D15-B857C7328D54}"/>
              </a:ext>
            </a:extLst>
          </p:cNvPr>
          <p:cNvSpPr txBox="1"/>
          <p:nvPr/>
        </p:nvSpPr>
        <p:spPr>
          <a:xfrm>
            <a:off x="5081589" y="6249443"/>
            <a:ext cx="3050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ПИР, ПФНИ, КНТП, НОЦ, ЛИЦ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D821A6-C950-4C53-9099-9B52EBC0F966}"/>
              </a:ext>
            </a:extLst>
          </p:cNvPr>
          <p:cNvSpPr txBox="1"/>
          <p:nvPr/>
        </p:nvSpPr>
        <p:spPr>
          <a:xfrm>
            <a:off x="8695440" y="6248659"/>
            <a:ext cx="264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ПФНИ, НОЦ, НТИ, РВК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>
            <a:extLst>
              <a:ext uri="{FF2B5EF4-FFF2-40B4-BE49-F238E27FC236}">
                <a16:creationId xmlns:a16="http://schemas.microsoft.com/office/drawing/2014/main" id="{970A3A4D-1752-418B-BFE1-BA9C4BBDC782}"/>
              </a:ext>
            </a:extLst>
          </p:cNvPr>
          <p:cNvSpPr txBox="1">
            <a:spLocks/>
          </p:cNvSpPr>
          <p:nvPr/>
        </p:nvSpPr>
        <p:spPr>
          <a:xfrm>
            <a:off x="797940" y="1265619"/>
            <a:ext cx="7042670" cy="237172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/>
              <a:t>Технологический барьер </a:t>
            </a:r>
            <a:r>
              <a:rPr lang="ru-RU" sz="2400" dirty="0"/>
              <a:t>в связи с ограничениями по поставке в Россию современных технологий нефтедобычи</a:t>
            </a:r>
          </a:p>
          <a:p>
            <a:r>
              <a:rPr lang="ru-RU" sz="2400" dirty="0"/>
              <a:t>Проект выполнен в 2017-2019 гг. консорциумом МФТИ, </a:t>
            </a:r>
            <a:r>
              <a:rPr lang="ru-RU" sz="2400" dirty="0" err="1"/>
              <a:t>Сколтех</a:t>
            </a:r>
            <a:r>
              <a:rPr lang="ru-RU" sz="2400" dirty="0"/>
              <a:t>, </a:t>
            </a:r>
            <a:r>
              <a:rPr lang="ru-RU" sz="2400" dirty="0" err="1"/>
              <a:t>ИГиЛ</a:t>
            </a:r>
            <a:r>
              <a:rPr lang="ru-RU" sz="2400" dirty="0"/>
              <a:t> СО РАН, </a:t>
            </a:r>
            <a:r>
              <a:rPr lang="ru-RU" sz="2400" dirty="0" err="1"/>
              <a:t>СПбПУ</a:t>
            </a:r>
            <a:r>
              <a:rPr lang="ru-RU" sz="2400" dirty="0"/>
              <a:t> + НТЦ Газпромнефти</a:t>
            </a:r>
          </a:p>
          <a:p>
            <a:r>
              <a:rPr lang="ru-RU" sz="2400" dirty="0"/>
              <a:t>Создан высокотехнологичный программный продукт «</a:t>
            </a:r>
            <a:r>
              <a:rPr lang="ru-RU" sz="2400" dirty="0" err="1"/>
              <a:t>КиберГРП</a:t>
            </a:r>
            <a:r>
              <a:rPr lang="ru-RU" sz="2400" dirty="0"/>
              <a:t>» международного уровня </a:t>
            </a:r>
            <a:endParaRPr lang="en-US" sz="2400" dirty="0"/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A66E6B23-38E9-43A1-8AAD-D6809C45E0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95"/>
          <a:stretch/>
        </p:blipFill>
        <p:spPr bwMode="auto">
          <a:xfrm>
            <a:off x="7761270" y="1455425"/>
            <a:ext cx="4252228" cy="21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1104532-D051-433E-95B2-26112EB32A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" b="7636"/>
          <a:stretch/>
        </p:blipFill>
        <p:spPr bwMode="auto">
          <a:xfrm>
            <a:off x="7761270" y="4048245"/>
            <a:ext cx="4252227" cy="21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Изображение выглядит как компьютер, сидит, ноутбук, рабочий стол&#10;&#10;Автоматически созданное описание">
            <a:extLst>
              <a:ext uri="{FF2B5EF4-FFF2-40B4-BE49-F238E27FC236}">
                <a16:creationId xmlns:a16="http://schemas.microsoft.com/office/drawing/2014/main" id="{A5ACF60B-20C8-41B2-BD2A-8CC12D74AE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" b="5893"/>
          <a:stretch/>
        </p:blipFill>
        <p:spPr bwMode="auto">
          <a:xfrm>
            <a:off x="1598053" y="3765035"/>
            <a:ext cx="5665355" cy="281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024B564-F5D0-4E83-8A51-F27450DA4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09" y="5632784"/>
            <a:ext cx="1057275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D718252-B52B-4187-B311-A8065536FDD1}"/>
              </a:ext>
            </a:extLst>
          </p:cNvPr>
          <p:cNvSpPr/>
          <p:nvPr/>
        </p:nvSpPr>
        <p:spPr>
          <a:xfrm>
            <a:off x="797940" y="491594"/>
            <a:ext cx="10782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3600" b="1" dirty="0">
                <a:solidFill>
                  <a:srgbClr val="1839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Симулятор гидроразрыва пласта «</a:t>
            </a:r>
            <a:r>
              <a:rPr lang="ru-RU" sz="3600" b="1" dirty="0" err="1">
                <a:solidFill>
                  <a:srgbClr val="1839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КиберГРП</a:t>
            </a:r>
            <a:r>
              <a:rPr lang="ru-RU" sz="3600" b="1" dirty="0">
                <a:solidFill>
                  <a:srgbClr val="1839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  <a:endParaRPr lang="ru-RU" sz="2200" dirty="0">
              <a:solidFill>
                <a:srgbClr val="1839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472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FDE641E-6CAC-4885-AAB5-7A0608B4A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347" y="3763274"/>
            <a:ext cx="3916588" cy="24013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B082FA-90B5-4B9C-B588-76BB6A22E338}"/>
              </a:ext>
            </a:extLst>
          </p:cNvPr>
          <p:cNvSpPr txBox="1"/>
          <p:nvPr/>
        </p:nvSpPr>
        <p:spPr>
          <a:xfrm>
            <a:off x="1012707" y="1347813"/>
            <a:ext cx="48863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/>
              <a:t>Инициация и начальное развитие трещины</a:t>
            </a:r>
            <a:r>
              <a:rPr lang="en-US" dirty="0"/>
              <a:t> </a:t>
            </a:r>
            <a:r>
              <a:rPr lang="ru-RU" dirty="0"/>
              <a:t>при закачке «подушки» из чистой жидкости</a:t>
            </a:r>
          </a:p>
          <a:p>
            <a:pPr marL="342900" indent="-342900">
              <a:buAutoNum type="arabicPeriod"/>
            </a:pPr>
            <a:r>
              <a:rPr lang="ru-RU" dirty="0"/>
              <a:t>Закачка расклинивающего агента</a:t>
            </a:r>
            <a:r>
              <a:rPr lang="en-US" dirty="0"/>
              <a:t> – </a:t>
            </a:r>
            <a:r>
              <a:rPr lang="ru-RU" dirty="0"/>
              <a:t>проппанта с нарастанием концентрации</a:t>
            </a:r>
          </a:p>
          <a:p>
            <a:pPr marL="342900" indent="-342900">
              <a:buAutoNum type="arabicPeriod"/>
            </a:pPr>
            <a:r>
              <a:rPr lang="ru-RU" dirty="0"/>
              <a:t>Завершение закачки проппанта, </a:t>
            </a:r>
            <a:r>
              <a:rPr lang="ru-RU" dirty="0" err="1"/>
              <a:t>продавка</a:t>
            </a:r>
            <a:r>
              <a:rPr lang="ru-RU" dirty="0"/>
              <a:t>, остановка насосов</a:t>
            </a:r>
          </a:p>
          <a:p>
            <a:pPr marL="342900" indent="-342900">
              <a:buAutoNum type="arabicPeriod"/>
            </a:pPr>
            <a:r>
              <a:rPr lang="ru-RU" dirty="0"/>
              <a:t>Оценка параметров трещины: закреплённая длина, проницаемость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206599-7782-4231-AEBA-C0132AC2C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207" y="1137925"/>
            <a:ext cx="3810302" cy="50557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ADD8E2-6698-4E43-8EA1-951B03FD98EE}"/>
              </a:ext>
            </a:extLst>
          </p:cNvPr>
          <p:cNvSpPr txBox="1"/>
          <p:nvPr/>
        </p:nvSpPr>
        <p:spPr>
          <a:xfrm>
            <a:off x="1326435" y="6193651"/>
            <a:ext cx="8763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rgbClr val="FF0000"/>
                </a:solidFill>
              </a:rPr>
              <a:t>Задача: выбрать оптимальный график закачки проппанта</a:t>
            </a:r>
            <a:endParaRPr lang="en-US" sz="2200" dirty="0">
              <a:solidFill>
                <a:srgbClr val="FF0000"/>
              </a:solidFill>
            </a:endParaRPr>
          </a:p>
          <a:p>
            <a:r>
              <a:rPr lang="ru-RU" sz="1200" dirty="0"/>
              <a:t>Иллюстрации из книги </a:t>
            </a:r>
            <a:r>
              <a:rPr lang="en-US" sz="1200" dirty="0"/>
              <a:t>M.B. Smith, C.T. Montgomery. Hydraulic fracturing. CRC Press, 2015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F097186-9B93-4D1C-B9C1-61C239A2B11C}"/>
              </a:ext>
            </a:extLst>
          </p:cNvPr>
          <p:cNvSpPr/>
          <p:nvPr/>
        </p:nvSpPr>
        <p:spPr>
          <a:xfrm>
            <a:off x="797940" y="491594"/>
            <a:ext cx="10782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3600" b="1" dirty="0">
                <a:solidFill>
                  <a:srgbClr val="1839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Задача о размещении проппанта</a:t>
            </a:r>
            <a:endParaRPr lang="ru-RU" sz="2200" dirty="0">
              <a:solidFill>
                <a:srgbClr val="1839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968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5A6C0C-1180-468E-BA3F-F10C4ABC8F3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spcAft>
                <a:spcPts val="600"/>
              </a:spcAft>
              <a:defRPr sz="3600" b="1">
                <a:solidFill>
                  <a:srgbClr val="1839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/>
              <a:t>Реологические свойства </a:t>
            </a:r>
            <a:r>
              <a:rPr lang="ru-RU" dirty="0" err="1"/>
              <a:t>гуарового</a:t>
            </a:r>
            <a:r>
              <a:rPr lang="ru-RU" dirty="0"/>
              <a:t> геля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92FA0C-6F22-4862-A04C-DE7A40BF6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225" y="1438274"/>
            <a:ext cx="104311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EC0223-8AE6-4D80-B997-EFC780DA68E3}"/>
              </a:ext>
            </a:extLst>
          </p:cNvPr>
          <p:cNvSpPr txBox="1"/>
          <p:nvPr/>
        </p:nvSpPr>
        <p:spPr>
          <a:xfrm>
            <a:off x="647700" y="5099977"/>
            <a:ext cx="451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Вязкость сшитого </a:t>
            </a:r>
            <a:r>
              <a:rPr lang="ru-RU" dirty="0" err="1"/>
              <a:t>гуарового</a:t>
            </a:r>
            <a:r>
              <a:rPr lang="ru-RU" dirty="0"/>
              <a:t> геля при </a:t>
            </a:r>
            <a:r>
              <a:rPr lang="en-US" dirty="0"/>
              <a:t>T=25C</a:t>
            </a:r>
            <a:endParaRPr lang="ru-RU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00AC9203-D7A5-4F24-8462-7585C961BC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3346141"/>
              </p:ext>
            </p:extLst>
          </p:nvPr>
        </p:nvGraphicFramePr>
        <p:xfrm>
          <a:off x="4724400" y="1457325"/>
          <a:ext cx="4781550" cy="36539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r:id="rId3" imgW="5213995" imgH="3988485" progId="Origin50.Graph">
                  <p:embed/>
                </p:oleObj>
              </mc:Choice>
              <mc:Fallback>
                <p:oleObj r:id="rId3" imgW="5213995" imgH="3988485" progId="Origin50.Graph">
                  <p:embed/>
                  <p:pic>
                    <p:nvPicPr>
                      <p:cNvPr id="9" name="Объект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457325"/>
                        <a:ext cx="4781550" cy="36539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14C4E74-AFCE-4521-859C-DABCAE6CAB5C}"/>
              </a:ext>
            </a:extLst>
          </p:cNvPr>
          <p:cNvSpPr txBox="1"/>
          <p:nvPr/>
        </p:nvSpPr>
        <p:spPr>
          <a:xfrm>
            <a:off x="5600700" y="5057775"/>
            <a:ext cx="2505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Разрушение структуры геля при увеличении скорости деформации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C5B761-2147-43BE-85FD-659DECBD8D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3101" y="495418"/>
            <a:ext cx="1800244" cy="2781182"/>
          </a:xfrm>
          <a:prstGeom prst="rect">
            <a:avLst/>
          </a:prstGeom>
        </p:spPr>
      </p:pic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1B80DEF8-E4EF-493C-A61E-43D6B23196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8862058"/>
              </p:ext>
            </p:extLst>
          </p:nvPr>
        </p:nvGraphicFramePr>
        <p:xfrm>
          <a:off x="323850" y="1479161"/>
          <a:ext cx="4724399" cy="3610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r:id="rId6" imgW="5213995" imgH="3988485" progId="Origin50.Graph">
                  <p:embed/>
                </p:oleObj>
              </mc:Choice>
              <mc:Fallback>
                <p:oleObj r:id="rId6" imgW="5213995" imgH="3988485" progId="Origin50.Graph">
                  <p:embed/>
                  <p:pic>
                    <p:nvPicPr>
                      <p:cNvPr id="4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479161"/>
                        <a:ext cx="4724399" cy="36102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Объект 3">
            <a:extLst>
              <a:ext uri="{FF2B5EF4-FFF2-40B4-BE49-F238E27FC236}">
                <a16:creationId xmlns:a16="http://schemas.microsoft.com/office/drawing/2014/main" id="{7892C4C0-8D2E-4104-BD4B-D3A7C508C6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1918" y="3511801"/>
            <a:ext cx="2521427" cy="18888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01DB78D-9116-4460-B300-E38026BE1E51}"/>
              </a:ext>
            </a:extLst>
          </p:cNvPr>
          <p:cNvSpPr txBox="1"/>
          <p:nvPr/>
        </p:nvSpPr>
        <p:spPr>
          <a:xfrm>
            <a:off x="9441918" y="5632971"/>
            <a:ext cx="25050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Проппант: круглые керамические гранулы</a:t>
            </a:r>
            <a:r>
              <a:rPr lang="en-US" dirty="0"/>
              <a:t> </a:t>
            </a:r>
            <a:r>
              <a:rPr lang="ru-RU" dirty="0"/>
              <a:t>размером 0.8-1.2 мм.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799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229461-1ACF-40A9-9720-8EEDBE944FB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spcAft>
                <a:spcPts val="600"/>
              </a:spcAft>
              <a:defRPr sz="3600" b="1">
                <a:solidFill>
                  <a:srgbClr val="1839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/>
              <a:t>Сравнение модели с полевыми данными</a:t>
            </a:r>
            <a:endParaRPr lang="en-US" dirty="0"/>
          </a:p>
        </p:txBody>
      </p:sp>
      <p:pic>
        <p:nvPicPr>
          <p:cNvPr id="3" name="Объект 7">
            <a:extLst>
              <a:ext uri="{FF2B5EF4-FFF2-40B4-BE49-F238E27FC236}">
                <a16:creationId xmlns:a16="http://schemas.microsoft.com/office/drawing/2014/main" id="{45F19290-9961-49EF-B3CE-2FE7AFE5644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66" y="1415652"/>
            <a:ext cx="10610743" cy="5310969"/>
          </a:xfrm>
          <a:prstGeom prst="rect">
            <a:avLst/>
          </a:prstGeom>
        </p:spPr>
      </p:pic>
      <p:sp>
        <p:nvSpPr>
          <p:cNvPr id="4" name="Стрелка вниз 2">
            <a:extLst>
              <a:ext uri="{FF2B5EF4-FFF2-40B4-BE49-F238E27FC236}">
                <a16:creationId xmlns:a16="http://schemas.microsoft.com/office/drawing/2014/main" id="{37F58AEA-FE37-4645-B629-A5C8217C9735}"/>
              </a:ext>
            </a:extLst>
          </p:cNvPr>
          <p:cNvSpPr/>
          <p:nvPr/>
        </p:nvSpPr>
        <p:spPr>
          <a:xfrm>
            <a:off x="4848226" y="2514599"/>
            <a:ext cx="209550" cy="8286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D1F0B6-C46E-457B-8C33-5BBEC19CF8FF}"/>
              </a:ext>
            </a:extLst>
          </p:cNvPr>
          <p:cNvSpPr txBox="1"/>
          <p:nvPr/>
        </p:nvSpPr>
        <p:spPr>
          <a:xfrm>
            <a:off x="4019549" y="1838325"/>
            <a:ext cx="181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Концевое экранирование</a:t>
            </a:r>
          </a:p>
        </p:txBody>
      </p:sp>
      <p:sp>
        <p:nvSpPr>
          <p:cNvPr id="6" name="Стрелка вниз 5">
            <a:extLst>
              <a:ext uri="{FF2B5EF4-FFF2-40B4-BE49-F238E27FC236}">
                <a16:creationId xmlns:a16="http://schemas.microsoft.com/office/drawing/2014/main" id="{A522973D-05B3-486E-9C0E-63BDFFC5E24A}"/>
              </a:ext>
            </a:extLst>
          </p:cNvPr>
          <p:cNvSpPr/>
          <p:nvPr/>
        </p:nvSpPr>
        <p:spPr>
          <a:xfrm>
            <a:off x="7096126" y="2419350"/>
            <a:ext cx="180974" cy="5524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543BB4-7130-4265-9041-EAB90F111B2C}"/>
              </a:ext>
            </a:extLst>
          </p:cNvPr>
          <p:cNvSpPr txBox="1"/>
          <p:nvPr/>
        </p:nvSpPr>
        <p:spPr>
          <a:xfrm>
            <a:off x="6267449" y="1466850"/>
            <a:ext cx="1819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Фильтрация через плотную упаковку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79D9E7E-E32D-4B84-A872-8790C7849B5D}"/>
              </a:ext>
            </a:extLst>
          </p:cNvPr>
          <p:cNvSpPr/>
          <p:nvPr/>
        </p:nvSpPr>
        <p:spPr>
          <a:xfrm>
            <a:off x="647700" y="5705475"/>
            <a:ext cx="1099185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u="sng" dirty="0">
                <a:solidFill>
                  <a:schemeClr val="tx1"/>
                </a:solidFill>
              </a:rPr>
              <a:t>Постановка задачи:</a:t>
            </a:r>
            <a:r>
              <a:rPr lang="ru-RU" dirty="0">
                <a:solidFill>
                  <a:schemeClr val="tx1"/>
                </a:solidFill>
              </a:rPr>
              <a:t>	Определить условия </a:t>
            </a:r>
            <a:r>
              <a:rPr lang="ru-RU" dirty="0" err="1">
                <a:solidFill>
                  <a:schemeClr val="tx1"/>
                </a:solidFill>
              </a:rPr>
              <a:t>бриджинга</a:t>
            </a:r>
            <a:r>
              <a:rPr lang="ru-RU" dirty="0">
                <a:solidFill>
                  <a:schemeClr val="tx1"/>
                </a:solidFill>
              </a:rPr>
              <a:t> (локальной остановки) проппанта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			Описать структуру потока с учетом переноса проппанта с высокой концентрацией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78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DC1E8BC-0B41-4CA8-ACAF-5847A0B20B45}"/>
              </a:ext>
            </a:extLst>
          </p:cNvPr>
          <p:cNvSpPr/>
          <p:nvPr/>
        </p:nvSpPr>
        <p:spPr>
          <a:xfrm>
            <a:off x="795026" y="600380"/>
            <a:ext cx="112518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b="1" dirty="0">
                <a:solidFill>
                  <a:srgbClr val="18397A"/>
                </a:solidFill>
              </a:rPr>
              <a:t>Экспериментальный стенд для исследования </a:t>
            </a:r>
            <a:r>
              <a:rPr lang="ru-RU" sz="2800" b="1" dirty="0" err="1">
                <a:solidFill>
                  <a:srgbClr val="18397A"/>
                </a:solidFill>
              </a:rPr>
              <a:t>бриджинга</a:t>
            </a:r>
            <a:r>
              <a:rPr lang="ru-RU" sz="2800" b="1" dirty="0">
                <a:solidFill>
                  <a:srgbClr val="18397A"/>
                </a:solidFill>
              </a:rPr>
              <a:t> проппанта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3DA404-E645-405B-B88A-D6E5A391E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26" y="1331158"/>
            <a:ext cx="6564311" cy="26218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Таблица 3">
                <a:extLst>
                  <a:ext uri="{FF2B5EF4-FFF2-40B4-BE49-F238E27FC236}">
                    <a16:creationId xmlns:a16="http://schemas.microsoft.com/office/drawing/2014/main" id="{7DF1F570-1346-4BAC-8E31-91BE231F16D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97999619"/>
                  </p:ext>
                </p:extLst>
              </p:nvPr>
            </p:nvGraphicFramePr>
            <p:xfrm>
              <a:off x="795026" y="4091167"/>
              <a:ext cx="4866069" cy="251797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38061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8545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29819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/>
                            <a:t>Показатель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/>
                            <a:t>Величина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96988">
                    <a:tc>
                      <a:txBody>
                        <a:bodyPr/>
                        <a:lstStyle/>
                        <a:p>
                          <a:r>
                            <a:rPr lang="ru-RU" sz="1400" dirty="0"/>
                            <a:t>максимальный расход рабочей жидкости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ru-RU" sz="1400" smtClean="0">
                                  <a:latin typeface="Cambria Math" panose="02040503050406030204" pitchFamily="18" charset="0"/>
                                </a:rPr>
                                <m:t>0.2∙</m:t>
                              </m:r>
                              <m:sSup>
                                <m:sSupPr>
                                  <m:ctrlPr>
                                    <a:rPr lang="ru-RU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400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ru-RU" sz="1400" smtClean="0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sup>
                              </m:sSup>
                            </m:oMath>
                          </a14:m>
                          <a:r>
                            <a:rPr lang="ru-RU" sz="1400" dirty="0"/>
                            <a:t> м</a:t>
                          </a:r>
                          <a:r>
                            <a:rPr lang="en-US" sz="1400" baseline="30000" dirty="0"/>
                            <a:t>3</a:t>
                          </a:r>
                          <a:r>
                            <a:rPr lang="en-US" sz="1400" dirty="0"/>
                            <a:t>/ </a:t>
                          </a:r>
                          <a:r>
                            <a:rPr lang="ru-RU" sz="1400" dirty="0"/>
                            <a:t>с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98193">
                    <a:tc>
                      <a:txBody>
                        <a:bodyPr/>
                        <a:lstStyle/>
                        <a:p>
                          <a:r>
                            <a:rPr lang="ru-RU" sz="1400" dirty="0"/>
                            <a:t>коэффициент кинематической вязкости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r>
                            <a:rPr lang="ru-RU" sz="1400" baseline="30000" dirty="0"/>
                            <a:t>-3</a:t>
                          </a:r>
                          <a:r>
                            <a:rPr lang="en-US" sz="1400" dirty="0"/>
                            <a:t> </a:t>
                          </a:r>
                          <a:r>
                            <a:rPr lang="ru-RU" sz="1400" dirty="0"/>
                            <a:t>м</a:t>
                          </a:r>
                          <a:r>
                            <a:rPr lang="ru-RU" sz="1400" baseline="30000" dirty="0"/>
                            <a:t>2</a:t>
                          </a:r>
                          <a:r>
                            <a:rPr lang="en-US" sz="1400" dirty="0"/>
                            <a:t>/</a:t>
                          </a:r>
                          <a:r>
                            <a:rPr lang="ru-RU" sz="1400" dirty="0"/>
                            <a:t>с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98193">
                    <a:tc>
                      <a:txBody>
                        <a:bodyPr/>
                        <a:lstStyle/>
                        <a:p>
                          <a:r>
                            <a:rPr lang="ru-RU" sz="1400" dirty="0"/>
                            <a:t>содержание твердых частиц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/>
                            <a:t>До 30% по массе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9698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dirty="0"/>
                            <a:t>плотность рабочей жидкости</a:t>
                          </a:r>
                          <a:r>
                            <a:rPr lang="en-US" sz="1400" dirty="0"/>
                            <a:t>: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dirty="0"/>
                            <a:t>1400 кг/м</a:t>
                          </a:r>
                          <a:r>
                            <a:rPr lang="en-US" sz="1400" baseline="30000" dirty="0"/>
                            <a:t>3</a:t>
                          </a:r>
                          <a:endParaRPr lang="ru-RU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98193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dirty="0"/>
                            <a:t>Рабочая секция: (входное сечение)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200</a:t>
                          </a:r>
                          <a14:m>
                            <m:oMath xmlns:m="http://schemas.openxmlformats.org/officeDocument/2006/math">
                              <m:r>
                                <a:rPr lang="ru-RU" sz="1400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1400" dirty="0"/>
                            <a:t>5 </a:t>
                          </a:r>
                          <a:r>
                            <a:rPr lang="ru-RU" sz="1400" dirty="0"/>
                            <a:t>мм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98193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dirty="0"/>
                            <a:t>Рабочая секция: (выходное сечение)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200</a:t>
                          </a:r>
                          <a14:m>
                            <m:oMath xmlns:m="http://schemas.openxmlformats.org/officeDocument/2006/math">
                              <m:r>
                                <a:rPr lang="ru-RU" sz="1400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1400" dirty="0"/>
                            <a:t>5</a:t>
                          </a:r>
                          <a:r>
                            <a:rPr lang="ru-RU" sz="1400" dirty="0"/>
                            <a:t>-</a:t>
                          </a:r>
                          <a:r>
                            <a:rPr lang="en-US" sz="1400" dirty="0"/>
                            <a:t>1 </a:t>
                          </a:r>
                          <a:r>
                            <a:rPr lang="ru-RU" sz="1400" dirty="0"/>
                            <a:t>мм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Таблица 3">
                <a:extLst>
                  <a:ext uri="{FF2B5EF4-FFF2-40B4-BE49-F238E27FC236}">
                    <a16:creationId xmlns:a16="http://schemas.microsoft.com/office/drawing/2014/main" id="{7DF1F570-1346-4BAC-8E31-91BE231F16D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97999619"/>
                  </p:ext>
                </p:extLst>
              </p:nvPr>
            </p:nvGraphicFramePr>
            <p:xfrm>
              <a:off x="795026" y="4091167"/>
              <a:ext cx="4866069" cy="251797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38061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8545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/>
                            <a:t>Показатель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/>
                            <a:t>Величина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96988">
                    <a:tc>
                      <a:txBody>
                        <a:bodyPr/>
                        <a:lstStyle/>
                        <a:p>
                          <a:r>
                            <a:rPr lang="ru-RU" sz="1400" dirty="0"/>
                            <a:t>максимальный расход рабочей жидкости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27869" t="-63415" r="-1639" b="-35609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ru-RU" sz="1400" dirty="0"/>
                            <a:t>коэффициент кинематической вязкости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r>
                            <a:rPr lang="ru-RU" sz="1400" baseline="30000" dirty="0"/>
                            <a:t>-3</a:t>
                          </a:r>
                          <a:r>
                            <a:rPr lang="en-US" sz="1400" dirty="0"/>
                            <a:t> </a:t>
                          </a:r>
                          <a:r>
                            <a:rPr lang="ru-RU" sz="1400" dirty="0"/>
                            <a:t>м</a:t>
                          </a:r>
                          <a:r>
                            <a:rPr lang="ru-RU" sz="1400" baseline="30000" dirty="0"/>
                            <a:t>2</a:t>
                          </a:r>
                          <a:r>
                            <a:rPr lang="en-US" sz="1400" dirty="0"/>
                            <a:t>/</a:t>
                          </a:r>
                          <a:r>
                            <a:rPr lang="ru-RU" sz="1400" dirty="0"/>
                            <a:t>с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ru-RU" sz="1400" dirty="0"/>
                            <a:t>содержание твердых частиц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/>
                            <a:t>До 30% по массе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9698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dirty="0"/>
                            <a:t>плотность рабочей жидкости</a:t>
                          </a:r>
                          <a:r>
                            <a:rPr lang="en-US" sz="1400" dirty="0"/>
                            <a:t>: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dirty="0"/>
                            <a:t>1400 кг/м</a:t>
                          </a:r>
                          <a:r>
                            <a:rPr lang="en-US" sz="1400" baseline="30000" dirty="0"/>
                            <a:t>3</a:t>
                          </a:r>
                          <a:endParaRPr lang="ru-RU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dirty="0"/>
                            <a:t>Рабочая секция: (входное сечение)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27869" t="-632000" r="-1639" b="-1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dirty="0"/>
                            <a:t>Рабочая секция: (выходное сечение)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27869" t="-732000" r="-1639" b="-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E4333A-849E-464B-AC77-2A6C35292A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224" y="1261713"/>
            <a:ext cx="3853382" cy="1873172"/>
          </a:xfrm>
          <a:prstGeom prst="rect">
            <a:avLst/>
          </a:prstGeom>
        </p:spPr>
      </p:pic>
      <p:pic>
        <p:nvPicPr>
          <p:cNvPr id="8" name="K2_Эксперимент_№3_формир_и прорыв заторов_бриджинг">
            <a:hlinkClick r:id="" action="ppaction://media"/>
            <a:extLst>
              <a:ext uri="{FF2B5EF4-FFF2-40B4-BE49-F238E27FC236}">
                <a16:creationId xmlns:a16="http://schemas.microsoft.com/office/drawing/2014/main" id="{8CECAC67-CAC0-4932-8C1F-E78235C02C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30905" y="4099454"/>
            <a:ext cx="5388834" cy="249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2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AAD3A-F149-4FA7-B13A-5E9B0533F3B2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588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spcAft>
                <a:spcPts val="600"/>
              </a:spcAft>
              <a:defRPr sz="3600" b="1">
                <a:solidFill>
                  <a:srgbClr val="1839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/>
              <a:t>Механизм формирования </a:t>
            </a:r>
            <a:r>
              <a:rPr lang="ru-RU" dirty="0" err="1"/>
              <a:t>бриджинга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CCD8BC-3E6A-4DFE-8326-99FF20FB12B3}"/>
              </a:ext>
            </a:extLst>
          </p:cNvPr>
          <p:cNvSpPr txBox="1"/>
          <p:nvPr/>
        </p:nvSpPr>
        <p:spPr>
          <a:xfrm>
            <a:off x="924444" y="5513589"/>
            <a:ext cx="5808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Временная развертка стадий формирования </a:t>
            </a:r>
            <a:r>
              <a:rPr lang="ru-RU" dirty="0" err="1"/>
              <a:t>бриджинга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A779D2-B3ED-422E-9D5A-25E479464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90323"/>
            <a:ext cx="8200505" cy="42978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64195C-087F-4891-9D22-0610E981F6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093" y="2067097"/>
            <a:ext cx="1454707" cy="28047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3C7731-E872-4DF0-ACB9-E6A8BD17BE23}"/>
              </a:ext>
            </a:extLst>
          </p:cNvPr>
          <p:cNvSpPr txBox="1"/>
          <p:nvPr/>
        </p:nvSpPr>
        <p:spPr>
          <a:xfrm>
            <a:off x="9561368" y="5192163"/>
            <a:ext cx="2630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Структура центров локальной остановки проппанта</a:t>
            </a:r>
          </a:p>
        </p:txBody>
      </p:sp>
    </p:spTree>
    <p:extLst>
      <p:ext uri="{BB962C8B-B14F-4D97-AF65-F5344CB8AC3E}">
        <p14:creationId xmlns:p14="http://schemas.microsoft.com/office/powerpoint/2010/main" val="1263667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DC1E8BC-0B41-4CA8-ACAF-5847A0B20B45}"/>
              </a:ext>
            </a:extLst>
          </p:cNvPr>
          <p:cNvSpPr/>
          <p:nvPr/>
        </p:nvSpPr>
        <p:spPr>
          <a:xfrm>
            <a:off x="899540" y="555094"/>
            <a:ext cx="10782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b="1" dirty="0">
                <a:solidFill>
                  <a:srgbClr val="18397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Стенд для моделирования развития плоской трещины ГРП</a:t>
            </a:r>
            <a:endParaRPr lang="ru-RU" sz="2400" dirty="0">
              <a:solidFill>
                <a:srgbClr val="1839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89BD42D-277D-4086-A547-5AD8E06D95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846835"/>
              </p:ext>
            </p:extLst>
          </p:nvPr>
        </p:nvGraphicFramePr>
        <p:xfrm>
          <a:off x="6727917" y="1171275"/>
          <a:ext cx="5254172" cy="5218297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213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10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76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Параметр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Значение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1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Размер образца </a:t>
                      </a:r>
                      <a:r>
                        <a:rPr lang="en-US" sz="1600" dirty="0">
                          <a:effectLst/>
                        </a:rPr>
                        <a:t>(max)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60 х 60 см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Вертикальное</a:t>
                      </a:r>
                      <a:r>
                        <a:rPr lang="en-US" sz="1600" baseline="0" dirty="0">
                          <a:effectLst/>
                        </a:rPr>
                        <a:t> </a:t>
                      </a:r>
                      <a:r>
                        <a:rPr lang="ru-RU" sz="1600" baseline="0" dirty="0">
                          <a:effectLst/>
                        </a:rPr>
                        <a:t>усилие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250</a:t>
                      </a:r>
                      <a:r>
                        <a:rPr lang="ru-RU" sz="1600" baseline="0" dirty="0">
                          <a:effectLst/>
                        </a:rPr>
                        <a:t> тонн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4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Давление нагнетаемой жидкости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 МПа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01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Расход жидкости гидроразрыва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0.001–1 </a:t>
                      </a:r>
                      <a:r>
                        <a:rPr lang="ru-RU" sz="1600" dirty="0">
                          <a:effectLst/>
                        </a:rPr>
                        <a:t>мл/с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9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Вязкость жидкости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</a:t>
                      </a:r>
                      <a:r>
                        <a:rPr lang="ru-RU" sz="1600" baseline="30000">
                          <a:effectLst/>
                        </a:rPr>
                        <a:t>-3</a:t>
                      </a:r>
                      <a:r>
                        <a:rPr lang="ru-RU" sz="1600">
                          <a:effectLst/>
                        </a:rPr>
                        <a:t> – 30 Па с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Материалы испытуемых блоков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оргстекло, цемент, гипс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52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Модуль Юнга испытуемых блоков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 – 10 ГПа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106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Система регистрации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Давление жидкости в подводящей системе, контроль расхода жидкости, давление вертикального сжатия, видеокамера высокого разрешения, датчики акустической эмиссии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512F827-2A13-426C-85B4-C823877C6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75" y="1285542"/>
            <a:ext cx="5536652" cy="4150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CBB5E93-B8C0-4878-BF0F-5B3A85CD4CE1}"/>
              </a:ext>
            </a:extLst>
          </p:cNvPr>
          <p:cNvSpPr txBox="1">
            <a:spLocks/>
          </p:cNvSpPr>
          <p:nvPr/>
        </p:nvSpPr>
        <p:spPr>
          <a:xfrm>
            <a:off x="1132179" y="5637864"/>
            <a:ext cx="403244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latin typeface="+mn-lt"/>
                <a:ea typeface="+mn-ea"/>
                <a:cs typeface="+mn-cs"/>
              </a:rPr>
              <a:t>(1) устройство установки рабочих плит, </a:t>
            </a:r>
            <a:br>
              <a:rPr lang="ru-RU" sz="1600" dirty="0">
                <a:latin typeface="+mn-lt"/>
                <a:ea typeface="+mn-ea"/>
                <a:cs typeface="+mn-cs"/>
              </a:rPr>
            </a:br>
            <a:r>
              <a:rPr lang="ru-RU" sz="1600" dirty="0">
                <a:latin typeface="+mn-lt"/>
                <a:ea typeface="+mn-ea"/>
                <a:cs typeface="+mn-cs"/>
              </a:rPr>
              <a:t>(2) насос ЛН-400-200, (3) </a:t>
            </a:r>
            <a:r>
              <a:rPr lang="ru-RU" sz="1600" dirty="0" err="1">
                <a:latin typeface="+mn-lt"/>
                <a:ea typeface="+mn-ea"/>
                <a:cs typeface="+mn-cs"/>
              </a:rPr>
              <a:t>гидрораспределитель</a:t>
            </a:r>
            <a:r>
              <a:rPr lang="ru-RU" sz="1600" dirty="0">
                <a:latin typeface="+mn-lt"/>
                <a:ea typeface="+mn-ea"/>
                <a:cs typeface="+mn-cs"/>
              </a:rPr>
              <a:t> с  датчиками давления и температуры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016A2CC-528F-41AD-B493-9CDD2F7767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2" t="21948" r="16844" b="35610"/>
          <a:stretch/>
        </p:blipFill>
        <p:spPr bwMode="auto">
          <a:xfrm>
            <a:off x="5628535" y="5302014"/>
            <a:ext cx="2720883" cy="139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57297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2368</TotalTime>
  <Words>1294</Words>
  <Application>Microsoft Office PowerPoint</Application>
  <PresentationFormat>Широкоэкранный</PresentationFormat>
  <Paragraphs>180</Paragraphs>
  <Slides>20</Slides>
  <Notes>5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Open Sans</vt:lpstr>
      <vt:lpstr>Times New Roman</vt:lpstr>
      <vt:lpstr>Тема Office</vt:lpstr>
      <vt:lpstr>Origin50.Graph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Проблемы взаимодействия науки и образования с предприятиями реального сектора экономики</vt:lpstr>
      <vt:lpstr>Проект BRU21 (Норвегия, NTNU)</vt:lpstr>
      <vt:lpstr>Предложение по сотрудничеству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Голышева</dc:creator>
  <cp:lastModifiedBy>Golovin Sergey</cp:lastModifiedBy>
  <cp:revision>255</cp:revision>
  <dcterms:created xsi:type="dcterms:W3CDTF">2019-05-20T10:35:54Z</dcterms:created>
  <dcterms:modified xsi:type="dcterms:W3CDTF">2020-09-30T03:24:19Z</dcterms:modified>
</cp:coreProperties>
</file>