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Default Extension="sldx" ContentType="application/vnd.openxmlformats-officedocument.presentationml.slide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59" r:id="rId4"/>
    <p:sldId id="266" r:id="rId5"/>
    <p:sldId id="262" r:id="rId6"/>
    <p:sldId id="269" r:id="rId7"/>
    <p:sldId id="264" r:id="rId8"/>
    <p:sldId id="265" r:id="rId9"/>
    <p:sldId id="271" r:id="rId10"/>
    <p:sldId id="284" r:id="rId11"/>
    <p:sldId id="287" r:id="rId12"/>
    <p:sldId id="290" r:id="rId13"/>
    <p:sldId id="293" r:id="rId14"/>
    <p:sldId id="288" r:id="rId15"/>
    <p:sldId id="279" r:id="rId16"/>
    <p:sldId id="278" r:id="rId17"/>
    <p:sldId id="281" r:id="rId18"/>
    <p:sldId id="273" r:id="rId19"/>
    <p:sldId id="274" r:id="rId20"/>
    <p:sldId id="276" r:id="rId21"/>
    <p:sldId id="275" r:id="rId22"/>
    <p:sldId id="277" r:id="rId23"/>
    <p:sldId id="303" r:id="rId24"/>
    <p:sldId id="304" r:id="rId25"/>
    <p:sldId id="27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1377"/>
    <a:srgbClr val="2A1EC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image" Target="../media/image66.emf"/><Relationship Id="rId4" Type="http://schemas.openxmlformats.org/officeDocument/2006/relationships/image" Target="../media/image69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image" Target="../media/image7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208475-44A9-4FC1-95A6-B493B1B4C26E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9D0E8-3F07-4F1C-A675-E208F60550B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86" tIns="45742" rIns="91486" bIns="45742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978" tIns="46488" rIns="92978" bIns="46488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2358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45130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26926">
              <a:defRPr/>
            </a:pPr>
            <a:fld id="{FDC083C2-3515-4B9D-9179-12AA27442378}" type="slidenum">
              <a:rPr lang="ru-RU" smtClean="0"/>
              <a:pPr defTabSz="926926">
                <a:defRPr/>
              </a:pPr>
              <a:t>6</a:t>
            </a:fld>
            <a:endParaRPr lang="ru-RU" dirty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2000" cy="34290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30" tIns="45713" rIns="91430" bIns="45713"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43486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940" tIns="46470" rIns="92940" bIns="46470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674688"/>
            <a:ext cx="4597400" cy="3448050"/>
          </a:xfrm>
          <a:ln/>
        </p:spPr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5288" y="4347532"/>
            <a:ext cx="5067425" cy="4122330"/>
          </a:xfrm>
        </p:spPr>
        <p:txBody>
          <a:bodyPr lIns="90433" tIns="45217" rIns="90433" bIns="45217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3897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589B-1DC4-45E1-8968-934CF10125CE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0DB76-544A-4361-8688-FDE21D1794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589B-1DC4-45E1-8968-934CF10125CE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0DB76-544A-4361-8688-FDE21D1794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589B-1DC4-45E1-8968-934CF10125CE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0DB76-544A-4361-8688-FDE21D1794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124D39-5A1B-41F8-B236-69EB3929A4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518843" y="1196752"/>
            <a:ext cx="8107761" cy="4803998"/>
          </a:xfrm>
        </p:spPr>
        <p:txBody>
          <a:bodyPr/>
          <a:lstStyle>
            <a:lvl1pPr>
              <a:defRPr sz="2123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 marL="1687973" indent="0">
              <a:buNone/>
              <a:defRPr sz="1477" baseline="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4"/>
            <a:r>
              <a:rPr lang="ru-RU" dirty="0"/>
              <a:t>Рисунок, карта, фото, диаграмма, видео</a:t>
            </a:r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8266233" y="6525344"/>
            <a:ext cx="892122" cy="0"/>
          </a:xfrm>
          <a:prstGeom prst="line">
            <a:avLst/>
          </a:prstGeom>
          <a:ln w="19050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23232" y="404664"/>
            <a:ext cx="8136904" cy="410448"/>
          </a:xfrm>
        </p:spPr>
        <p:txBody>
          <a:bodyPr>
            <a:noAutofit/>
          </a:bodyPr>
          <a:lstStyle>
            <a:lvl1pPr algn="l">
              <a:defRPr sz="203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cxnSp>
        <p:nvCxnSpPr>
          <p:cNvPr id="15" name="Прямая соединительная линия 14"/>
          <p:cNvCxnSpPr/>
          <p:nvPr userDrawn="1"/>
        </p:nvCxnSpPr>
        <p:spPr>
          <a:xfrm>
            <a:off x="317989" y="332656"/>
            <a:ext cx="0" cy="576064"/>
          </a:xfrm>
          <a:prstGeom prst="line">
            <a:avLst/>
          </a:prstGeom>
          <a:ln w="60325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493668" y="6552728"/>
            <a:ext cx="398813" cy="260648"/>
          </a:xfrm>
          <a:prstGeom prst="rect">
            <a:avLst/>
          </a:prstGeom>
        </p:spPr>
        <p:txBody>
          <a:bodyPr lIns="91429" tIns="45715" rIns="91429" bIns="45715"/>
          <a:lstStyle>
            <a:lvl1pPr>
              <a:defRPr sz="1108" b="1"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1</a:t>
            </a:r>
            <a:endParaRPr lang="ru-RU" dirty="0"/>
          </a:p>
        </p:txBody>
      </p:sp>
      <p:cxnSp>
        <p:nvCxnSpPr>
          <p:cNvPr id="17" name="Прямая соединительная линия 16"/>
          <p:cNvCxnSpPr/>
          <p:nvPr userDrawn="1"/>
        </p:nvCxnSpPr>
        <p:spPr>
          <a:xfrm flipH="1">
            <a:off x="450927" y="836712"/>
            <a:ext cx="8109209" cy="0"/>
          </a:xfrm>
          <a:prstGeom prst="line">
            <a:avLst/>
          </a:prstGeom>
          <a:ln w="28575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329646"/>
            <a:ext cx="1561550" cy="555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01307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589B-1DC4-45E1-8968-934CF10125CE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0DB76-544A-4361-8688-FDE21D1794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589B-1DC4-45E1-8968-934CF10125CE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0DB76-544A-4361-8688-FDE21D1794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589B-1DC4-45E1-8968-934CF10125CE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0DB76-544A-4361-8688-FDE21D1794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589B-1DC4-45E1-8968-934CF10125CE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0DB76-544A-4361-8688-FDE21D1794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589B-1DC4-45E1-8968-934CF10125CE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0DB76-544A-4361-8688-FDE21D1794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589B-1DC4-45E1-8968-934CF10125CE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0DB76-544A-4361-8688-FDE21D1794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589B-1DC4-45E1-8968-934CF10125CE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0DB76-544A-4361-8688-FDE21D1794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589B-1DC4-45E1-8968-934CF10125CE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0DB76-544A-4361-8688-FDE21D1794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5589B-1DC4-45E1-8968-934CF10125CE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0DB76-544A-4361-8688-FDE21D17940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emf"/><Relationship Id="rId5" Type="http://schemas.openxmlformats.org/officeDocument/2006/relationships/image" Target="../media/image38.png"/><Relationship Id="rId4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Relationship Id="rId9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package" Target="../embeddings/______Microsoft_Office_PowerPoint1.sldx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5.gif"/><Relationship Id="rId5" Type="http://schemas.openxmlformats.org/officeDocument/2006/relationships/image" Target="../media/image64.gif"/><Relationship Id="rId4" Type="http://schemas.openxmlformats.org/officeDocument/2006/relationships/image" Target="../media/image6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2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package" Target="../embeddings/______Microsoft_Office_PowerPoint5.sldx"/><Relationship Id="rId5" Type="http://schemas.openxmlformats.org/officeDocument/2006/relationships/package" Target="../embeddings/______Microsoft_Office_PowerPoint4.sldx"/><Relationship Id="rId4" Type="http://schemas.openxmlformats.org/officeDocument/2006/relationships/package" Target="../embeddings/______Microsoft_Office_PowerPoint3.sldx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package" Target="../embeddings/______Microsoft_Office_PowerPoint8.sldx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3.emf"/><Relationship Id="rId5" Type="http://schemas.openxmlformats.org/officeDocument/2006/relationships/package" Target="../embeddings/______Microsoft_Office_PowerPoint7.sldx"/><Relationship Id="rId4" Type="http://schemas.openxmlformats.org/officeDocument/2006/relationships/package" Target="../embeddings/______Microsoft_Office_PowerPoint6.sldx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5" Type="http://schemas.openxmlformats.org/officeDocument/2006/relationships/package" Target="../embeddings/_____Microsoft_Office_Excel9.xlsx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jpeg"/><Relationship Id="rId11" Type="http://schemas.openxmlformats.org/officeDocument/2006/relationships/image" Target="../media/image24.jpeg"/><Relationship Id="rId5" Type="http://schemas.openxmlformats.org/officeDocument/2006/relationships/image" Target="../media/image19.jpeg"/><Relationship Id="rId10" Type="http://schemas.openxmlformats.org/officeDocument/2006/relationships/image" Target="../media/image23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9" name="Rectangle 3"/>
          <p:cNvSpPr>
            <a:spLocks noChangeArrowheads="1"/>
          </p:cNvSpPr>
          <p:nvPr/>
        </p:nvSpPr>
        <p:spPr bwMode="auto">
          <a:xfrm>
            <a:off x="0" y="1844824"/>
            <a:ext cx="9144000" cy="266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kumimoji="1" lang="ru-RU" sz="3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+mn-cs"/>
              </a:rPr>
              <a:t>     </a:t>
            </a:r>
            <a:endParaRPr kumimoji="1" lang="en-US" sz="36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+mn-cs"/>
            </a:endParaRPr>
          </a:p>
          <a:p>
            <a:pPr algn="ctr">
              <a:defRPr/>
            </a:pPr>
            <a:r>
              <a:rPr kumimoji="1" lang="ru-RU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РОССИЙСКАЯ  АКАДЕМИЯ  НАУК</a:t>
            </a:r>
          </a:p>
          <a:p>
            <a:pPr algn="ctr">
              <a:spcBef>
                <a:spcPts val="600"/>
              </a:spcBef>
              <a:defRPr/>
            </a:pPr>
            <a:r>
              <a:rPr kumimoji="1" lang="ru-RU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СИБИРСКОЕ  ОТДЕЛЕНИЕ</a:t>
            </a:r>
          </a:p>
          <a:p>
            <a:pPr algn="ctr">
              <a:spcBef>
                <a:spcPts val="1200"/>
              </a:spcBef>
              <a:defRPr/>
            </a:pPr>
            <a:r>
              <a:rPr kumimoji="1" lang="ru-RU" sz="44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ИНСТИТУТ ХИМИИ НЕФТИ</a:t>
            </a:r>
          </a:p>
        </p:txBody>
      </p:sp>
      <p:sp>
        <p:nvSpPr>
          <p:cNvPr id="541700" name="Rectangle 4"/>
          <p:cNvSpPr>
            <a:spLocks noChangeArrowheads="1"/>
          </p:cNvSpPr>
          <p:nvPr/>
        </p:nvSpPr>
        <p:spPr bwMode="auto">
          <a:xfrm>
            <a:off x="3962400" y="6096000"/>
            <a:ext cx="1655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ru-RU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г.</a:t>
            </a:r>
            <a:r>
              <a:rPr kumimoji="1" lang="ru-RU" sz="1200" dirty="0">
                <a:solidFill>
                  <a:srgbClr val="990000"/>
                </a:solidFill>
                <a:cs typeface="Times New Roman" pitchFamily="18" charset="0"/>
              </a:rPr>
              <a:t>  </a:t>
            </a:r>
            <a:r>
              <a:rPr kumimoji="1" lang="ru-RU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Томск</a:t>
            </a:r>
          </a:p>
        </p:txBody>
      </p:sp>
      <p:pic>
        <p:nvPicPr>
          <p:cNvPr id="9221" name="Picture 5" descr="Капля_ИХН_e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23200" y="5095875"/>
            <a:ext cx="1320800" cy="1762125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9222" name="Picture 6" descr="SO_RAN_1копирование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EFF"/>
              </a:clrFrom>
              <a:clrTo>
                <a:srgbClr val="FC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102225"/>
            <a:ext cx="1735138" cy="1755775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9223" name="Picture 7" descr="Untitled-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14638" y="1"/>
            <a:ext cx="1429362" cy="1484784"/>
          </a:xfrm>
          <a:prstGeom prst="rect">
            <a:avLst/>
          </a:prstGeom>
          <a:noFill/>
          <a:ln w="28575">
            <a:solidFill>
              <a:srgbClr val="993300"/>
            </a:solidFill>
            <a:miter lim="800000"/>
            <a:headEnd/>
            <a:tailEnd/>
          </a:ln>
        </p:spPr>
      </p:pic>
      <p:pic>
        <p:nvPicPr>
          <p:cNvPr id="8" name="Picture 2050" descr="flag2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0"/>
            <a:ext cx="3358557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ChangeArrowheads="1"/>
          </p:cNvSpPr>
          <p:nvPr/>
        </p:nvSpPr>
        <p:spPr bwMode="auto">
          <a:xfrm>
            <a:off x="0" y="1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b="1">
                <a:solidFill>
                  <a:srgbClr val="000080"/>
                </a:solidFill>
              </a:rPr>
              <a:t>	</a:t>
            </a:r>
            <a:endParaRPr lang="ru-RU" sz="1800" b="1">
              <a:solidFill>
                <a:srgbClr val="000080"/>
              </a:solidFill>
            </a:endParaRPr>
          </a:p>
        </p:txBody>
      </p:sp>
      <p:sp>
        <p:nvSpPr>
          <p:cNvPr id="297987" name="Rectangle 3"/>
          <p:cNvSpPr>
            <a:spLocks noChangeArrowheads="1"/>
          </p:cNvSpPr>
          <p:nvPr/>
        </p:nvSpPr>
        <p:spPr bwMode="auto">
          <a:xfrm>
            <a:off x="0" y="0"/>
            <a:ext cx="914400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</a:pPr>
            <a:endParaRPr lang="en-GB" sz="2400" b="1" u="sng">
              <a:solidFill>
                <a:srgbClr val="000099"/>
              </a:solidFill>
            </a:endParaRP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  <a:endParaRPr lang="ru-RU"/>
          </a:p>
        </p:txBody>
      </p:sp>
      <p:sp>
        <p:nvSpPr>
          <p:cNvPr id="297989" name="Text Box 5"/>
          <p:cNvSpPr txBox="1">
            <a:spLocks noChangeArrowheads="1"/>
          </p:cNvSpPr>
          <p:nvPr/>
        </p:nvSpPr>
        <p:spPr bwMode="auto">
          <a:xfrm>
            <a:off x="0" y="884238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endParaRPr lang="ru-RU" sz="4000" b="1" i="1">
              <a:solidFill>
                <a:srgbClr val="000099"/>
              </a:solidFill>
              <a:cs typeface="Times New Roman" pitchFamily="18" charset="0"/>
            </a:endParaRPr>
          </a:p>
        </p:txBody>
      </p:sp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4572000" cy="3212976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2682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717032"/>
            <a:ext cx="4572000" cy="314096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25395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17032"/>
            <a:ext cx="4572000" cy="314096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0" y="-9939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Неорганические гели ГАЛКА</a:t>
            </a:r>
            <a:r>
              <a:rPr lang="ru-RU" sz="2800" b="1" baseline="30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Symbol" pitchFamily="82" charset="2"/>
              </a:rPr>
              <a:t></a:t>
            </a:r>
            <a:endParaRPr lang="ru-RU" sz="28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76672"/>
            <a:ext cx="4572000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ChangeArrowheads="1"/>
          </p:cNvSpPr>
          <p:nvPr/>
        </p:nvSpPr>
        <p:spPr bwMode="auto">
          <a:xfrm>
            <a:off x="0" y="0"/>
            <a:ext cx="9144000" cy="82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FF3300"/>
                </a:solidFill>
              </a:rPr>
              <a:t> </a:t>
            </a:r>
            <a:r>
              <a:rPr lang="ru-RU" sz="28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Технологии увеличения </a:t>
            </a:r>
            <a:r>
              <a:rPr lang="ru-RU" sz="28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нефтеотдачи</a:t>
            </a:r>
            <a:r>
              <a:rPr lang="ru-RU" sz="28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с применением неорганических </a:t>
            </a:r>
            <a:r>
              <a:rPr lang="ru-RU" sz="28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гелей </a:t>
            </a:r>
            <a:r>
              <a:rPr lang="ru-RU" sz="28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ГАЛКА</a:t>
            </a:r>
            <a:r>
              <a:rPr lang="ru-RU" sz="2800" b="1" baseline="30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</a:t>
            </a:r>
          </a:p>
        </p:txBody>
      </p:sp>
      <p:sp>
        <p:nvSpPr>
          <p:cNvPr id="368643" name="Text Box 4"/>
          <p:cNvSpPr txBox="1">
            <a:spLocks noChangeArrowheads="1"/>
          </p:cNvSpPr>
          <p:nvPr/>
        </p:nvSpPr>
        <p:spPr bwMode="auto">
          <a:xfrm>
            <a:off x="6086475" y="1468438"/>
            <a:ext cx="2209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FFFFCC"/>
                </a:solidFill>
              </a:rPr>
              <a:t>Solid marketable form</a:t>
            </a:r>
            <a:endParaRPr lang="ru-RU" sz="2400" b="1">
              <a:solidFill>
                <a:srgbClr val="FFFFCC"/>
              </a:solidFill>
            </a:endParaRPr>
          </a:p>
        </p:txBody>
      </p:sp>
      <p:sp>
        <p:nvSpPr>
          <p:cNvPr id="368644" name="Text Box 5"/>
          <p:cNvSpPr txBox="1">
            <a:spLocks noChangeArrowheads="1"/>
          </p:cNvSpPr>
          <p:nvPr/>
        </p:nvSpPr>
        <p:spPr bwMode="auto">
          <a:xfrm>
            <a:off x="1508125" y="695325"/>
            <a:ext cx="549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800" b="1">
                <a:solidFill>
                  <a:srgbClr val="FFFFCC"/>
                </a:solidFill>
              </a:rPr>
              <a:t>Gel</a:t>
            </a:r>
            <a:endParaRPr lang="ru-RU" sz="1800" b="1">
              <a:solidFill>
                <a:srgbClr val="FFFFCC"/>
              </a:solidFill>
            </a:endParaRPr>
          </a:p>
        </p:txBody>
      </p:sp>
      <p:sp>
        <p:nvSpPr>
          <p:cNvPr id="368645" name="Text Box 7"/>
          <p:cNvSpPr txBox="1">
            <a:spLocks noChangeArrowheads="1"/>
          </p:cNvSpPr>
          <p:nvPr/>
        </p:nvSpPr>
        <p:spPr bwMode="auto">
          <a:xfrm>
            <a:off x="1285875" y="4991100"/>
            <a:ext cx="1311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400" b="1">
                <a:solidFill>
                  <a:srgbClr val="FFFFCC"/>
                </a:solidFill>
              </a:rPr>
              <a:t>Solution</a:t>
            </a:r>
            <a:endParaRPr lang="ru-RU" sz="2400" b="1">
              <a:solidFill>
                <a:srgbClr val="FFFFCC"/>
              </a:solidFill>
            </a:endParaRPr>
          </a:p>
        </p:txBody>
      </p:sp>
      <p:sp>
        <p:nvSpPr>
          <p:cNvPr id="368646" name="Text Box 9"/>
          <p:cNvSpPr txBox="1">
            <a:spLocks noChangeArrowheads="1"/>
          </p:cNvSpPr>
          <p:nvPr/>
        </p:nvSpPr>
        <p:spPr bwMode="auto">
          <a:xfrm>
            <a:off x="268288" y="2513013"/>
            <a:ext cx="9540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1">
                <a:solidFill>
                  <a:srgbClr val="FFFFCC"/>
                </a:solidFill>
              </a:rPr>
              <a:t>Solution</a:t>
            </a:r>
            <a:endParaRPr lang="ru-RU" sz="1800">
              <a:solidFill>
                <a:schemeClr val="tx1"/>
              </a:solidFill>
            </a:endParaRPr>
          </a:p>
        </p:txBody>
      </p:sp>
      <p:sp>
        <p:nvSpPr>
          <p:cNvPr id="368647" name="Rectangle 10"/>
          <p:cNvSpPr>
            <a:spLocks noChangeArrowheads="1"/>
          </p:cNvSpPr>
          <p:nvPr/>
        </p:nvSpPr>
        <p:spPr bwMode="auto">
          <a:xfrm>
            <a:off x="2027238" y="731838"/>
            <a:ext cx="12065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en-US" sz="1800" b="1">
                <a:solidFill>
                  <a:srgbClr val="FFFFCC"/>
                </a:solidFill>
              </a:rPr>
              <a:t>Solid marketable form</a:t>
            </a:r>
            <a:endParaRPr lang="ru-RU" sz="1800" b="1">
              <a:solidFill>
                <a:srgbClr val="FFFFCC"/>
              </a:solidFill>
            </a:endParaRPr>
          </a:p>
        </p:txBody>
      </p:sp>
      <p:sp>
        <p:nvSpPr>
          <p:cNvPr id="368648" name="Rectangle 16"/>
          <p:cNvSpPr>
            <a:spLocks noChangeArrowheads="1"/>
          </p:cNvSpPr>
          <p:nvPr/>
        </p:nvSpPr>
        <p:spPr bwMode="auto">
          <a:xfrm>
            <a:off x="0" y="836712"/>
            <a:ext cx="9144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Технологии с применением композиции ГАЛКА</a:t>
            </a:r>
            <a:r>
              <a:rPr lang="ru-RU" sz="2000" b="1" baseline="30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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 1997 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г. промышленно используются на месторождениях России.</a:t>
            </a:r>
            <a:r>
              <a:rPr lang="en-GB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Организовано промышленное производство композиций. В 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год обрабатываются </a:t>
            </a:r>
            <a:r>
              <a:rPr lang="en-GB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GB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0-</a:t>
            </a: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GB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скважин</a:t>
            </a:r>
            <a:r>
              <a:rPr lang="en-GB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результате применения технологий происходит перераспределение фильтрационных потоков, увеличивается охват пласта </a:t>
            </a:r>
            <a:r>
              <a:rPr lang="ru-RU" sz="2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заводнением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что влечет за собой </a:t>
            </a:r>
            <a:r>
              <a:rPr lang="ru-RU" sz="20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увеличение конечной </a:t>
            </a:r>
            <a:r>
              <a:rPr lang="ru-RU" sz="2000" b="1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нефтеотдачи</a:t>
            </a:r>
            <a:r>
              <a:rPr lang="ru-RU" sz="20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пласта на 5-8 %.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Дополнительная добыча нефти составляет </a:t>
            </a:r>
            <a:r>
              <a:rPr lang="ru-RU" sz="20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в среднем от 400 до </a:t>
            </a:r>
            <a:r>
              <a:rPr lang="ru-RU" sz="20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000 </a:t>
            </a:r>
            <a:r>
              <a:rPr lang="ru-RU" sz="20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тонн на 1 </a:t>
            </a:r>
            <a:r>
              <a:rPr lang="ru-RU" sz="2000" b="1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скважино</a:t>
            </a:r>
            <a:r>
              <a:rPr lang="ru-RU" sz="20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/обработку.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Успешно проведены </a:t>
            </a: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испытания технологии во Вьетнаме и в Германии. </a:t>
            </a:r>
            <a:endParaRPr lang="ru-RU" sz="2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4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82975"/>
            <a:ext cx="4500563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50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3373438"/>
            <a:ext cx="4643437" cy="348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ChangeArrowheads="1"/>
          </p:cNvSpPr>
          <p:nvPr/>
        </p:nvSpPr>
        <p:spPr bwMode="auto">
          <a:xfrm>
            <a:off x="0" y="1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b="1">
                <a:solidFill>
                  <a:srgbClr val="000080"/>
                </a:solidFill>
              </a:rPr>
              <a:t>	</a:t>
            </a:r>
            <a:endParaRPr lang="ru-RU" sz="1800" b="1">
              <a:solidFill>
                <a:srgbClr val="000080"/>
              </a:solidFill>
            </a:endParaRPr>
          </a:p>
        </p:txBody>
      </p:sp>
      <p:sp>
        <p:nvSpPr>
          <p:cNvPr id="297987" name="Rectangle 3"/>
          <p:cNvSpPr>
            <a:spLocks noChangeArrowheads="1"/>
          </p:cNvSpPr>
          <p:nvPr/>
        </p:nvSpPr>
        <p:spPr bwMode="auto">
          <a:xfrm>
            <a:off x="0" y="0"/>
            <a:ext cx="914400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</a:pPr>
            <a:endParaRPr lang="en-GB" sz="2400" b="1" u="sng">
              <a:solidFill>
                <a:srgbClr val="000099"/>
              </a:solidFill>
            </a:endParaRP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  <a:endParaRPr lang="ru-RU"/>
          </a:p>
        </p:txBody>
      </p:sp>
      <p:pic>
        <p:nvPicPr>
          <p:cNvPr id="2549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4572000" cy="3212976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0" y="-4878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Неорганические гели ГАЛКА</a:t>
            </a:r>
            <a:r>
              <a:rPr lang="ru-RU" sz="2800" b="1" baseline="30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Symbol" pitchFamily="82" charset="2"/>
              </a:rPr>
              <a:t></a:t>
            </a:r>
            <a:endParaRPr lang="ru-RU" sz="28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6DF3BFE-5A99-4E85-B948-7B7111E50B0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17032"/>
            <a:ext cx="4573524" cy="3140968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76672"/>
            <a:ext cx="4572000" cy="324036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717032"/>
            <a:ext cx="4572000" cy="314096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07196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836712"/>
            <a:ext cx="4499992" cy="273630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0" y="1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Термообратимые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полимерные гели МЕТКА</a:t>
            </a:r>
            <a:r>
              <a:rPr lang="ru-RU" sz="2400" b="1" baseline="30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Symbol" pitchFamily="82" charset="2"/>
              </a:rPr>
              <a:t></a:t>
            </a:r>
            <a:endParaRPr lang="ru-RU" sz="24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828800" y="1066800"/>
            <a:ext cx="76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chemeClr val="bg1"/>
                </a:solidFill>
              </a:rPr>
              <a:t>Гель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4427538" y="908050"/>
            <a:ext cx="4032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6516216" y="908720"/>
            <a:ext cx="2448372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Селективное снижение фазовой проницаемости породы по воде после образования геля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5580112" y="2204864"/>
            <a:ext cx="625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Вода</a:t>
            </a: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6660232" y="2060848"/>
            <a:ext cx="7914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Нефть</a:t>
            </a: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8518525" y="1628800"/>
            <a:ext cx="625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Вода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7884368" y="2276872"/>
            <a:ext cx="111544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Исходная </a:t>
            </a:r>
            <a:r>
              <a:rPr lang="ru-RU" sz="1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проницае-мость</a:t>
            </a:r>
            <a:r>
              <a:rPr lang="ru-RU" sz="1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1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1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60 </a:t>
            </a:r>
            <a:r>
              <a:rPr lang="ru-RU" sz="1400" b="1" baseline="300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endParaRPr lang="ru-RU" sz="1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6672"/>
            <a:ext cx="4644008" cy="3096344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4644008" y="476673"/>
            <a:ext cx="4499992" cy="48628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Фильтрационные характеристики и </a:t>
            </a:r>
            <a:r>
              <a:rPr lang="ru-RU" sz="1600" b="1" dirty="0" err="1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доотмыв</a:t>
            </a:r>
            <a:r>
              <a:rPr lang="ru-RU" sz="16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нефти из модели пласта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573016"/>
            <a:ext cx="4499992" cy="3284984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71875"/>
            <a:ext cx="4644008" cy="32861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09013" y="6488113"/>
            <a:ext cx="554037" cy="387350"/>
          </a:xfrm>
        </p:spPr>
        <p:txBody>
          <a:bodyPr/>
          <a:lstStyle/>
          <a:p>
            <a:pPr>
              <a:defRPr/>
            </a:pPr>
            <a:fld id="{34036AED-65AF-4388-B85C-1B503C9CD8B7}" type="slidenum">
              <a:rPr lang="ru-RU" altLang="ru-RU">
                <a:solidFill>
                  <a:schemeClr val="bg1"/>
                </a:solidFill>
                <a:latin typeface="Verdana" pitchFamily="34" charset="0"/>
              </a:rPr>
              <a:pPr>
                <a:defRPr/>
              </a:pPr>
              <a:t>14</a:t>
            </a:fld>
            <a:endParaRPr lang="ru-RU" altLang="ru-RU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053" name="Прямоугольник 7"/>
          <p:cNvSpPr>
            <a:spLocks noChangeArrowheads="1"/>
          </p:cNvSpPr>
          <p:nvPr/>
        </p:nvSpPr>
        <p:spPr bwMode="auto">
          <a:xfrm>
            <a:off x="0" y="0"/>
            <a:ext cx="9144000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00" tIns="36000" rIns="0" bIns="36000"/>
          <a:lstStyle/>
          <a:p>
            <a:pPr algn="ctr"/>
            <a:r>
              <a:rPr lang="ru-RU" sz="2000" b="1" cap="all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ТЕРМООБРАТИМЫЕ ПОЛИМЕРНЫЕ ГЕЛИ МЕТКА</a:t>
            </a:r>
            <a:r>
              <a:rPr lang="ru-RU" sz="2000" b="1" cap="all" baseline="300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Symbol" pitchFamily="82" charset="2"/>
              </a:rPr>
              <a:t>  </a:t>
            </a:r>
            <a:r>
              <a:rPr lang="ru-RU" sz="2000" b="1" cap="all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ДЛЯ УВЕЛИЧЕНИЯ НЕФТЕОТДАЧИ и ограничения </a:t>
            </a:r>
            <a:r>
              <a:rPr lang="ru-RU" sz="2000" b="1" cap="all" dirty="0" err="1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водопритока</a:t>
            </a:r>
            <a:endParaRPr lang="ru-RU" sz="2000" b="1" cap="all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63" name="TextBox 21"/>
          <p:cNvSpPr txBox="1">
            <a:spLocks noChangeArrowheads="1"/>
          </p:cNvSpPr>
          <p:nvPr/>
        </p:nvSpPr>
        <p:spPr bwMode="auto">
          <a:xfrm>
            <a:off x="1190625" y="1990725"/>
            <a:ext cx="7524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chemeClr val="bg1"/>
                </a:solidFill>
                <a:latin typeface="Verdana" pitchFamily="34" charset="0"/>
              </a:rPr>
              <a:t>Гель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0" y="764704"/>
            <a:ext cx="9144000" cy="2819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hangingPunct="0">
              <a:lnSpc>
                <a:spcPct val="95000"/>
              </a:lnSpc>
            </a:pPr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Технологии с применением композиции МЕТКА</a:t>
            </a:r>
            <a:r>
              <a:rPr lang="ru-RU" sz="1600" b="1" baseline="30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</a:t>
            </a:r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промышленно используются на месторождениях России. </a:t>
            </a:r>
            <a:r>
              <a:rPr lang="ru-RU" sz="1600" b="1" dirty="0" smtClean="0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В ТПП “</a:t>
            </a:r>
            <a:r>
              <a:rPr lang="ru-RU" sz="1600" b="1" dirty="0" err="1" smtClean="0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Лангепаснефтегаз</a:t>
            </a:r>
            <a:r>
              <a:rPr lang="ru-RU" sz="1600" b="1" dirty="0" smtClean="0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”  ООО “</a:t>
            </a:r>
            <a:r>
              <a:rPr lang="ru-RU" sz="1600" b="1" dirty="0" err="1" smtClean="0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Лукойл-Западная</a:t>
            </a:r>
            <a:r>
              <a:rPr lang="ru-RU" sz="1600" b="1" dirty="0" smtClean="0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 Сибирь” за 2001-2003 гг. с применением </a:t>
            </a:r>
            <a:r>
              <a:rPr lang="ru-RU" sz="16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композиций МЕТКА</a:t>
            </a:r>
            <a:r>
              <a:rPr lang="ru-RU" sz="1600" b="1" dirty="0" smtClean="0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 выполнены </a:t>
            </a:r>
            <a:r>
              <a:rPr lang="ru-RU" sz="16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223 </a:t>
            </a:r>
            <a:r>
              <a:rPr lang="ru-RU" sz="1600" b="1" dirty="0" err="1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скв</a:t>
            </a:r>
            <a:r>
              <a:rPr lang="ru-RU" sz="16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600" b="1" dirty="0" err="1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операциии</a:t>
            </a:r>
            <a:r>
              <a:rPr lang="ru-RU" sz="16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b="1" dirty="0" smtClean="0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дополнительная добыча нефти за счет технологии составила </a:t>
            </a:r>
            <a:r>
              <a:rPr lang="ru-RU" sz="16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286 тыс. т, </a:t>
            </a:r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1600" b="1" dirty="0" smtClean="0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дельный эффект на одну </a:t>
            </a:r>
            <a:r>
              <a:rPr lang="ru-RU" sz="1600" b="1" dirty="0" err="1" smtClean="0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скв</a:t>
            </a:r>
            <a:r>
              <a:rPr lang="ru-RU" sz="1600" b="1" dirty="0" smtClean="0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/операцию </a:t>
            </a:r>
            <a:r>
              <a:rPr lang="ru-RU" sz="16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1283 т, срок окупаемости затрат 5-9 месяцев</a:t>
            </a:r>
            <a:r>
              <a:rPr lang="ru-RU" sz="1600" b="1" dirty="0" smtClean="0">
                <a:solidFill>
                  <a:srgbClr val="2A1EC0"/>
                </a:solidFill>
                <a:latin typeface="Times New Roman" pitchFamily="18" charset="0"/>
                <a:cs typeface="Times New Roman" pitchFamily="18" charset="0"/>
              </a:rPr>
              <a:t>. В 2006-2007 гг. проведены работы </a:t>
            </a:r>
            <a:r>
              <a:rPr lang="ru-RU" sz="16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по ограничению </a:t>
            </a:r>
            <a:r>
              <a:rPr lang="ru-RU" sz="1600" b="1" dirty="0" err="1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водопритока</a:t>
            </a:r>
            <a:r>
              <a:rPr lang="ru-RU" sz="16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и ликвидации </a:t>
            </a:r>
            <a:r>
              <a:rPr lang="ru-RU" sz="1600" b="1" dirty="0" err="1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заколонных</a:t>
            </a:r>
            <a:r>
              <a:rPr lang="ru-RU" sz="16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перетоков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на 24 </a:t>
            </a:r>
            <a:r>
              <a:rPr lang="ru-RU" sz="1600" b="1" dirty="0" err="1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скв</a:t>
            </a:r>
            <a:r>
              <a:rPr lang="ru-RU" sz="16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2A1EC0"/>
                </a:solidFill>
                <a:latin typeface="Times New Roman" pitchFamily="18" charset="0"/>
                <a:cs typeface="Times New Roman" pitchFamily="18" charset="0"/>
              </a:rPr>
              <a:t>месторождений ОАО «</a:t>
            </a:r>
            <a:r>
              <a:rPr lang="ru-RU" sz="1600" b="1" dirty="0" err="1" smtClean="0">
                <a:solidFill>
                  <a:srgbClr val="2A1EC0"/>
                </a:solidFill>
                <a:latin typeface="Times New Roman" pitchFamily="18" charset="0"/>
                <a:cs typeface="Times New Roman" pitchFamily="18" charset="0"/>
              </a:rPr>
              <a:t>Русснефть</a:t>
            </a:r>
            <a:r>
              <a:rPr lang="ru-RU" sz="1600" b="1" dirty="0" smtClean="0">
                <a:solidFill>
                  <a:srgbClr val="2A1EC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just" eaLnBrk="0" hangingPunct="0">
              <a:lnSpc>
                <a:spcPct val="95000"/>
              </a:lnSpc>
              <a:spcBef>
                <a:spcPts val="600"/>
              </a:spcBef>
            </a:pPr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2005-2006 гг. успешно проведены работы по </a:t>
            </a:r>
            <a:r>
              <a:rPr lang="ru-RU" sz="16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ограничению </a:t>
            </a:r>
            <a:r>
              <a:rPr lang="ru-RU" sz="1600" b="1" dirty="0" err="1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водопритока</a:t>
            </a:r>
            <a:r>
              <a:rPr lang="ru-RU" sz="16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на залежи высоковязкой нефти месторождения </a:t>
            </a:r>
            <a:r>
              <a:rPr lang="ru-RU" sz="1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Гаошен</a:t>
            </a:r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1600" b="1" dirty="0" err="1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пароциклическом</a:t>
            </a:r>
            <a:r>
              <a:rPr lang="ru-RU" sz="16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воздействии, </a:t>
            </a:r>
            <a:r>
              <a:rPr lang="ru-RU" sz="1600" b="1" dirty="0" smtClean="0">
                <a:solidFill>
                  <a:srgbClr val="2A1EC0"/>
                </a:solidFill>
                <a:latin typeface="Times New Roman" pitchFamily="18" charset="0"/>
                <a:cs typeface="Times New Roman" pitchFamily="18" charset="0"/>
              </a:rPr>
              <a:t>в 2007 г. в</a:t>
            </a:r>
            <a:r>
              <a:rPr lang="ru-RU" sz="16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Омане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9 скважинах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2A1EC0"/>
                </a:solidFill>
                <a:latin typeface="Times New Roman" pitchFamily="18" charset="0"/>
                <a:cs typeface="Times New Roman" pitchFamily="18" charset="0"/>
              </a:rPr>
              <a:t>месторождений </a:t>
            </a:r>
            <a:r>
              <a:rPr lang="ru-RU" sz="1600" b="1" dirty="0" err="1" smtClean="0">
                <a:solidFill>
                  <a:srgbClr val="2A1EC0"/>
                </a:solidFill>
                <a:latin typeface="Times New Roman" pitchFamily="18" charset="0"/>
                <a:cs typeface="Times New Roman" pitchFamily="18" charset="0"/>
              </a:rPr>
              <a:t>Ликваер</a:t>
            </a:r>
            <a:r>
              <a:rPr lang="ru-RU" sz="1600" b="1" dirty="0" smtClean="0">
                <a:solidFill>
                  <a:srgbClr val="2A1E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 smtClean="0">
                <a:solidFill>
                  <a:srgbClr val="2A1EC0"/>
                </a:solidFill>
                <a:latin typeface="Times New Roman" pitchFamily="18" charset="0"/>
                <a:cs typeface="Times New Roman" pitchFamily="18" charset="0"/>
              </a:rPr>
              <a:t>Джибаль</a:t>
            </a:r>
            <a:r>
              <a:rPr lang="ru-RU" sz="1600" b="1" dirty="0" smtClean="0">
                <a:solidFill>
                  <a:srgbClr val="2A1EC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600" b="1" dirty="0" err="1" smtClean="0">
                <a:solidFill>
                  <a:srgbClr val="2A1EC0"/>
                </a:solidFill>
                <a:latin typeface="Times New Roman" pitchFamily="18" charset="0"/>
                <a:cs typeface="Times New Roman" pitchFamily="18" charset="0"/>
              </a:rPr>
              <a:t>Далила</a:t>
            </a:r>
            <a:r>
              <a:rPr lang="ru-RU" sz="1600" b="1" dirty="0" smtClean="0">
                <a:solidFill>
                  <a:srgbClr val="2A1E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 eaLnBrk="0" hangingPunct="0">
              <a:lnSpc>
                <a:spcPct val="95000"/>
              </a:lnSpc>
              <a:spcBef>
                <a:spcPts val="600"/>
              </a:spcBef>
            </a:pPr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2014-2015 гг. на </a:t>
            </a:r>
            <a:r>
              <a:rPr lang="ru-RU" sz="1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пермо-карбоновой</a:t>
            </a:r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залежи высоковязкой нефти Усинского месторождения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успешно проведены работы по ограничение </a:t>
            </a:r>
            <a:r>
              <a:rPr lang="ru-RU" sz="1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водопритока</a:t>
            </a:r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на участке паротеплового воздействия.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573016"/>
            <a:ext cx="4536504" cy="3284984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3016"/>
            <a:ext cx="4644008" cy="3284984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10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3861048"/>
            <a:ext cx="2880320" cy="252028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861048"/>
            <a:ext cx="2859405" cy="252412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12" name="Рисунок 1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3861048"/>
            <a:ext cx="2895600" cy="254825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0" y="6371713"/>
            <a:ext cx="6048672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Реологические кривые течения (а) и зависимости вязкости (б) композиций от скорости сдвига после гелеобразования геля</a:t>
            </a:r>
            <a:endParaRPr lang="ru-RU" sz="1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91440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Термотропные</a:t>
            </a:r>
            <a:r>
              <a:rPr 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композиции МЕГА, МЕГА-ПРО с двумя </a:t>
            </a:r>
            <a:r>
              <a:rPr lang="ru-RU" sz="2400" b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гелеобразующими</a:t>
            </a:r>
            <a:r>
              <a:rPr 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компонентами для ограничения </a:t>
            </a:r>
            <a:r>
              <a:rPr lang="ru-RU" sz="2400" b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водопритока</a:t>
            </a:r>
            <a:r>
              <a:rPr 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и увеличения </a:t>
            </a:r>
            <a:r>
              <a:rPr lang="ru-RU" sz="2400" b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нефтеотдачи</a:t>
            </a:r>
            <a:endParaRPr lang="ru-RU" sz="2400" dirty="0" smtClean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908720"/>
            <a:ext cx="91440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Созданы </a:t>
            </a:r>
            <a:r>
              <a:rPr lang="ru-RU" sz="1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наноструктурированные</a:t>
            </a:r>
            <a:r>
              <a:rPr lang="ru-RU" sz="1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высокотемпературные, 60-200</a:t>
            </a:r>
            <a:r>
              <a:rPr lang="ru-RU" sz="1800" b="1" baseline="300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гелеобразующие</a:t>
            </a:r>
            <a:r>
              <a:rPr lang="ru-RU" sz="1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композиция на основе системы </a:t>
            </a:r>
            <a:r>
              <a:rPr lang="ru-RU" sz="1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«соль алюминия –эфир целлюлозы – карбамид – вода», </a:t>
            </a:r>
            <a:r>
              <a:rPr lang="ru-RU" sz="1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которые образуют в пласте связнодисперсную </a:t>
            </a:r>
            <a:r>
              <a:rPr lang="ru-RU" sz="1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наноразмерную</a:t>
            </a:r>
            <a:r>
              <a:rPr lang="ru-RU" sz="1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структуру типа </a:t>
            </a:r>
            <a:r>
              <a:rPr lang="ru-RU" sz="1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«гель в геле» </a:t>
            </a:r>
            <a:r>
              <a:rPr lang="ru-RU" sz="1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 улучшенными структурно-механическими свойствами.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16216" y="4005064"/>
            <a:ext cx="151216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Вязкость раствора и гелей</a:t>
            </a:r>
            <a:endParaRPr lang="ru-RU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7452319" y="4725144"/>
            <a:ext cx="1034400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МЕГА,</a:t>
            </a:r>
          </a:p>
          <a:p>
            <a:pPr>
              <a:lnSpc>
                <a:spcPct val="80000"/>
              </a:lnSpc>
            </a:pPr>
            <a:r>
              <a:rPr lang="ru-RU" sz="1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«гель в геле»</a:t>
            </a:r>
          </a:p>
          <a:p>
            <a:endParaRPr lang="ru-RU" sz="1800" b="1" dirty="0">
              <a:solidFill>
                <a:srgbClr val="C00000"/>
              </a:solidFill>
            </a:endParaRPr>
          </a:p>
        </p:txBody>
      </p:sp>
      <p:sp>
        <p:nvSpPr>
          <p:cNvPr id="19" name="Стрелка вправо 18"/>
          <p:cNvSpPr/>
          <p:nvPr/>
        </p:nvSpPr>
        <p:spPr bwMode="auto">
          <a:xfrm>
            <a:off x="8316416" y="4869160"/>
            <a:ext cx="216024" cy="144016"/>
          </a:xfrm>
          <a:prstGeom prst="rightArrow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8" name="Рисунок 17" descr="H:\DSC_1541.JPG"/>
          <p:cNvPicPr/>
          <p:nvPr/>
        </p:nvPicPr>
        <p:blipFill>
          <a:blip r:embed="rId5" cstate="print"/>
          <a:srcRect l="49372" t="26797" r="22910" b="33007"/>
          <a:stretch>
            <a:fillRect/>
          </a:stretch>
        </p:blipFill>
        <p:spPr bwMode="auto">
          <a:xfrm>
            <a:off x="5724128" y="1916832"/>
            <a:ext cx="156606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Users\SpasennikovAS\Desktop\Новая папка\DSC_1571.JPG"/>
          <p:cNvPicPr/>
          <p:nvPr/>
        </p:nvPicPr>
        <p:blipFill>
          <a:blip r:embed="rId6" cstate="print"/>
          <a:srcRect l="33066" t="26150" r="28090" b="15496"/>
          <a:stretch>
            <a:fillRect/>
          </a:stretch>
        </p:blipFill>
        <p:spPr bwMode="auto">
          <a:xfrm>
            <a:off x="7380312" y="1916832"/>
            <a:ext cx="151216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\\server-pnn\pnn\Кунгур\Общая\Якимов\Разное\от_Михайловского\гель\DSC_1392.JPG"/>
          <p:cNvPicPr/>
          <p:nvPr/>
        </p:nvPicPr>
        <p:blipFill>
          <a:blip r:embed="rId7" cstate="print">
            <a:lum bright="10000"/>
          </a:blip>
          <a:srcRect/>
          <a:stretch>
            <a:fillRect/>
          </a:stretch>
        </p:blipFill>
        <p:spPr bwMode="auto">
          <a:xfrm>
            <a:off x="467544" y="1916832"/>
            <a:ext cx="1584175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10" descr="DSC_133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67744" y="1916832"/>
            <a:ext cx="1152128" cy="1529749"/>
          </a:xfrm>
          <a:prstGeom prst="rect">
            <a:avLst/>
          </a:prstGeom>
          <a:noFill/>
        </p:spPr>
      </p:pic>
      <p:pic>
        <p:nvPicPr>
          <p:cNvPr id="23" name="Рисунок 11" descr="DSC_1364"/>
          <p:cNvPicPr>
            <a:picLocks noChangeAspect="1" noChangeArrowheads="1"/>
          </p:cNvPicPr>
          <p:nvPr/>
        </p:nvPicPr>
        <p:blipFill>
          <a:blip r:embed="rId9" cstate="print"/>
          <a:srcRect l="42737" t="50847" r="39293" b="29298"/>
          <a:stretch>
            <a:fillRect/>
          </a:stretch>
        </p:blipFill>
        <p:spPr bwMode="auto">
          <a:xfrm>
            <a:off x="3563888" y="1916832"/>
            <a:ext cx="1806548" cy="1512168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6012160" y="2348880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Нефильтр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55576" y="3429000"/>
            <a:ext cx="4427984" cy="46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1600" b="1" i="1" dirty="0" smtClean="0">
                <a:solidFill>
                  <a:srgbClr val="2A1EC0"/>
                </a:solidFill>
                <a:latin typeface="Times New Roman" pitchFamily="18" charset="0"/>
                <a:cs typeface="Times New Roman" pitchFamily="18" charset="0"/>
              </a:rPr>
              <a:t>Гель после выдержки с нефтью (1) и водой (2) Усинского месторождения (30 </a:t>
            </a:r>
            <a:r>
              <a:rPr lang="ru-RU" sz="1600" b="1" i="1" dirty="0" err="1" smtClean="0">
                <a:solidFill>
                  <a:srgbClr val="2A1EC0"/>
                </a:solidFill>
                <a:latin typeface="Times New Roman" pitchFamily="18" charset="0"/>
                <a:cs typeface="Times New Roman" pitchFamily="18" charset="0"/>
              </a:rPr>
              <a:t>сут</a:t>
            </a:r>
            <a:r>
              <a:rPr lang="ru-RU" sz="1600" b="1" i="1" dirty="0" smtClean="0">
                <a:solidFill>
                  <a:srgbClr val="2A1EC0"/>
                </a:solidFill>
                <a:latin typeface="Times New Roman" pitchFamily="18" charset="0"/>
                <a:cs typeface="Times New Roman" pitchFamily="18" charset="0"/>
              </a:rPr>
              <a:t>. при 100</a:t>
            </a:r>
            <a:r>
              <a:rPr lang="ru-RU" sz="1600" b="1" i="1" baseline="30000" dirty="0" smtClean="0">
                <a:solidFill>
                  <a:srgbClr val="2A1EC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600" b="1" i="1" dirty="0" smtClean="0">
                <a:solidFill>
                  <a:srgbClr val="2A1EC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b="1" dirty="0" smtClean="0">
                <a:solidFill>
                  <a:srgbClr val="2A1EC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solidFill>
                <a:srgbClr val="2A1E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24128" y="3356992"/>
            <a:ext cx="3168352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b="1" i="1" dirty="0" smtClean="0">
                <a:solidFill>
                  <a:srgbClr val="2A1EC0"/>
                </a:solidFill>
                <a:latin typeface="Times New Roman" pitchFamily="18" charset="0"/>
                <a:cs typeface="Times New Roman" pitchFamily="18" charset="0"/>
              </a:rPr>
              <a:t>Гель МЕГА через 72 час при </a:t>
            </a:r>
          </a:p>
          <a:p>
            <a:pPr algn="ctr">
              <a:lnSpc>
                <a:spcPct val="80000"/>
              </a:lnSpc>
            </a:pPr>
            <a:r>
              <a:rPr lang="ru-RU" sz="1600" b="1" i="1" dirty="0" smtClean="0">
                <a:solidFill>
                  <a:srgbClr val="2A1EC0"/>
                </a:solidFill>
                <a:latin typeface="Times New Roman" pitchFamily="18" charset="0"/>
                <a:cs typeface="Times New Roman" pitchFamily="18" charset="0"/>
              </a:rPr>
              <a:t>150 </a:t>
            </a:r>
            <a:r>
              <a:rPr lang="ru-RU" sz="1600" b="1" i="1" baseline="30000" dirty="0" err="1" smtClean="0">
                <a:solidFill>
                  <a:srgbClr val="2A1EC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600" b="1" i="1" dirty="0" err="1" smtClean="0">
                <a:solidFill>
                  <a:srgbClr val="2A1EC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600" b="1" i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ПермНИПИнефть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668344" y="2348880"/>
            <a:ext cx="12961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Фильтров.</a:t>
            </a:r>
          </a:p>
          <a:p>
            <a:endParaRPr lang="ru-RU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467544" y="1916832"/>
            <a:ext cx="312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1</a:t>
            </a:r>
            <a:endParaRPr lang="ru-RU" b="1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3851920" y="2132856"/>
            <a:ext cx="312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2</a:t>
            </a:r>
            <a:endParaRPr lang="ru-RU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5868144" y="6381328"/>
            <a:ext cx="3275856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Вязкость гелей: полимерного, неорганического и «геля в геле»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4572000" cy="3096344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1009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Ограничение </a:t>
            </a:r>
            <a:r>
              <a:rPr lang="ru-RU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водопритока</a:t>
            </a: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термотропными</a:t>
            </a: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гелям МЕГА </a:t>
            </a:r>
          </a:p>
          <a:p>
            <a:pPr algn="ctr">
              <a:lnSpc>
                <a:spcPct val="70000"/>
              </a:lnSpc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двумя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гелеобразующими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компонентами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600" b="1" dirty="0">
              <a:solidFill>
                <a:srgbClr val="000099"/>
              </a:solidFill>
            </a:endParaRP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48680"/>
            <a:ext cx="4572000" cy="3096344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645024"/>
            <a:ext cx="4572000" cy="3212976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181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19500"/>
            <a:ext cx="46101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ChangeArrowheads="1"/>
          </p:cNvSpPr>
          <p:nvPr/>
        </p:nvSpPr>
        <p:spPr bwMode="auto">
          <a:xfrm>
            <a:off x="0" y="1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b="1">
                <a:solidFill>
                  <a:srgbClr val="000080"/>
                </a:solidFill>
              </a:rPr>
              <a:t>	</a:t>
            </a:r>
            <a:endParaRPr lang="ru-RU" sz="1800" b="1">
              <a:solidFill>
                <a:srgbClr val="000080"/>
              </a:solidFill>
            </a:endParaRPr>
          </a:p>
        </p:txBody>
      </p:sp>
      <p:sp>
        <p:nvSpPr>
          <p:cNvPr id="297987" name="Rectangle 3"/>
          <p:cNvSpPr>
            <a:spLocks noChangeArrowheads="1"/>
          </p:cNvSpPr>
          <p:nvPr/>
        </p:nvSpPr>
        <p:spPr bwMode="auto">
          <a:xfrm>
            <a:off x="0" y="0"/>
            <a:ext cx="914400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</a:pPr>
            <a:endParaRPr lang="en-GB" sz="2400" b="1" u="sng">
              <a:solidFill>
                <a:srgbClr val="000099"/>
              </a:solidFill>
            </a:endParaRP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  <a:endParaRPr lang="ru-RU"/>
          </a:p>
        </p:txBody>
      </p:sp>
      <p:pic>
        <p:nvPicPr>
          <p:cNvPr id="2498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4664"/>
            <a:ext cx="4572000" cy="3212976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645024"/>
            <a:ext cx="4572000" cy="3212976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-108520" y="1"/>
            <a:ext cx="9433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1A1377"/>
                </a:solidFill>
                <a:latin typeface="Times New Roman" pitchFamily="18" charset="0"/>
                <a:cs typeface="Times New Roman" pitchFamily="18" charset="0"/>
              </a:rPr>
              <a:t>Увеличение нефтеотдачи композициями НИНКА</a:t>
            </a:r>
            <a:r>
              <a:rPr lang="ru-RU" sz="2400" b="1" baseline="30000" dirty="0">
                <a:solidFill>
                  <a:srgbClr val="1A1377"/>
                </a:solidFill>
                <a:latin typeface="Times New Roman" pitchFamily="18" charset="0"/>
                <a:cs typeface="Times New Roman" pitchFamily="18" charset="0"/>
                <a:sym typeface="Symbol" pitchFamily="82" charset="2"/>
              </a:rPr>
              <a:t></a:t>
            </a:r>
            <a:r>
              <a:rPr lang="ru-RU" sz="2400" b="1" dirty="0">
                <a:solidFill>
                  <a:srgbClr val="1A1377"/>
                </a:solidFill>
                <a:latin typeface="Times New Roman" pitchFamily="18" charset="0"/>
                <a:cs typeface="Times New Roman" pitchFamily="18" charset="0"/>
              </a:rPr>
              <a:t> на основе ПАВ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89648"/>
            <a:ext cx="4572000" cy="316835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04664"/>
            <a:ext cx="4572000" cy="324036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ChangeArrowheads="1"/>
          </p:cNvSpPr>
          <p:nvPr/>
        </p:nvSpPr>
        <p:spPr bwMode="auto">
          <a:xfrm>
            <a:off x="0" y="1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b="1">
                <a:solidFill>
                  <a:srgbClr val="000080"/>
                </a:solidFill>
              </a:rPr>
              <a:t>	</a:t>
            </a:r>
            <a:endParaRPr lang="ru-RU" sz="1800" b="1">
              <a:solidFill>
                <a:srgbClr val="000080"/>
              </a:solidFill>
            </a:endParaRPr>
          </a:p>
        </p:txBody>
      </p:sp>
      <p:sp>
        <p:nvSpPr>
          <p:cNvPr id="297987" name="Rectangle 3"/>
          <p:cNvSpPr>
            <a:spLocks noChangeArrowheads="1"/>
          </p:cNvSpPr>
          <p:nvPr/>
        </p:nvSpPr>
        <p:spPr bwMode="auto">
          <a:xfrm>
            <a:off x="0" y="0"/>
            <a:ext cx="914400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</a:pPr>
            <a:endParaRPr lang="en-GB" sz="2400" b="1" u="sng">
              <a:solidFill>
                <a:srgbClr val="000099"/>
              </a:solidFill>
            </a:endParaRP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  <a:endParaRPr lang="ru-RU"/>
          </a:p>
        </p:txBody>
      </p:sp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4572000" cy="314096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5304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48680"/>
            <a:ext cx="4572000" cy="314096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3043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717032"/>
            <a:ext cx="4572000" cy="314096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3043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717032"/>
            <a:ext cx="4572000" cy="314096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solidFill>
                  <a:srgbClr val="1A1377"/>
                </a:solidFill>
                <a:latin typeface="Times New Roman" pitchFamily="18" charset="0"/>
                <a:cs typeface="Times New Roman" pitchFamily="18" charset="0"/>
              </a:rPr>
              <a:t>Увеличение </a:t>
            </a:r>
            <a:r>
              <a:rPr lang="ru-RU" sz="2100" b="1" dirty="0" err="1">
                <a:solidFill>
                  <a:srgbClr val="1A1377"/>
                </a:solidFill>
                <a:latin typeface="Times New Roman" pitchFamily="18" charset="0"/>
                <a:cs typeface="Times New Roman" pitchFamily="18" charset="0"/>
              </a:rPr>
              <a:t>нефтеотдачи</a:t>
            </a:r>
            <a:r>
              <a:rPr lang="ru-RU" sz="2100" b="1" dirty="0">
                <a:solidFill>
                  <a:srgbClr val="1A1377"/>
                </a:solidFill>
                <a:latin typeface="Times New Roman" pitchFamily="18" charset="0"/>
                <a:cs typeface="Times New Roman" pitchFamily="18" charset="0"/>
              </a:rPr>
              <a:t> композицией ПАВ с регулируемой вязкостью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ChangeArrowheads="1"/>
          </p:cNvSpPr>
          <p:nvPr/>
        </p:nvSpPr>
        <p:spPr bwMode="auto">
          <a:xfrm>
            <a:off x="0" y="1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b="1">
                <a:solidFill>
                  <a:srgbClr val="000080"/>
                </a:solidFill>
              </a:rPr>
              <a:t>	</a:t>
            </a:r>
            <a:endParaRPr lang="ru-RU" sz="1800" b="1">
              <a:solidFill>
                <a:srgbClr val="000080"/>
              </a:solidFill>
            </a:endParaRPr>
          </a:p>
        </p:txBody>
      </p:sp>
      <p:sp>
        <p:nvSpPr>
          <p:cNvPr id="297987" name="Rectangle 3"/>
          <p:cNvSpPr>
            <a:spLocks noChangeArrowheads="1"/>
          </p:cNvSpPr>
          <p:nvPr/>
        </p:nvSpPr>
        <p:spPr bwMode="auto">
          <a:xfrm>
            <a:off x="0" y="0"/>
            <a:ext cx="914400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</a:pPr>
            <a:endParaRPr lang="en-GB" sz="2400" b="1" u="sng">
              <a:solidFill>
                <a:srgbClr val="000099"/>
              </a:solidFill>
            </a:endParaRP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  <a:endParaRPr lang="ru-RU"/>
          </a:p>
        </p:txBody>
      </p:sp>
      <p:pic>
        <p:nvPicPr>
          <p:cNvPr id="2519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9514" y="116632"/>
            <a:ext cx="4572000" cy="335046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2519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25191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</p:pic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xmlns="" id="{11C2FD91-D788-4005-BD0C-1C5FACD9E8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476621235"/>
              </p:ext>
            </p:extLst>
          </p:nvPr>
        </p:nvGraphicFramePr>
        <p:xfrm>
          <a:off x="12723" y="97580"/>
          <a:ext cx="4572000" cy="3350469"/>
        </p:xfrm>
        <a:graphic>
          <a:graphicData uri="http://schemas.openxmlformats.org/presentationml/2006/ole">
            <p:oleObj spid="_x0000_s4098" name="Slide" r:id="rId7" imgW="4571981" imgH="3429123" progId="PowerPoint.Slide.12">
              <p:embed/>
            </p:oleObj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838EC49-72E9-43B5-BF18-2870E1D113CE}"/>
              </a:ext>
            </a:extLst>
          </p:cNvPr>
          <p:cNvSpPr/>
          <p:nvPr/>
        </p:nvSpPr>
        <p:spPr>
          <a:xfrm>
            <a:off x="561" y="19050"/>
            <a:ext cx="9144000" cy="52944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0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Кислотная </a:t>
            </a:r>
            <a:r>
              <a:rPr lang="ru-RU" sz="2000" b="1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нефтевытесняющая</a:t>
            </a:r>
            <a:r>
              <a:rPr lang="ru-RU" sz="20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композиция пролонгированного действия на основе ПАВ, аддукта неорганической кислоты и </a:t>
            </a:r>
            <a:r>
              <a:rPr lang="ru-RU" sz="2000" b="1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полиола</a:t>
            </a:r>
            <a:r>
              <a:rPr lang="ru-RU" sz="20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(композиция ГБК)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8718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 descr="Букет"/>
          <p:cNvSpPr txBox="1">
            <a:spLocks noChangeArrowheads="1"/>
          </p:cNvSpPr>
          <p:nvPr/>
        </p:nvSpPr>
        <p:spPr bwMode="auto">
          <a:xfrm>
            <a:off x="0" y="4509120"/>
            <a:ext cx="4787900" cy="221599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600"/>
              </a:spcBef>
            </a:pPr>
            <a:r>
              <a:rPr lang="ru-RU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Общая численность – 19</a:t>
            </a:r>
            <a:r>
              <a:rPr lang="en-US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2000" b="1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r>
              <a:rPr lang="ru-RU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Научных сотрудников – </a:t>
            </a:r>
            <a:r>
              <a:rPr lang="en-US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91</a:t>
            </a:r>
            <a:endParaRPr lang="ru-RU" sz="2000" b="1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r>
              <a:rPr lang="ru-RU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Докторов наук – 1</a:t>
            </a:r>
            <a:r>
              <a:rPr lang="en-US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2000" b="1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r>
              <a:rPr lang="ru-RU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Кандидатов наук – 5</a:t>
            </a:r>
            <a:r>
              <a:rPr lang="en-US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sz="2000" b="1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r>
              <a:rPr lang="ru-RU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Молодых научных раб. – </a:t>
            </a:r>
            <a:r>
              <a:rPr lang="en-US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31</a:t>
            </a:r>
            <a:endParaRPr lang="ru-RU" sz="2000" b="1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r>
              <a:rPr lang="ru-RU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Аспирантов – 1</a:t>
            </a:r>
            <a:r>
              <a:rPr lang="en-US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2000" b="1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algn="ctr" eaLnBrk="0" hangingPunct="0"/>
            <a:endParaRPr lang="ru-RU" sz="1800" b="1" dirty="0">
              <a:solidFill>
                <a:srgbClr val="990000"/>
              </a:solidFill>
            </a:endParaRPr>
          </a:p>
        </p:txBody>
      </p:sp>
      <p:sp>
        <p:nvSpPr>
          <p:cNvPr id="10243" name="Text Box 4" descr="Букет"/>
          <p:cNvSpPr txBox="1">
            <a:spLocks noChangeArrowheads="1"/>
          </p:cNvSpPr>
          <p:nvPr/>
        </p:nvSpPr>
        <p:spPr bwMode="auto">
          <a:xfrm>
            <a:off x="4716463" y="1773238"/>
            <a:ext cx="4427537" cy="418576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Ш"/>
            </a:pPr>
            <a:r>
              <a:rPr lang="en-US" sz="1900" b="1" dirty="0">
                <a:solidFill>
                  <a:srgbClr val="000099"/>
                </a:solidFill>
              </a:rPr>
              <a:t> </a:t>
            </a:r>
            <a:r>
              <a:rPr lang="ru-RU" sz="20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химия нефти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состав, строение, свойства, реология, поверхностные явления и структурообразование;</a:t>
            </a:r>
          </a:p>
          <a:p>
            <a:pPr eaLnBrk="0" hangingPunct="0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Ш"/>
            </a:pP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физико-химические основы технологий увеличения </a:t>
            </a:r>
            <a:r>
              <a:rPr lang="ru-RU" sz="20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нефтеотдачи</a:t>
            </a:r>
            <a:r>
              <a:rPr lang="ru-RU" sz="20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, превращения </a:t>
            </a:r>
            <a:r>
              <a:rPr lang="ru-RU" sz="20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нефтей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и других </a:t>
            </a:r>
            <a:r>
              <a:rPr lang="ru-RU" sz="2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каустобиолитов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а также их компонентов; </a:t>
            </a:r>
          </a:p>
          <a:p>
            <a:pPr eaLnBrk="0" hangingPunct="0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Ш"/>
            </a:pP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химические аспекты рационального природопользования и экологии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включая научные проблемы очистки окружающей среды от загрязнений нефтью и нефтепродуктами с применением физико-химических и микробиологических методов.</a:t>
            </a:r>
            <a:endParaRPr lang="en-US" sz="2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611188" y="0"/>
            <a:ext cx="8532812" cy="87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70000"/>
              </a:lnSpc>
            </a:pPr>
            <a:r>
              <a:rPr lang="ru-RU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Федеральное государственное бюджетное учреждение науки</a:t>
            </a:r>
          </a:p>
          <a:p>
            <a:pPr algn="ctr" eaLnBrk="0" hangingPunct="0">
              <a:lnSpc>
                <a:spcPct val="95000"/>
              </a:lnSpc>
            </a:pP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Институт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химии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нефти</a:t>
            </a:r>
            <a:r>
              <a:rPr lang="en-US" sz="2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5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lnSpc>
                <a:spcPct val="80000"/>
              </a:lnSpc>
            </a:pPr>
            <a:r>
              <a:rPr lang="en-US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ибирского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отделения</a:t>
            </a:r>
            <a:r>
              <a:rPr lang="en-US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Российской академии наук</a:t>
            </a:r>
          </a:p>
        </p:txBody>
      </p:sp>
      <p:pic>
        <p:nvPicPr>
          <p:cNvPr id="10245" name="Picture 7" descr="HIM-HENF-LOGO-LIGH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71437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Line 8"/>
          <p:cNvSpPr>
            <a:spLocks noChangeShapeType="1"/>
          </p:cNvSpPr>
          <p:nvPr/>
        </p:nvSpPr>
        <p:spPr bwMode="auto">
          <a:xfrm>
            <a:off x="714375" y="928688"/>
            <a:ext cx="8072438" cy="0"/>
          </a:xfrm>
          <a:prstGeom prst="line">
            <a:avLst/>
          </a:prstGeom>
          <a:noFill/>
          <a:ln w="76200" cap="sq" cmpd="tri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247" name="Прямоугольник 8"/>
          <p:cNvSpPr>
            <a:spLocks noChangeArrowheads="1"/>
          </p:cNvSpPr>
          <p:nvPr/>
        </p:nvSpPr>
        <p:spPr bwMode="auto">
          <a:xfrm>
            <a:off x="4572000" y="1052513"/>
            <a:ext cx="45720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ru-RU" sz="2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</a:t>
            </a:r>
            <a:r>
              <a:rPr lang="en-US" sz="2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hangingPunct="0">
              <a:lnSpc>
                <a:spcPct val="80000"/>
              </a:lnSpc>
            </a:pPr>
            <a:r>
              <a:rPr lang="ru-RU" sz="2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научной </a:t>
            </a:r>
            <a:r>
              <a:rPr lang="en-US" sz="26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  <a:r>
              <a:rPr lang="ru-RU" sz="2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6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8" name="Рисунок 9" descr="ihn _leto_alexei_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071563"/>
            <a:ext cx="4491038" cy="325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9" name="TextBox 8"/>
          <p:cNvSpPr txBox="1">
            <a:spLocks noChangeArrowheads="1"/>
          </p:cNvSpPr>
          <p:nvPr/>
        </p:nvSpPr>
        <p:spPr bwMode="auto">
          <a:xfrm>
            <a:off x="4644008" y="5965825"/>
            <a:ext cx="4499992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eaLnBrk="0" hangingPunct="0"/>
            <a:r>
              <a:rPr lang="en-GB" sz="1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</a:t>
            </a:r>
            <a:r>
              <a:rPr lang="en-GB" sz="1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i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(3822) 491623, 491146 . Fax: (3822) 491457</a:t>
            </a:r>
            <a:endParaRPr lang="ru-RU" sz="1600" b="1" i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eaLnBrk="0" hangingPunct="0"/>
            <a:r>
              <a:rPr lang="en-GB" sz="1800" b="1" i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E-mail:</a:t>
            </a:r>
            <a:r>
              <a:rPr lang="en-US" sz="1800" b="1" i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canc@ipc.tsc.ru</a:t>
            </a:r>
            <a:r>
              <a:rPr lang="en-GB" sz="1800" b="1" i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b="1" i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eaLnBrk="0" hangingPunct="0"/>
            <a:r>
              <a:rPr lang="ru-RU" sz="1800" b="1" i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i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Internet:</a:t>
            </a:r>
            <a:r>
              <a:rPr lang="ru-RU" sz="1800" b="1" i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i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http:</a:t>
            </a:r>
            <a:r>
              <a:rPr lang="en-GB" sz="18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en-GB" sz="1800" b="1" i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www.</a:t>
            </a:r>
            <a:r>
              <a:rPr lang="en-US" sz="1800" b="1" i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ipc.tsc.ru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xmlns="" id="{581FA697-0EBC-4CDB-90BF-EC47B9A57B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762708863"/>
              </p:ext>
            </p:extLst>
          </p:nvPr>
        </p:nvGraphicFramePr>
        <p:xfrm>
          <a:off x="7785" y="0"/>
          <a:ext cx="4572000" cy="3429000"/>
        </p:xfrm>
        <a:graphic>
          <a:graphicData uri="http://schemas.openxmlformats.org/presentationml/2006/ole">
            <p:oleObj spid="_x0000_s6146" name="Slide" r:id="rId3" imgW="4571981" imgH="3429123" progId="PowerPoint.Slide.12">
              <p:embed/>
            </p:oleObj>
          </a:graphicData>
        </a:graphic>
      </p:graphicFrame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xmlns="" id="{7C856FF8-BEE8-4893-879A-61596C45EE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226577009"/>
              </p:ext>
            </p:extLst>
          </p:nvPr>
        </p:nvGraphicFramePr>
        <p:xfrm>
          <a:off x="4579785" y="0"/>
          <a:ext cx="4572000" cy="3429000"/>
        </p:xfrm>
        <a:graphic>
          <a:graphicData uri="http://schemas.openxmlformats.org/presentationml/2006/ole">
            <p:oleObj spid="_x0000_s6147" name="Slide" r:id="rId4" imgW="4571981" imgH="3429123" progId="PowerPoint.Slide.12">
              <p:embed/>
            </p:oleObj>
          </a:graphicData>
        </a:graphic>
      </p:graphicFrame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xmlns="" id="{92B42052-70C2-4C5D-BBE7-344154B44D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101099672"/>
              </p:ext>
            </p:extLst>
          </p:nvPr>
        </p:nvGraphicFramePr>
        <p:xfrm>
          <a:off x="7938" y="3451225"/>
          <a:ext cx="4572000" cy="3429000"/>
        </p:xfrm>
        <a:graphic>
          <a:graphicData uri="http://schemas.openxmlformats.org/presentationml/2006/ole">
            <p:oleObj spid="_x0000_s6148" name="Slide" r:id="rId5" imgW="4571981" imgH="3429123" progId="PowerPoint.Slide.12">
              <p:embed/>
            </p:oleObj>
          </a:graphicData>
        </a:graphic>
      </p:graphicFrame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xmlns="" id="{9A041B2A-E0FE-4D74-A3AB-EAE7EE963E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271651420"/>
              </p:ext>
            </p:extLst>
          </p:nvPr>
        </p:nvGraphicFramePr>
        <p:xfrm>
          <a:off x="4594415" y="3449647"/>
          <a:ext cx="4572000" cy="3429000"/>
        </p:xfrm>
        <a:graphic>
          <a:graphicData uri="http://schemas.openxmlformats.org/presentationml/2006/ole">
            <p:oleObj spid="_x0000_s6149" name="Slide" r:id="rId6" imgW="4571981" imgH="3429123" progId="PowerPoint.Slide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224582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ChangeArrowheads="1"/>
          </p:cNvSpPr>
          <p:nvPr/>
        </p:nvSpPr>
        <p:spPr bwMode="auto">
          <a:xfrm>
            <a:off x="0" y="1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b="1">
                <a:solidFill>
                  <a:srgbClr val="000080"/>
                </a:solidFill>
              </a:rPr>
              <a:t>	</a:t>
            </a:r>
            <a:endParaRPr lang="ru-RU" sz="1800" b="1">
              <a:solidFill>
                <a:srgbClr val="000080"/>
              </a:solidFill>
            </a:endParaRPr>
          </a:p>
        </p:txBody>
      </p:sp>
      <p:sp>
        <p:nvSpPr>
          <p:cNvPr id="297987" name="Rectangle 3"/>
          <p:cNvSpPr>
            <a:spLocks noChangeArrowheads="1"/>
          </p:cNvSpPr>
          <p:nvPr/>
        </p:nvSpPr>
        <p:spPr bwMode="auto">
          <a:xfrm>
            <a:off x="0" y="0"/>
            <a:ext cx="914400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</a:pPr>
            <a:endParaRPr lang="en-GB" sz="2400" b="1" u="sng">
              <a:solidFill>
                <a:srgbClr val="000099"/>
              </a:solidFill>
            </a:endParaRP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9144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Комплексные технологии </a:t>
            </a:r>
            <a:r>
              <a:rPr lang="ru-RU" sz="23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повышения </a:t>
            </a:r>
            <a:r>
              <a:rPr lang="ru-RU" sz="23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нефтеотдачи</a:t>
            </a:r>
            <a:r>
              <a:rPr lang="ru-RU" sz="23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гелями и ПАВ</a:t>
            </a: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xmlns="" id="{4165E8A3-1B7C-4D7D-8C86-FC812E9CEC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10371" y="446275"/>
          <a:ext cx="4572000" cy="3140969"/>
        </p:xfrm>
        <a:graphic>
          <a:graphicData uri="http://schemas.openxmlformats.org/presentationml/2006/ole">
            <p:oleObj spid="_x0000_s5122" name="Slide" r:id="rId4" imgW="4571981" imgH="3429123" progId="PowerPoint.Slide.12">
              <p:embed/>
            </p:oleObj>
          </a:graphicData>
        </a:graphic>
      </p:graphicFrame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xmlns="" id="{7D0EC40D-FB41-4CCD-8059-3958C7A779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453" y="3610619"/>
          <a:ext cx="4572000" cy="3247381"/>
        </p:xfrm>
        <a:graphic>
          <a:graphicData uri="http://schemas.openxmlformats.org/presentationml/2006/ole">
            <p:oleObj spid="_x0000_s5123" name="Slide" r:id="rId5" imgW="4571981" imgH="3429123" progId="PowerPoint.Slide.12">
              <p:embed/>
            </p:oleObj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5B58C86-D339-4313-B982-BAF77FEAD72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27944" y="3630295"/>
            <a:ext cx="4573524" cy="322770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6DF6809A-6D9E-420A-8F84-B790F01D7A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960309328"/>
              </p:ext>
            </p:extLst>
          </p:nvPr>
        </p:nvGraphicFramePr>
        <p:xfrm>
          <a:off x="4602792" y="426600"/>
          <a:ext cx="4541208" cy="3172332"/>
        </p:xfrm>
        <a:graphic>
          <a:graphicData uri="http://schemas.openxmlformats.org/presentationml/2006/ole">
            <p:oleObj spid="_x0000_s5124" name="Slide" r:id="rId7" imgW="4571981" imgH="3429123" progId="PowerPoint.Slide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616098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4077072"/>
            <a:ext cx="4608512" cy="25821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1363248"/>
            <a:ext cx="4604891" cy="243836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2608" y="184957"/>
            <a:ext cx="8136904" cy="542273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Применение ПЦО на пермокарбоновой залежи Усинского месторождения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1268760"/>
            <a:ext cx="3401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Критерии применимости метода ПЦО</a:t>
            </a:r>
            <a:endParaRPr lang="ru-RU" sz="1400" b="1" dirty="0">
              <a:solidFill>
                <a:srgbClr val="1F497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49271" y="1438262"/>
            <a:ext cx="3307343" cy="27699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Эффективность ПЦО за 2009-2018 гг.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95" y="916814"/>
            <a:ext cx="8989206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100" b="1" dirty="0" smtClean="0"/>
              <a:t>Основной РД: «Технологический регламент на проведение ПЦО скважин пермокарбоновой залежи Усинского месторождения», разработан в 2016 году в  Филиале ООО «ЛУКОЙЛ-Инжиниринг» «ПермНИПИнефть»  </a:t>
            </a:r>
            <a:endParaRPr lang="ru-RU" sz="11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4293096"/>
            <a:ext cx="4355976" cy="2225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 algn="just">
              <a:lnSpc>
                <a:spcPct val="90000"/>
              </a:lnSpc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▪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За 2009-2018 гг.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выполнено 676 ПЦО со средним приростом 11,1 т/сут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,  (доп. добыча нефти на 1 скважину – 1447 т.); </a:t>
            </a:r>
          </a:p>
          <a:p>
            <a:pPr indent="-228600" algn="just">
              <a:lnSpc>
                <a:spcPct val="90000"/>
              </a:lnSpc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▪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Массовое применение химических композиций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(«ГАЛКА», «НИНКА», ОПР «МЕГА», 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SEURVEY ORM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») в 2014-2018 гг.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привело к увеличению эффективности ПЦО</a:t>
            </a: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увеличение среднего прироста дебита нефти на 25-30 %)</a:t>
            </a:r>
          </a:p>
          <a:p>
            <a:pPr algn="just">
              <a:lnSpc>
                <a:spcPct val="90000"/>
              </a:lnSpc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▪ Наибольшая эффективность ПЦО отмечается в комбинации с применением композиции «НИНКА».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12413" y="2369873"/>
            <a:ext cx="17810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800" b="1">
                <a:solidFill>
                  <a:srgbClr val="FF0000"/>
                </a:solidFill>
              </a:defRPr>
            </a:lvl1pPr>
          </a:lstStyle>
          <a:p>
            <a:r>
              <a:rPr lang="ru-RU" sz="900" dirty="0"/>
              <a:t>Массовое применение химических композиций в </a:t>
            </a:r>
            <a:r>
              <a:rPr lang="ru-RU" sz="900" dirty="0" smtClean="0"/>
              <a:t>2014-2018 </a:t>
            </a:r>
            <a:r>
              <a:rPr lang="ru-RU" sz="900" dirty="0"/>
              <a:t>гг.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7216472" y="1809863"/>
            <a:ext cx="1309930" cy="69567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179512" y="1556792"/>
          <a:ext cx="4086225" cy="2724150"/>
        </p:xfrm>
        <a:graphic>
          <a:graphicData uri="http://schemas.openxmlformats.org/presentationml/2006/ole">
            <p:oleObj spid="_x0000_s7170" name="Лист" r:id="rId5" imgW="4219656" imgH="2838450" progId="Excel.Sheet.12">
              <p:embed/>
            </p:oleObj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427984" y="3744035"/>
            <a:ext cx="460489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Результаты применения хим. композиций при ПЦО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(доп.добыча нефти, тыс.т)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2371-5EBF-4A4A-8C0B-696DAAAD70DE}" type="slidenum">
              <a:rPr lang="en-US" smtClean="0">
                <a:solidFill>
                  <a:schemeClr val="tx1"/>
                </a:solidFill>
              </a:rPr>
              <a:pPr/>
              <a:t>22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760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0" y="1484313"/>
            <a:ext cx="9144000" cy="38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49" tIns="37874" rIns="75749" bIns="37874">
            <a:spAutoFit/>
          </a:bodyPr>
          <a:lstStyle/>
          <a:p>
            <a:pPr marL="457200" indent="-457200" defTabSz="757238"/>
            <a:endParaRPr lang="ru-RU" b="1" dirty="0">
              <a:solidFill>
                <a:srgbClr val="000099"/>
              </a:solidFill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533400" y="0"/>
            <a:ext cx="86106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ТЕХНОЛОГИИ ПОВЫШЕНИЯ НЕФТЕОТДАЧИ:</a:t>
            </a:r>
            <a:r>
              <a:rPr lang="ru-RU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ru-RU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гель-технологии</a:t>
            </a: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для ограничения </a:t>
            </a:r>
            <a:r>
              <a:rPr lang="ru-RU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водопритока</a:t>
            </a: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>
              <a:lnSpc>
                <a:spcPct val="90000"/>
              </a:lnSpc>
            </a:pP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композиции ПАВ для разработки </a:t>
            </a:r>
            <a:r>
              <a:rPr lang="ru-RU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низкоприницаемых</a:t>
            </a: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коллекторов и месторождений высоковязких </a:t>
            </a:r>
            <a:r>
              <a:rPr lang="ru-RU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нефтей</a:t>
            </a:r>
            <a:endParaRPr lang="ru-RU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 descr="HIM-HENF-LOGO-L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985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1533465"/>
            <a:ext cx="9144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cap="all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Преимущества технологий</a:t>
            </a:r>
            <a:endParaRPr lang="ru-RU" sz="2000" cap="all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Высокая технологическая и экономическая эффективность.</a:t>
            </a:r>
          </a:p>
          <a:p>
            <a:pPr lvl="0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Технологии реализуются с использованием стандартного оборудования.</a:t>
            </a:r>
          </a:p>
          <a:p>
            <a:pPr lvl="0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Все используемые реагенты – экологически безопасные доступные продукты </a:t>
            </a:r>
            <a:r>
              <a:rPr lang="ru-RU" sz="2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многотоннажного</a:t>
            </a: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промышленного производства.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Широкий 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спектр применимости:</a:t>
            </a:r>
          </a:p>
          <a:p>
            <a:pPr marL="180000"/>
            <a:r>
              <a:rPr lang="ru-RU" sz="2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в широком интервале температур (</a:t>
            </a:r>
            <a:r>
              <a:rPr lang="ru-RU" sz="20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2-320 </a:t>
            </a:r>
            <a:r>
              <a:rPr lang="ru-RU" sz="2000" b="1" baseline="30000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b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), в том числе и для охлажденных пластов, и при паротепловом воздействии;</a:t>
            </a:r>
          </a:p>
          <a:p>
            <a:pPr marL="180000">
              <a:buFontTx/>
              <a:buChar char="-"/>
            </a:pPr>
            <a:r>
              <a:rPr lang="ru-RU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при высокой </a:t>
            </a:r>
            <a:r>
              <a:rPr lang="ru-RU" sz="20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минерализации пластовых вод, до 300 г/л</a:t>
            </a:r>
            <a:r>
              <a:rPr lang="ru-RU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180000">
              <a:buFontTx/>
              <a:buChar char="-"/>
            </a:pPr>
            <a:r>
              <a:rPr lang="ru-RU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зимних условиях, </a:t>
            </a:r>
            <a:r>
              <a:rPr lang="ru-RU" sz="20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в арктических регионах</a:t>
            </a:r>
            <a:r>
              <a:rPr lang="ru-RU" sz="2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так как композиции имеют низкую температуру застывания (</a:t>
            </a:r>
            <a:r>
              <a:rPr lang="ru-RU" sz="20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минус 20 – минус 60 </a:t>
            </a:r>
            <a:r>
              <a:rPr lang="ru-RU" sz="2000" b="1" baseline="30000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); </a:t>
            </a:r>
          </a:p>
          <a:p>
            <a:pPr marL="180000"/>
            <a:r>
              <a:rPr lang="ru-RU" sz="2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на различных стадиях разработки </a:t>
            </a:r>
            <a:r>
              <a:rPr lang="ru-RU" sz="2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месторождений нефти, в том числе на поздней стадии;</a:t>
            </a:r>
          </a:p>
          <a:p>
            <a:pPr marL="180000"/>
            <a:r>
              <a:rPr lang="ru-RU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для </a:t>
            </a:r>
            <a:r>
              <a:rPr lang="ru-RU" sz="2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пластов с </a:t>
            </a:r>
            <a:r>
              <a:rPr lang="ru-RU" sz="20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полимиктовыми</a:t>
            </a:r>
            <a:r>
              <a:rPr lang="ru-RU" sz="20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, карбонатными </a:t>
            </a:r>
            <a:r>
              <a:rPr lang="ru-RU" sz="2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 другими </a:t>
            </a:r>
            <a:r>
              <a:rPr lang="ru-RU" sz="20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коллекторами</a:t>
            </a:r>
            <a:r>
              <a:rPr lang="ru-RU" sz="2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различной структуры и проницаемости, в том числе для </a:t>
            </a:r>
            <a:r>
              <a:rPr lang="ru-RU" sz="20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низкопроницаемых</a:t>
            </a:r>
            <a:r>
              <a:rPr lang="ru-RU" sz="2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высоконеоднородных</a:t>
            </a:r>
            <a:r>
              <a:rPr lang="ru-RU" sz="2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трещиноватых пластов, разрабатываемых </a:t>
            </a:r>
            <a:r>
              <a:rPr lang="ru-RU" sz="20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заводнением</a:t>
            </a:r>
            <a:r>
              <a:rPr lang="ru-RU" sz="20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или паротепловым воздействием</a:t>
            </a:r>
            <a:r>
              <a:rPr lang="ru-RU" dirty="0" smtClean="0">
                <a:solidFill>
                  <a:srgbClr val="000099"/>
                </a:solidFill>
              </a:rPr>
              <a:t>.</a:t>
            </a:r>
            <a:r>
              <a:rPr lang="ru-RU" b="1" dirty="0" smtClean="0">
                <a:solidFill>
                  <a:srgbClr val="000099"/>
                </a:solidFill>
              </a:rPr>
              <a:t> </a:t>
            </a:r>
            <a:endParaRPr lang="ru-RU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0" y="1484313"/>
            <a:ext cx="9144000" cy="38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49" tIns="37874" rIns="75749" bIns="37874">
            <a:spAutoFit/>
          </a:bodyPr>
          <a:lstStyle/>
          <a:p>
            <a:pPr marL="457200" indent="-457200" defTabSz="757238"/>
            <a:endParaRPr lang="ru-RU" b="1" dirty="0">
              <a:solidFill>
                <a:srgbClr val="000099"/>
              </a:solidFill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533400" y="0"/>
            <a:ext cx="86106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ТЕХНОЛОГИИ ПОВЫШЕНИЯ НЕФТЕОТДАЧИ:</a:t>
            </a:r>
            <a:r>
              <a:rPr lang="ru-RU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ru-RU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гель-технологии</a:t>
            </a: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для ограничения </a:t>
            </a:r>
            <a:r>
              <a:rPr lang="ru-RU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водопритока</a:t>
            </a: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>
              <a:lnSpc>
                <a:spcPct val="90000"/>
              </a:lnSpc>
            </a:pP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композиции ПАВ для разработки </a:t>
            </a:r>
            <a:r>
              <a:rPr lang="ru-RU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низкоприницаемых</a:t>
            </a: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коллекторов и месторождений высоковязких </a:t>
            </a:r>
            <a:r>
              <a:rPr lang="ru-RU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нефтей</a:t>
            </a:r>
            <a:endParaRPr lang="ru-RU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 descr="HIM-HENF-LOGO-L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985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1412776"/>
            <a:ext cx="91440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A50021"/>
                </a:solidFill>
              </a:rPr>
              <a:t> </a:t>
            </a:r>
            <a:r>
              <a:rPr lang="ru-RU" sz="20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Дополнительная добыча </a:t>
            </a: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нефти составляет от 400 до 10 000 тонн нефти на одну обработку скважины (в среднем </a:t>
            </a:r>
            <a:r>
              <a:rPr lang="ru-RU" sz="20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1-3 тыс. тонн на 1 обработку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Необходимое 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количество композиций на 1 обработку скважины – </a:t>
            </a: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300 т.</a:t>
            </a:r>
            <a:endParaRPr lang="ru-RU" sz="2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Цена 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 тонны композиции </a:t>
            </a: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10 – 90 тыс. руб.</a:t>
            </a:r>
            <a:endParaRPr lang="ru-RU" sz="2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Срок </a:t>
            </a:r>
            <a:r>
              <a:rPr lang="ru-RU" sz="20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окупаемости затрат </a:t>
            </a:r>
            <a:r>
              <a:rPr lang="ru-RU" sz="20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– 6-12  </a:t>
            </a:r>
            <a:r>
              <a:rPr lang="ru-RU" sz="20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месяцев</a:t>
            </a:r>
            <a:r>
              <a:rPr lang="ru-RU" sz="20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Технологии сданы ведомственным комиссиям и рекомендованы к промышленному использованию,  реагенты разрешены к применению в нефтяной промышленности.</a:t>
            </a:r>
          </a:p>
          <a:p>
            <a:pPr>
              <a:spcBef>
                <a:spcPts val="1200"/>
              </a:spcBef>
            </a:pPr>
            <a:r>
              <a:rPr lang="ru-RU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Начало промышленного использования</a:t>
            </a:r>
            <a:r>
              <a:rPr lang="ru-RU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первой технологии – 1986 г.</a:t>
            </a:r>
            <a:endParaRPr lang="ru-RU" sz="20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de-DE" sz="20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География</a:t>
            </a:r>
            <a:r>
              <a:rPr lang="de-DE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освоенного</a:t>
            </a:r>
            <a:r>
              <a:rPr lang="de-DE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рынка</a:t>
            </a:r>
            <a:r>
              <a:rPr lang="ru-RU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Западная Сибирь, республика </a:t>
            </a:r>
            <a:r>
              <a:rPr lang="ru-RU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Коми. </a:t>
            </a:r>
            <a:endParaRPr lang="ru-RU" sz="20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de-DE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Регионы</a:t>
            </a:r>
            <a:r>
              <a:rPr lang="de-DE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de-DE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перспективные</a:t>
            </a:r>
            <a:r>
              <a:rPr lang="de-DE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de-DE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0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реализации</a:t>
            </a:r>
            <a:r>
              <a:rPr lang="ru-RU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Западная </a:t>
            </a:r>
            <a:r>
              <a:rPr lang="ru-RU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 Восточная Сибирь</a:t>
            </a:r>
            <a:r>
              <a:rPr lang="ru-RU" sz="2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Дальний Восток, </a:t>
            </a:r>
            <a:r>
              <a:rPr lang="ru-RU" sz="20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респ</a:t>
            </a:r>
            <a:r>
              <a:rPr lang="ru-RU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Коми, Китай, Вьетнам, Казахстан, </a:t>
            </a:r>
            <a:r>
              <a:rPr lang="ru-RU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ОАЕ, Оман, Германия. </a:t>
            </a:r>
            <a:endParaRPr lang="ru-RU" sz="20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Тип сотрудничества: </a:t>
            </a:r>
            <a:r>
              <a:rPr lang="ru-RU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Коммерческие соглашения с техническим содействием, финансовые ресурсы, хозяйственные договора, лицензионные соглашения, соглашения о передаче ноу-хау, договора об инжиниринговых услугах при опытно-промышленных испытаниях; организация опытно-промышленного и промышленного производства композиций.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290" name="Picture 2" descr="https://phototass2.cdnvideo.ru/width/1020_b9261fa1/tass/m2/uploads/i/20181212/48937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303240" y="6020848"/>
            <a:ext cx="6840760" cy="83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4400" b="1" dirty="0">
                <a:solidFill>
                  <a:srgbClr val="FFCCCC"/>
                </a:solidFill>
                <a:latin typeface="Times New Roman" pitchFamily="18" charset="0"/>
                <a:cs typeface="Times New Roman" pitchFamily="18" charset="0"/>
              </a:rPr>
              <a:t>Спасибо за внимание !</a:t>
            </a:r>
            <a:r>
              <a:rPr lang="ru-RU" sz="4400" dirty="0">
                <a:solidFill>
                  <a:srgbClr val="000099"/>
                </a:solidFill>
                <a:cs typeface="Times New Roman" pitchFamily="18" charset="0"/>
              </a:rPr>
              <a:t> </a:t>
            </a:r>
            <a:endParaRPr lang="ru-RU" sz="44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484784"/>
            <a:ext cx="914400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800" b="1" cap="all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Прогрессивные физико-химические методы увеличения </a:t>
            </a:r>
            <a:r>
              <a:rPr lang="ru-RU" sz="2800" b="1" cap="all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нефтеотдачи</a:t>
            </a:r>
            <a:r>
              <a:rPr lang="ru-RU" sz="2800" b="1" cap="all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cap="all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cap="all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условиях наземных и морских промыслов </a:t>
            </a:r>
          </a:p>
          <a:p>
            <a:pPr lvl="1" algn="ctr">
              <a:spcBef>
                <a:spcPts val="0"/>
              </a:spcBef>
            </a:pPr>
            <a:endParaRPr lang="ru-RU" sz="2800" b="1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ctr">
              <a:spcBef>
                <a:spcPts val="0"/>
              </a:spcBef>
            </a:pPr>
            <a:r>
              <a:rPr lang="ru-RU" sz="28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Алтунина</a:t>
            </a:r>
            <a:r>
              <a:rPr lang="ru-RU" sz="28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Любовь Константиновна</a:t>
            </a:r>
            <a:r>
              <a:rPr lang="ru-RU" sz="2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lvl="1" algn="ctr">
              <a:spcBef>
                <a:spcPts val="0"/>
              </a:spcBef>
              <a:buFont typeface="Wingdings" pitchFamily="2" charset="2"/>
              <a:buNone/>
            </a:pPr>
            <a:r>
              <a:rPr lang="ru-RU" sz="24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en-US" sz="2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техн</a:t>
            </a:r>
            <a:r>
              <a:rPr lang="ru-RU" sz="2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наук, профессор, </a:t>
            </a:r>
          </a:p>
          <a:p>
            <a:pPr lvl="1" algn="ctr">
              <a:spcBef>
                <a:spcPts val="0"/>
              </a:spcBef>
              <a:buFont typeface="Wingdings" pitchFamily="2" charset="2"/>
              <a:buNone/>
            </a:pPr>
            <a:r>
              <a:rPr lang="ru-RU" sz="2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заслуженный деятель науки РФ  </a:t>
            </a:r>
          </a:p>
          <a:p>
            <a:pPr algn="ctr"/>
            <a:endParaRPr lang="en-US" sz="3200" b="1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  <a:defRPr/>
            </a:pPr>
            <a:endParaRPr lang="ru-RU" b="1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  <a:defRPr/>
            </a:pPr>
            <a:endParaRPr lang="ru-RU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  <a:defRPr/>
            </a:pPr>
            <a:r>
              <a:rPr lang="ru-RU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Институт</a:t>
            </a:r>
            <a:r>
              <a:rPr lang="en-US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химии </a:t>
            </a:r>
            <a:r>
              <a:rPr lang="en-US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нефти</a:t>
            </a:r>
            <a:r>
              <a:rPr lang="en-US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С</a:t>
            </a:r>
            <a:r>
              <a:rPr lang="ru-RU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ибирского</a:t>
            </a:r>
            <a:r>
              <a:rPr lang="ru-RU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отделения</a:t>
            </a:r>
            <a:r>
              <a:rPr lang="en-US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РАН </a:t>
            </a:r>
            <a:r>
              <a:rPr lang="en-US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ИХН СО РАН)</a:t>
            </a:r>
            <a:r>
              <a:rPr lang="ru-RU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6340</a:t>
            </a:r>
            <a:r>
              <a:rPr lang="ru-RU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55</a:t>
            </a:r>
            <a:r>
              <a:rPr lang="en-US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г. </a:t>
            </a:r>
            <a:r>
              <a:rPr lang="en-US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Томск</a:t>
            </a:r>
            <a:r>
              <a:rPr lang="en-US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</a:t>
            </a:r>
            <a:r>
              <a:rPr lang="en-US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Академический</a:t>
            </a:r>
            <a:r>
              <a:rPr lang="en-US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тел</a:t>
            </a:r>
            <a:r>
              <a:rPr lang="ru-RU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(3822) 491-146, 491-623, </a:t>
            </a:r>
            <a:endParaRPr lang="ru-RU" b="1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факс</a:t>
            </a:r>
            <a:r>
              <a:rPr lang="en-US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(3822) </a:t>
            </a:r>
            <a:r>
              <a:rPr lang="ru-RU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491</a:t>
            </a:r>
            <a:r>
              <a:rPr lang="en-US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-457, </a:t>
            </a:r>
            <a:r>
              <a:rPr lang="ru-RU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en-US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alk@ipc.tsc.ru</a:t>
            </a:r>
            <a:endParaRPr lang="ru-RU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0" y="0"/>
            <a:ext cx="9144000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i="1" dirty="0" smtClean="0">
                <a:solidFill>
                  <a:srgbClr val="1A1377"/>
                </a:solidFill>
                <a:latin typeface="Times New Roman" pitchFamily="18" charset="0"/>
                <a:cs typeface="Times New Roman" pitchFamily="18" charset="0"/>
              </a:rPr>
              <a:t>Российская академии наук</a:t>
            </a:r>
          </a:p>
          <a:p>
            <a:pPr algn="ctr">
              <a:lnSpc>
                <a:spcPct val="80000"/>
              </a:lnSpc>
            </a:pPr>
            <a:r>
              <a:rPr lang="ru-RU" sz="2400" b="1" i="1" dirty="0" smtClean="0">
                <a:solidFill>
                  <a:srgbClr val="1A1377"/>
                </a:solidFill>
                <a:latin typeface="Times New Roman" pitchFamily="18" charset="0"/>
                <a:cs typeface="Times New Roman" pitchFamily="18" charset="0"/>
              </a:rPr>
              <a:t>Совместное заседание </a:t>
            </a:r>
            <a:r>
              <a:rPr lang="ru-RU" sz="2400" b="1" i="1" dirty="0">
                <a:solidFill>
                  <a:srgbClr val="1A1377"/>
                </a:solidFill>
                <a:latin typeface="Times New Roman" pitchFamily="18" charset="0"/>
                <a:cs typeface="Times New Roman" pitchFamily="18" charset="0"/>
              </a:rPr>
              <a:t>представителей РАН </a:t>
            </a:r>
            <a:br>
              <a:rPr lang="ru-RU" sz="2400" b="1" i="1" dirty="0">
                <a:solidFill>
                  <a:srgbClr val="1A137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1A1377"/>
                </a:solidFill>
                <a:latin typeface="Times New Roman" pitchFamily="18" charset="0"/>
                <a:cs typeface="Times New Roman" pitchFamily="18" charset="0"/>
              </a:rPr>
              <a:t>и Правительства Сахалинской </a:t>
            </a:r>
            <a:r>
              <a:rPr lang="ru-RU" sz="2400" b="1" i="1" dirty="0" smtClean="0">
                <a:solidFill>
                  <a:srgbClr val="1A1377"/>
                </a:solidFill>
                <a:latin typeface="Times New Roman" pitchFamily="18" charset="0"/>
                <a:cs typeface="Times New Roman" pitchFamily="18" charset="0"/>
              </a:rPr>
              <a:t>области</a:t>
            </a:r>
            <a:endParaRPr lang="ru-RU" sz="2400" b="1" i="1" dirty="0">
              <a:solidFill>
                <a:srgbClr val="1A137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Line 8"/>
          <p:cNvSpPr>
            <a:spLocks noChangeShapeType="1"/>
          </p:cNvSpPr>
          <p:nvPr/>
        </p:nvSpPr>
        <p:spPr bwMode="auto">
          <a:xfrm>
            <a:off x="683568" y="1052736"/>
            <a:ext cx="8072438" cy="0"/>
          </a:xfrm>
          <a:prstGeom prst="line">
            <a:avLst/>
          </a:prstGeom>
          <a:noFill/>
          <a:ln w="76200" cap="sq" cmpd="tri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1269" name="Picture 7" descr="HIM-HENF-LOGO-LIGH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5805264"/>
            <a:ext cx="71437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 </a:t>
            </a:r>
            <a:br>
              <a:rPr lang="ru-RU" dirty="0"/>
            </a:br>
            <a:r>
              <a:rPr lang="ru-RU" b="1" dirty="0"/>
              <a:t>	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 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10100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11"/>
          <p:cNvSpPr>
            <a:spLocks noChangeArrowheads="1"/>
          </p:cNvSpPr>
          <p:nvPr/>
        </p:nvSpPr>
        <p:spPr bwMode="auto">
          <a:xfrm>
            <a:off x="1" y="0"/>
            <a:ext cx="91439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Распределение вязких </a:t>
            </a:r>
            <a:r>
              <a:rPr lang="ru-RU" sz="2400" b="1" cap="all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нефтей</a:t>
            </a:r>
            <a:r>
              <a:rPr lang="ru-RU" sz="2400" b="1" cap="all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в мире</a:t>
            </a:r>
            <a:r>
              <a:rPr lang="en-US" sz="2400" b="1" cap="all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cap="all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и в России</a:t>
            </a:r>
          </a:p>
        </p:txBody>
      </p:sp>
      <p:graphicFrame>
        <p:nvGraphicFramePr>
          <p:cNvPr id="20486" name="Object 2"/>
          <p:cNvGraphicFramePr>
            <a:graphicFrameLocks noChangeAspect="1"/>
          </p:cNvGraphicFramePr>
          <p:nvPr/>
        </p:nvGraphicFramePr>
        <p:xfrm>
          <a:off x="4644008" y="4077072"/>
          <a:ext cx="4392488" cy="2780928"/>
        </p:xfrm>
        <a:graphic>
          <a:graphicData uri="http://schemas.openxmlformats.org/presentationml/2006/ole">
            <p:oleObj spid="_x0000_s1026" r:id="rId4" imgW="4816257" imgH="3462828" progId="">
              <p:embed/>
            </p:oleObj>
          </a:graphicData>
        </a:graphic>
      </p:graphicFrame>
      <p:sp>
        <p:nvSpPr>
          <p:cNvPr id="20487" name="TextBox 19"/>
          <p:cNvSpPr txBox="1">
            <a:spLocks noChangeArrowheads="1"/>
          </p:cNvSpPr>
          <p:nvPr/>
        </p:nvSpPr>
        <p:spPr bwMode="auto">
          <a:xfrm>
            <a:off x="4716016" y="3573016"/>
            <a:ext cx="4248472" cy="513474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Доля  тяжёлых </a:t>
            </a:r>
            <a:r>
              <a:rPr lang="ru-RU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нефтей</a:t>
            </a:r>
            <a:r>
              <a:rPr lang="ru-RU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в запасах </a:t>
            </a:r>
            <a:endParaRPr lang="en-US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70000"/>
              </a:lnSpc>
              <a:spcBef>
                <a:spcPts val="0"/>
              </a:spcBef>
            </a:pPr>
            <a:r>
              <a:rPr lang="ru-RU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и добыче по ряду регионов</a:t>
            </a:r>
            <a:r>
              <a:rPr lang="en-US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РФ,% </a:t>
            </a:r>
            <a:endParaRPr lang="ru-RU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548680"/>
            <a:ext cx="4392488" cy="288032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548680"/>
            <a:ext cx="4136444" cy="288032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79512" y="3501008"/>
            <a:ext cx="45365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ru-RU" sz="2200" b="1" dirty="0">
                <a:solidFill>
                  <a:srgbClr val="1A1377"/>
                </a:solidFill>
                <a:latin typeface="Times New Roman" pitchFamily="18" charset="0"/>
                <a:cs typeface="Times New Roman" pitchFamily="18" charset="0"/>
              </a:rPr>
              <a:t>Запасы тяжелых, высоковязких </a:t>
            </a:r>
            <a:r>
              <a:rPr lang="ru-RU" sz="2200" b="1" dirty="0" err="1">
                <a:solidFill>
                  <a:srgbClr val="1A1377"/>
                </a:solidFill>
                <a:latin typeface="Times New Roman" pitchFamily="18" charset="0"/>
                <a:cs typeface="Times New Roman" pitchFamily="18" charset="0"/>
              </a:rPr>
              <a:t>нефтей</a:t>
            </a:r>
            <a:r>
              <a:rPr lang="ru-RU" sz="2200" b="1" dirty="0">
                <a:solidFill>
                  <a:srgbClr val="1A1377"/>
                </a:solidFill>
                <a:latin typeface="Times New Roman" pitchFamily="18" charset="0"/>
                <a:cs typeface="Times New Roman" pitchFamily="18" charset="0"/>
              </a:rPr>
              <a:t> примерно в 5 раз превышают объем остаточных извлекаемых запасов </a:t>
            </a:r>
            <a:r>
              <a:rPr lang="ru-RU" sz="2200" b="1" dirty="0" err="1">
                <a:solidFill>
                  <a:srgbClr val="1A1377"/>
                </a:solidFill>
                <a:latin typeface="Times New Roman" pitchFamily="18" charset="0"/>
                <a:cs typeface="Times New Roman" pitchFamily="18" charset="0"/>
              </a:rPr>
              <a:t>нефтей</a:t>
            </a:r>
            <a:r>
              <a:rPr lang="ru-RU" sz="2200" b="1" dirty="0">
                <a:solidFill>
                  <a:srgbClr val="1A1377"/>
                </a:solidFill>
                <a:latin typeface="Times New Roman" pitchFamily="18" charset="0"/>
                <a:cs typeface="Times New Roman" pitchFamily="18" charset="0"/>
              </a:rPr>
              <a:t> малой и средней вязкости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2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810 и 162 млрд. тонн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ru-RU" sz="2200" b="1" dirty="0">
                <a:solidFill>
                  <a:srgbClr val="1A1377"/>
                </a:solidFill>
                <a:latin typeface="Times New Roman" pitchFamily="18" charset="0"/>
                <a:cs typeface="Times New Roman" pitchFamily="18" charset="0"/>
              </a:rPr>
              <a:t>Большие запасы высоковязких </a:t>
            </a:r>
            <a:r>
              <a:rPr lang="ru-RU" sz="2200" b="1" dirty="0" err="1">
                <a:solidFill>
                  <a:srgbClr val="1A1377"/>
                </a:solidFill>
                <a:latin typeface="Times New Roman" pitchFamily="18" charset="0"/>
                <a:cs typeface="Times New Roman" pitchFamily="18" charset="0"/>
              </a:rPr>
              <a:t>нефтей</a:t>
            </a:r>
            <a:r>
              <a:rPr lang="ru-RU" sz="2200" b="1" dirty="0">
                <a:solidFill>
                  <a:srgbClr val="1A1377"/>
                </a:solidFill>
                <a:latin typeface="Times New Roman" pitchFamily="18" charset="0"/>
                <a:cs typeface="Times New Roman" pitchFamily="18" charset="0"/>
              </a:rPr>
              <a:t> имеют Канада, Россия, Кувейт, </a:t>
            </a:r>
            <a:r>
              <a:rPr lang="ru-RU" sz="2200" b="1" dirty="0" err="1">
                <a:solidFill>
                  <a:srgbClr val="1A1377"/>
                </a:solidFill>
                <a:latin typeface="Times New Roman" pitchFamily="18" charset="0"/>
                <a:cs typeface="Times New Roman" pitchFamily="18" charset="0"/>
              </a:rPr>
              <a:t>Венесуэлла</a:t>
            </a:r>
            <a:r>
              <a:rPr lang="ru-RU" sz="2200" b="1" dirty="0">
                <a:solidFill>
                  <a:srgbClr val="1A1377"/>
                </a:solidFill>
                <a:latin typeface="Times New Roman" pitchFamily="18" charset="0"/>
                <a:cs typeface="Times New Roman" pitchFamily="18" charset="0"/>
              </a:rPr>
              <a:t>, США, Казахстан, Китай и Мексика. </a:t>
            </a:r>
            <a:endParaRPr lang="ru-RU" b="1" dirty="0">
              <a:solidFill>
                <a:srgbClr val="1A1377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4683125" y="304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ru-RU" sz="2400" b="1">
              <a:solidFill>
                <a:srgbClr val="FF3300"/>
              </a:solidFill>
            </a:endParaRPr>
          </a:p>
        </p:txBody>
      </p: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endParaRPr lang="ru-RU" sz="2800" b="1">
              <a:solidFill>
                <a:srgbClr val="000080"/>
              </a:solidFill>
            </a:endParaRPr>
          </a:p>
        </p:txBody>
      </p:sp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0" y="5534025"/>
            <a:ext cx="9144000" cy="1269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17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20</a:t>
            </a:r>
            <a:r>
              <a:rPr lang="en-US" sz="17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7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9 г</a:t>
            </a:r>
            <a:r>
              <a:rPr lang="en-US" sz="17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7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добыча нефти и газового конденсата в России увеличилась по </a:t>
            </a:r>
            <a:r>
              <a:rPr lang="en-US" sz="17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7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равнению 20</a:t>
            </a:r>
            <a:r>
              <a:rPr lang="en-US" sz="17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7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8 г. на 0</a:t>
            </a:r>
            <a:r>
              <a:rPr lang="en-US" sz="17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7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8 % и составила </a:t>
            </a:r>
            <a:r>
              <a:rPr lang="en-US" sz="17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7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en-US" sz="17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7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2 млн. т.</a:t>
            </a:r>
            <a:r>
              <a:rPr lang="en-US" sz="17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>
                <a:solidFill>
                  <a:srgbClr val="2A1EC0"/>
                </a:solidFill>
                <a:latin typeface="Times New Roman" pitchFamily="18" charset="0"/>
                <a:cs typeface="Times New Roman" pitchFamily="18" charset="0"/>
              </a:rPr>
              <a:t>Экспорт российской нефти в страны дальнего зарубежья в 2019 г. составил</a:t>
            </a:r>
            <a:r>
              <a:rPr lang="ru-RU" sz="1700" b="1" dirty="0">
                <a:solidFill>
                  <a:srgbClr val="1A137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248.51 </a:t>
            </a:r>
            <a:r>
              <a:rPr lang="ru-RU" sz="17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7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т</a:t>
            </a:r>
            <a:r>
              <a:rPr lang="ru-RU" sz="1700" b="1" dirty="0">
                <a:solidFill>
                  <a:srgbClr val="2A1EC0"/>
                </a:solidFill>
                <a:latin typeface="Times New Roman" pitchFamily="18" charset="0"/>
                <a:cs typeface="Times New Roman" pitchFamily="18" charset="0"/>
              </a:rPr>
              <a:t>, что на 3.7% выше, чем в 2018 г., в страны ближнего зарубежья снизился на 2,4% - до 17.6 </a:t>
            </a:r>
            <a:r>
              <a:rPr lang="ru-RU" sz="1700" b="1" dirty="0" err="1">
                <a:solidFill>
                  <a:srgbClr val="2A1EC0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700" b="1" dirty="0">
                <a:solidFill>
                  <a:srgbClr val="2A1EC0"/>
                </a:solidFill>
                <a:latin typeface="Times New Roman" pitchFamily="18" charset="0"/>
                <a:cs typeface="Times New Roman" pitchFamily="18" charset="0"/>
              </a:rPr>
              <a:t> т. </a:t>
            </a:r>
            <a:r>
              <a:rPr lang="ru-RU" sz="17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 данным нефтяных компаний, добыча нефти </a:t>
            </a:r>
            <a:r>
              <a:rPr lang="ru-RU" sz="17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за счет методов увеличения </a:t>
            </a:r>
            <a:r>
              <a:rPr lang="ru-RU" sz="17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нефтеотдачи</a:t>
            </a:r>
            <a:r>
              <a:rPr lang="ru-RU" sz="17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в 20</a:t>
            </a:r>
            <a:r>
              <a:rPr lang="en-US" sz="17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7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5-19 гг. составляла </a:t>
            </a:r>
            <a:r>
              <a:rPr lang="ru-RU" sz="17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43-45 млн. т в год.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1698" y="-49776"/>
            <a:ext cx="9165698" cy="5639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 cstate="print"/>
          <a:stretch>
            <a:fillRect/>
          </a:stretch>
        </p:blipFill>
        <p:spPr>
          <a:xfrm>
            <a:off x="8460432" y="116632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532857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7391400" y="3141663"/>
          <a:ext cx="1752600" cy="1325562"/>
        </p:xfrm>
        <a:graphic>
          <a:graphicData uri="http://schemas.openxmlformats.org/presentationml/2006/ole">
            <p:oleObj spid="_x0000_s2050" name="Фотография Photo Editor" r:id="rId4" imgW="4695238" imgH="3552381" progId="">
              <p:embed/>
            </p:oleObj>
          </a:graphicData>
        </a:graphic>
      </p:graphicFrame>
      <p:pic>
        <p:nvPicPr>
          <p:cNvPr id="2052" name="Picture 1027" descr="ustanovka_1"/>
          <p:cNvPicPr>
            <a:picLocks noChangeAspect="1" noChangeArrowheads="1"/>
          </p:cNvPicPr>
          <p:nvPr/>
        </p:nvPicPr>
        <p:blipFill>
          <a:blip r:embed="rId5" cstate="print"/>
          <a:srcRect l="27272"/>
          <a:stretch>
            <a:fillRect/>
          </a:stretch>
        </p:blipFill>
        <p:spPr bwMode="auto">
          <a:xfrm>
            <a:off x="0" y="4476750"/>
            <a:ext cx="1905000" cy="1014413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053" name="Picture 1028" descr="HIM-HENF-LOGO-LIGH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6985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Text Box 1029"/>
          <p:cNvSpPr txBox="1">
            <a:spLocks noChangeArrowheads="1"/>
          </p:cNvSpPr>
          <p:nvPr/>
        </p:nvSpPr>
        <p:spPr bwMode="auto">
          <a:xfrm>
            <a:off x="609600" y="0"/>
            <a:ext cx="853440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ТЕХНОЛОГИИ </a:t>
            </a:r>
            <a:r>
              <a:rPr lang="ru-RU" sz="2400" b="1" cap="all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увелич</a:t>
            </a:r>
            <a:r>
              <a:rPr lang="ru-RU" sz="24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ЕНИЯ</a:t>
            </a:r>
            <a:r>
              <a:rPr lang="ru-RU" sz="24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НЕФТЕОТДАЧИ:</a:t>
            </a: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95000"/>
              </a:lnSpc>
              <a:defRPr/>
            </a:pPr>
            <a:r>
              <a:rPr lang="ru-RU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гель-технологии</a:t>
            </a: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для ограничения </a:t>
            </a:r>
            <a:r>
              <a:rPr lang="ru-RU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водопритока</a:t>
            </a: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>
              <a:lnSpc>
                <a:spcPct val="95000"/>
              </a:lnSpc>
              <a:defRPr/>
            </a:pP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композиции ПАВ для разработки </a:t>
            </a:r>
            <a:r>
              <a:rPr lang="ru-RU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низкоприницаемых</a:t>
            </a: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коллекторов и месторождений высоковязких </a:t>
            </a:r>
            <a:r>
              <a:rPr lang="ru-RU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нефтей</a:t>
            </a:r>
            <a:endParaRPr lang="ru-RU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0" y="3028950"/>
          <a:ext cx="1905000" cy="1400175"/>
        </p:xfrm>
        <a:graphic>
          <a:graphicData uri="http://schemas.openxmlformats.org/presentationml/2006/ole">
            <p:oleObj spid="_x0000_s2051" name="Photo Editor Photo" r:id="rId7" imgW="7094835" imgH="5212532" progId="">
              <p:embed/>
            </p:oleObj>
          </a:graphicData>
        </a:graphic>
      </p:graphicFrame>
      <p:pic>
        <p:nvPicPr>
          <p:cNvPr id="2055" name="Picture 1031" descr="galka_milon_ cop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562600"/>
            <a:ext cx="1905000" cy="1200150"/>
          </a:xfrm>
          <a:prstGeom prst="rect">
            <a:avLst/>
          </a:prstGeom>
          <a:noFill/>
          <a:ln w="38100">
            <a:solidFill>
              <a:srgbClr val="FF7979"/>
            </a:solidFill>
            <a:miter lim="800000"/>
            <a:headEnd/>
            <a:tailEnd/>
          </a:ln>
        </p:spPr>
      </p:pic>
      <p:pic>
        <p:nvPicPr>
          <p:cNvPr id="2056" name="Picture 1032" descr="foto_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733550"/>
            <a:ext cx="1905000" cy="1247775"/>
          </a:xfrm>
          <a:prstGeom prst="rect">
            <a:avLst/>
          </a:prstGeom>
          <a:noFill/>
          <a:ln w="38100">
            <a:solidFill>
              <a:srgbClr val="8DB3FF"/>
            </a:solidFill>
            <a:miter lim="800000"/>
            <a:headEnd/>
            <a:tailEnd/>
          </a:ln>
        </p:spPr>
      </p:pic>
      <p:pic>
        <p:nvPicPr>
          <p:cNvPr id="2057" name="Picture 1033" descr="Букет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91400" y="1828800"/>
            <a:ext cx="1752600" cy="1406525"/>
          </a:xfrm>
          <a:prstGeom prst="rect">
            <a:avLst/>
          </a:prstGeom>
          <a:noFill/>
          <a:ln w="38100" cap="sq">
            <a:solidFill>
              <a:srgbClr val="8DB3FF"/>
            </a:solidFill>
            <a:miter lim="800000"/>
            <a:headEnd type="none" w="sm" len="sm"/>
            <a:tailEnd type="none" w="sm" len="sm"/>
          </a:ln>
        </p:spPr>
      </p:pic>
      <p:pic>
        <p:nvPicPr>
          <p:cNvPr id="2058" name="Picture 1034" descr="alk_vietnam"/>
          <p:cNvPicPr>
            <a:picLocks noChangeAspect="1" noChangeArrowheads="1"/>
          </p:cNvPicPr>
          <p:nvPr/>
        </p:nvPicPr>
        <p:blipFill>
          <a:blip r:embed="rId11" cstate="print">
            <a:lum bright="6000"/>
          </a:blip>
          <a:srcRect/>
          <a:stretch>
            <a:fillRect/>
          </a:stretch>
        </p:blipFill>
        <p:spPr bwMode="auto">
          <a:xfrm>
            <a:off x="7391400" y="4495800"/>
            <a:ext cx="1752600" cy="1408113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2059" name="Text Box 1035"/>
          <p:cNvSpPr txBox="1">
            <a:spLocks noChangeArrowheads="1"/>
          </p:cNvSpPr>
          <p:nvPr/>
        </p:nvSpPr>
        <p:spPr bwMode="auto">
          <a:xfrm>
            <a:off x="1979613" y="1614488"/>
            <a:ext cx="5334000" cy="529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5000"/>
              </a:lnSpc>
              <a:spcBef>
                <a:spcPct val="25000"/>
              </a:spcBef>
            </a:pPr>
            <a:r>
              <a:rPr lang="ru-RU" sz="1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Созданы </a:t>
            </a:r>
            <a:r>
              <a:rPr lang="en-US" sz="1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sz="1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промышленных технологий </a:t>
            </a:r>
            <a:r>
              <a:rPr lang="ru-RU" sz="1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повышения </a:t>
            </a:r>
            <a:r>
              <a:rPr lang="ru-RU" sz="1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нефтеотдачи</a:t>
            </a:r>
            <a:r>
              <a:rPr lang="ru-RU" sz="1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Все технологии прошли опытно-промышленные испытания на месторождениях России (Нижневартовск, </a:t>
            </a:r>
            <a:r>
              <a:rPr lang="ru-RU" sz="1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Лангепас</a:t>
            </a:r>
            <a:r>
              <a:rPr lang="ru-RU" sz="1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Стрежевой, </a:t>
            </a:r>
            <a:r>
              <a:rPr lang="ru-RU" sz="1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Когалым</a:t>
            </a:r>
            <a:r>
              <a:rPr lang="ru-RU" sz="1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Нягань</a:t>
            </a:r>
            <a:r>
              <a:rPr lang="ru-RU" sz="1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Юганск</a:t>
            </a:r>
            <a:r>
              <a:rPr lang="ru-RU" sz="1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en-US" sz="1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инск</a:t>
            </a:r>
            <a:r>
              <a:rPr lang="ru-RU" sz="1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 др.), Вьетнама, Китая, Омана и Германии. Организовано </a:t>
            </a:r>
            <a:r>
              <a:rPr lang="ru-RU" sz="18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промышленное производство</a:t>
            </a:r>
            <a:r>
              <a:rPr lang="ru-RU" sz="1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композиций в России и Китае.</a:t>
            </a:r>
          </a:p>
          <a:p>
            <a:pPr>
              <a:lnSpc>
                <a:spcPct val="95000"/>
              </a:lnSpc>
              <a:spcBef>
                <a:spcPct val="25000"/>
              </a:spcBef>
            </a:pPr>
            <a:r>
              <a:rPr lang="ru-RU" sz="1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Технологии промышленно используются на месторождениях России (Западной Сибири,  республики Коми и др.) нефтяными компаниями ЛУКОЙЛ, Роснефть и др., производится обработка 200-300 скважин в год.</a:t>
            </a:r>
          </a:p>
          <a:p>
            <a:pPr>
              <a:lnSpc>
                <a:spcPct val="95000"/>
              </a:lnSpc>
              <a:spcBef>
                <a:spcPct val="25000"/>
              </a:spcBef>
            </a:pPr>
            <a:r>
              <a:rPr lang="ru-RU" sz="18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За счет использования технологий за последние </a:t>
            </a:r>
            <a:r>
              <a:rPr lang="ru-RU" sz="1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лет дополнительно добыто более </a:t>
            </a:r>
            <a:r>
              <a:rPr lang="ru-RU" sz="1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3 млн.т </a:t>
            </a:r>
            <a:r>
              <a:rPr lang="ru-RU" sz="18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нефти. </a:t>
            </a:r>
          </a:p>
          <a:p>
            <a:pPr>
              <a:lnSpc>
                <a:spcPct val="95000"/>
              </a:lnSpc>
              <a:spcBef>
                <a:spcPct val="25000"/>
              </a:spcBef>
            </a:pPr>
            <a:r>
              <a:rPr lang="ru-RU" sz="1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Технологии защищены более, чем 20 патентами России и </a:t>
            </a:r>
            <a:r>
              <a:rPr lang="ru-RU" sz="1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1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зарубежными </a:t>
            </a:r>
            <a:r>
              <a:rPr lang="en-US" sz="1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Вьетнам, Китай, Канада и </a:t>
            </a:r>
            <a:r>
              <a:rPr lang="ru-RU" sz="1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Европейские патенты). </a:t>
            </a:r>
            <a:r>
              <a:rPr lang="ru-RU" sz="1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Заключено 11 лицензионных договоров, в том числе 1 – с КНР. </a:t>
            </a:r>
          </a:p>
        </p:txBody>
      </p:sp>
      <p:pic>
        <p:nvPicPr>
          <p:cNvPr id="2060" name="Picture 1036" descr="слайд_Алтуниной_без_подписи_рус"/>
          <p:cNvPicPr>
            <a:picLocks noChangeAspect="1" noChangeArrowheads="1"/>
          </p:cNvPicPr>
          <p:nvPr/>
        </p:nvPicPr>
        <p:blipFill>
          <a:blip r:embed="rId12" cstate="print"/>
          <a:srcRect t="8551" b="9152"/>
          <a:stretch>
            <a:fillRect/>
          </a:stretch>
        </p:blipFill>
        <p:spPr bwMode="auto">
          <a:xfrm>
            <a:off x="7391400" y="5638800"/>
            <a:ext cx="1752600" cy="1143000"/>
          </a:xfrm>
          <a:prstGeom prst="rect">
            <a:avLst/>
          </a:prstGeom>
          <a:noFill/>
          <a:ln w="38100">
            <a:solidFill>
              <a:srgbClr val="8DB3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0" y="1484784"/>
            <a:ext cx="9144000" cy="5385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49" tIns="37874" rIns="75749" bIns="37874">
            <a:spAutoFit/>
          </a:bodyPr>
          <a:lstStyle/>
          <a:p>
            <a:pPr marL="457200" indent="-457200" defTabSz="757238">
              <a:buFontTx/>
              <a:buAutoNum type="arabicPeriod"/>
            </a:pPr>
            <a:r>
              <a:rPr lang="ru-RU" sz="2000" b="1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Термообратимые</a:t>
            </a:r>
            <a:r>
              <a:rPr lang="ru-RU" sz="20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полимерные гели МЕТКА</a:t>
            </a:r>
            <a:r>
              <a:rPr lang="ru-RU" sz="2000" b="1" baseline="30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Symbol" pitchFamily="82" charset="2"/>
              </a:rPr>
              <a:t></a:t>
            </a:r>
            <a:r>
              <a:rPr lang="ru-RU" sz="20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увеличения </a:t>
            </a:r>
            <a:r>
              <a:rPr lang="ru-RU" sz="2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нефтеотдачи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ограничения </a:t>
            </a:r>
            <a:r>
              <a:rPr lang="ru-RU" sz="2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водопритока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и предотвращения прорыва газа.</a:t>
            </a:r>
            <a:endParaRPr lang="en-US" sz="2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defTabSz="757238">
              <a:buFontTx/>
              <a:buAutoNum type="arabicPeriod"/>
            </a:pPr>
            <a:r>
              <a:rPr lang="ru-RU" sz="20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Неорганические гели ГАЛКА</a:t>
            </a:r>
            <a:r>
              <a:rPr lang="ru-RU" sz="2000" b="1" baseline="30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Symbol" pitchFamily="82" charset="2"/>
              </a:rPr>
              <a:t></a:t>
            </a:r>
            <a:r>
              <a:rPr lang="ru-RU" sz="20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для ограничения </a:t>
            </a:r>
            <a:r>
              <a:rPr lang="ru-RU" sz="2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водопритока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и увеличения </a:t>
            </a:r>
            <a:r>
              <a:rPr lang="ru-RU" sz="2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нефтеотдачи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пластов при </a:t>
            </a:r>
            <a:r>
              <a:rPr lang="ru-RU" sz="2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заводнении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и тепловом воздействии на пласт.</a:t>
            </a:r>
            <a:endParaRPr lang="en-US" sz="2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defTabSz="757238">
              <a:buFontTx/>
              <a:buAutoNum type="arabicPeriod"/>
            </a:pPr>
            <a:r>
              <a:rPr lang="ru-RU" sz="20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Композиции ИХН на основе ПАВ и щелочных буферных систем 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для увеличения </a:t>
            </a:r>
            <a:r>
              <a:rPr lang="ru-RU" sz="2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нефтеотдачи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низкопроницаемых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пластов.</a:t>
            </a:r>
            <a:endParaRPr lang="en-US" sz="2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defTabSz="757238">
              <a:buFontTx/>
              <a:buAutoNum type="arabicPeriod"/>
            </a:pPr>
            <a:r>
              <a:rPr lang="ru-RU" sz="20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Композиции на основе ПАВ,  генерирующими  в  пласте  СО</a:t>
            </a:r>
            <a:r>
              <a:rPr lang="ru-RU" sz="2000" b="1" baseline="-25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и  щелочную  буферную  систему (ИХН-КА, НИНКА</a:t>
            </a:r>
            <a:r>
              <a:rPr lang="ru-RU" sz="2000" b="1" baseline="30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Symbol" pitchFamily="82" charset="2"/>
              </a:rPr>
              <a:t></a:t>
            </a:r>
            <a:r>
              <a:rPr lang="ru-RU" sz="20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для повышения </a:t>
            </a:r>
            <a:r>
              <a:rPr lang="ru-RU" sz="2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нефтеотдачи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низкопроницаемых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коллекторов с высокой пластовой температурой и увеличения  эффективности  паротеплового воздействия  на  залежи  высоковязкой  нефти.</a:t>
            </a:r>
          </a:p>
          <a:p>
            <a:pPr marL="457200" indent="-457200" defTabSz="757238">
              <a:buFontTx/>
              <a:buAutoNum type="arabicPeriod"/>
            </a:pPr>
            <a:r>
              <a:rPr lang="ru-RU" sz="20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Комплексные технологии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увеличения </a:t>
            </a:r>
            <a:r>
              <a:rPr lang="ru-RU" sz="2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нефтеотдачи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с применением </a:t>
            </a:r>
            <a:r>
              <a:rPr lang="ru-RU" sz="20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физико-химического, теплового, волнового и микробиологического воздействий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в том числе для месторождений высоковязких </a:t>
            </a:r>
            <a:r>
              <a:rPr lang="ru-RU" sz="2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нефтей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defTabSz="757238">
              <a:spcBef>
                <a:spcPts val="600"/>
              </a:spcBef>
              <a:buFontTx/>
              <a:buAutoNum type="arabicPeriod"/>
            </a:pPr>
            <a:r>
              <a:rPr lang="ru-RU" sz="20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Криотропные</a:t>
            </a:r>
            <a:r>
              <a:rPr lang="ru-RU" sz="20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гели</a:t>
            </a:r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для создания противофильтрационных завес и упрочнения грунтов районах вечной мерзлоты.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533400" y="0"/>
            <a:ext cx="86106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ТЕХНОЛОГИИ ПОВЫШЕНИЯ НЕФТЕОТДАЧИ:</a:t>
            </a:r>
            <a:r>
              <a:rPr lang="ru-RU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ru-RU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гель-технологии</a:t>
            </a: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для ограничения </a:t>
            </a:r>
            <a:r>
              <a:rPr lang="ru-RU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водопритока</a:t>
            </a: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>
              <a:lnSpc>
                <a:spcPct val="90000"/>
              </a:lnSpc>
            </a:pP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композиции ПАВ для разработки </a:t>
            </a:r>
            <a:r>
              <a:rPr lang="ru-RU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низкоприницаемых</a:t>
            </a: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коллекторов и месторождений высоковязких </a:t>
            </a:r>
            <a:r>
              <a:rPr lang="ru-RU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нефтей</a:t>
            </a:r>
            <a:endParaRPr lang="ru-RU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6" name="Picture 4" descr="HIM-HENF-LOGO-L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985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>
                <a:solidFill>
                  <a:srgbClr val="000080"/>
                </a:solidFill>
              </a:rPr>
              <a:t>	</a:t>
            </a:r>
            <a:endParaRPr lang="ru-RU" sz="1800" b="1">
              <a:solidFill>
                <a:srgbClr val="000080"/>
              </a:solidFill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0"/>
            <a:ext cx="914400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</a:pPr>
            <a:endParaRPr lang="en-GB" sz="2400" b="1" u="sng">
              <a:solidFill>
                <a:srgbClr val="000099"/>
              </a:solidFill>
            </a:endParaRP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 </a:t>
            </a:r>
            <a:endParaRPr lang="ru-RU"/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39725"/>
          </a:xfrm>
          <a:prstGeom prst="rect">
            <a:avLst/>
          </a:prstGeom>
          <a:solidFill>
            <a:srgbClr val="FFFFFF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800" b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ФИЗИКО-ХИМИЧЕСКИЕ ТЕХНОЛОГИИ УВЕЛИЧЕНИЯ НЕФТЕОТДАЧИ</a:t>
            </a:r>
          </a:p>
        </p:txBody>
      </p:sp>
      <p:graphicFrame>
        <p:nvGraphicFramePr>
          <p:cNvPr id="110598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82782583"/>
              </p:ext>
            </p:extLst>
          </p:nvPr>
        </p:nvGraphicFramePr>
        <p:xfrm>
          <a:off x="0" y="342900"/>
          <a:ext cx="9144000" cy="6516624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207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207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2071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540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2391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0643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4768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671512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</a:tblGrid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Название системы, ее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форма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тв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., 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жидкость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Состав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Меха-низм регу-лиро-вания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Прони-цае-мость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Поро-да пла-ста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Обла-сть темпе-ратур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Соленость воды для приготовления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Соленость воды в пласте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Обо-рудо-вание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Grad P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Число обра-боток сква-жин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Примене-ние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вид скважины, проницае-мость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0825">
                <a:tc gridSpan="1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Технологии ограничения 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водопритока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термотропными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неорг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. и полимерными гелями</a:t>
                      </a: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15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METKA</a:t>
                      </a:r>
                      <a:r>
                        <a:rPr lang="ru-RU" sz="1200" b="1" baseline="30000" dirty="0">
                          <a:solidFill>
                            <a:schemeClr val="tx1"/>
                          </a:solidFill>
                          <a:cs typeface="Times New Roman" pitchFamily="18" charset="0"/>
                          <a:sym typeface="Symbol" pitchFamily="82" charset="2"/>
                        </a:rPr>
                        <a:t></a:t>
                      </a:r>
                      <a:r>
                        <a:rPr lang="ru-RU" sz="1200" b="1" baseline="0" dirty="0">
                          <a:solidFill>
                            <a:schemeClr val="tx1"/>
                          </a:solidFill>
                          <a:cs typeface="Times New Roman" pitchFamily="18" charset="0"/>
                          <a:sym typeface="Symbol" pitchFamily="82" charset="2"/>
                        </a:rPr>
                        <a:t>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82" charset="2"/>
                        </a:rPr>
                        <a:t>  МЕГА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твердая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ru-R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CCFF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Полимер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добавки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без сшива-ющего агента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CCFF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Темпе-ратура+ время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CCFF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10-20 mD </a:t>
                      </a: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до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82" charset="2"/>
                        </a:rPr>
                        <a:t>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10-20 D</a:t>
                      </a: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CCFF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Песч-аник, кар-бонат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CCFF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– 200 </a:t>
                      </a:r>
                      <a:r>
                        <a:rPr kumimoji="0" lang="en-US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CCFF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0-20,000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ppm</a:t>
                      </a: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CCFF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0-200,000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ppm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CCFF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Устьевое или колтю-бинг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CCFF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82" charset="2"/>
                        </a:rPr>
                        <a:t>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MPa </a:t>
                      </a: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 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CCFF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82" charset="2"/>
                        </a:rPr>
                        <a:t>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82" charset="2"/>
                        </a:rPr>
                        <a:t> 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CCFF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Нагнетат или добывающая;средняя –высокая про-ницаемость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CCFF99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254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ГАЛ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</a:t>
                      </a:r>
                      <a:r>
                        <a:rPr lang="ru-RU" sz="1200" b="1" baseline="30000" dirty="0">
                          <a:solidFill>
                            <a:schemeClr val="tx1"/>
                          </a:solidFill>
                          <a:cs typeface="Times New Roman" pitchFamily="18" charset="0"/>
                          <a:sym typeface="Symbol" pitchFamily="82" charset="2"/>
                        </a:rPr>
                        <a:t>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твердая,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жидкая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CCFF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Неоргани-ческие  вещества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соли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др.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CCFF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Темпе-ратура+ время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CCFF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mD </a:t>
                      </a: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до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82" charset="2"/>
                        </a:rPr>
                        <a:t>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10-20 D</a:t>
                      </a: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CCFF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Песч-аник, карб-онат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CCFF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– 350 </a:t>
                      </a:r>
                      <a:r>
                        <a:rPr kumimoji="0" lang="en-US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CCFF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Не ограни-чена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CCFF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Не 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огра-ничена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CCFF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Устьевое или 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колтю-бинг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CCFF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82" charset="2"/>
                        </a:rPr>
                        <a:t>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MPa </a:t>
                      </a: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 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CCFF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82" charset="2"/>
                        </a:rPr>
                        <a:t>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82" charset="2"/>
                        </a:rPr>
                        <a:t> 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82" charset="2"/>
                        </a:rPr>
                        <a:t>2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82" charset="2"/>
                        </a:rPr>
                        <a:t>0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00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CCFF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Нагнетат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низкая – вы-сокая про-ницаемость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CCFF99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3538">
                <a:tc gridSpan="1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Технологии увеличения 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нефтеотдачи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 композициями на основе ПАВ и щелочных буферных систем</a:t>
                      </a: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92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НИН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</a:t>
                      </a:r>
                      <a:r>
                        <a:rPr lang="ru-RU" sz="1200" b="1" baseline="30000" dirty="0">
                          <a:solidFill>
                            <a:schemeClr val="tx1"/>
                          </a:solidFill>
                          <a:cs typeface="Times New Roman" pitchFamily="18" charset="0"/>
                          <a:sym typeface="Symbol" pitchFamily="82" charset="2"/>
                        </a:rPr>
                        <a:t>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НИН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KA-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</a:t>
                      </a:r>
                      <a:r>
                        <a:rPr lang="ru-RU" sz="1200" b="1" baseline="30000" dirty="0">
                          <a:solidFill>
                            <a:schemeClr val="tx1"/>
                          </a:solidFill>
                          <a:cs typeface="Times New Roman" pitchFamily="18" charset="0"/>
                          <a:sym typeface="Symbol" pitchFamily="82" charset="2"/>
                        </a:rPr>
                        <a:t>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твердая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ru-R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FFCC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ПАВ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добавки, 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генер-ирующие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газы 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 situ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FFCC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Темпе-ратура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FFCC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mD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до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82" charset="2"/>
                        </a:rPr>
                        <a:t>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10-20 D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FFCC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Песч-аник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карб-онат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FFCC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– 350 </a:t>
                      </a:r>
                      <a:r>
                        <a:rPr kumimoji="0" lang="en-US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FFCC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200,000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ppm</a:t>
                      </a: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FFCC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Не 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огра-ничена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FFCC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Устьевое или колтю-бинг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FFCC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FFCC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82" charset="2"/>
                        </a:rPr>
                        <a:t>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82" charset="2"/>
                        </a:rPr>
                        <a:t> 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82" charset="2"/>
                        </a:rPr>
                        <a:t>5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82" charset="2"/>
                        </a:rPr>
                        <a:t>0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FFCC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Нагнетат или добывающая;низкая – вы-сокая про-ницаемость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FFCCFF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92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ИХН-100, ИХН-ПРО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жидкая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FFCC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ПАВ+щелочная буферная система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FFCC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 9-10.5</a:t>
                      </a: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FFCC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mD</a:t>
                      </a: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до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82" charset="2"/>
                        </a:rPr>
                        <a:t>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10-20 D</a:t>
                      </a: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FFCC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Песч-аник, карб-онат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FFCC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– 200 </a:t>
                      </a:r>
                      <a:r>
                        <a:rPr kumimoji="0" lang="en-US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FFCC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FFCC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0-200,000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ppm</a:t>
                      </a: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FFCC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Устьевое или колтю-бинг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FFCC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FFCC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82" charset="2"/>
                        </a:rPr>
                        <a:t>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82" charset="2"/>
                        </a:rPr>
                        <a:t> 5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00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FFCC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Нагнетат или добывающая;низкая – вы-сокая про-ницаемость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FFCCFF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0050">
                <a:tc gridSpan="1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Комплексные технологии увеличения 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нефтеотдачи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гелеобразующими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 и 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нефтевытесняющими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 системами</a:t>
                      </a:r>
                      <a:r>
                        <a:rPr kumimoji="0" lang="ru-R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7905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ГАЛ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</a:t>
                      </a:r>
                      <a:r>
                        <a:rPr lang="ru-RU" sz="1200" b="1" baseline="30000" dirty="0">
                          <a:solidFill>
                            <a:schemeClr val="tx1"/>
                          </a:solidFill>
                          <a:cs typeface="Times New Roman" pitchFamily="18" charset="0"/>
                          <a:sym typeface="Symbol" pitchFamily="82" charset="2"/>
                        </a:rPr>
                        <a:t>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METKA</a:t>
                      </a:r>
                      <a:r>
                        <a:rPr lang="ru-RU" sz="1200" b="1" baseline="30000" dirty="0">
                          <a:solidFill>
                            <a:schemeClr val="tx1"/>
                          </a:solidFill>
                          <a:cs typeface="Times New Roman" pitchFamily="18" charset="0"/>
                          <a:sym typeface="Symbol" pitchFamily="82" charset="2"/>
                        </a:rPr>
                        <a:t>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МЕГА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ИХН или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НИН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</a:t>
                      </a:r>
                      <a:r>
                        <a:rPr lang="ru-RU" sz="1200" b="1" baseline="30000" dirty="0">
                          <a:solidFill>
                            <a:srgbClr val="000099"/>
                          </a:solidFill>
                          <a:cs typeface="Times New Roman" pitchFamily="18" charset="0"/>
                          <a:sym typeface="Symbol" pitchFamily="82" charset="2"/>
                        </a:rPr>
                        <a:t>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CCEC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См. выше соответствующие 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компози-ции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CCEC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Темпе-ратура+ время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CCEC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mD</a:t>
                      </a: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до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82" charset="2"/>
                        </a:rPr>
                        <a:t>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10-20 D</a:t>
                      </a: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CCEC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Песч-аник, карб-онат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CCEC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– 350 </a:t>
                      </a:r>
                      <a:r>
                        <a:rPr kumimoji="0" lang="en-US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CCEC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См.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выше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CCEC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См.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выше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CCEC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Устьевое или колтю-бинг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CCEC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82" charset="2"/>
                        </a:rPr>
                        <a:t>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MPa </a:t>
                      </a: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 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CCEC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82" charset="2"/>
                        </a:rPr>
                        <a:t>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82" charset="2"/>
                        </a:rPr>
                        <a:t> 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82" charset="2"/>
                        </a:rPr>
                        <a:t>5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82" charset="2"/>
                        </a:rPr>
                        <a:t>0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CCEC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Нагнетат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или </a:t>
                      </a:r>
                      <a:r>
                        <a:rPr kumimoji="0" 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добывающая;низкая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– </a:t>
                      </a:r>
                      <a:r>
                        <a:rPr kumimoji="0" 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вы-сокая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про-ницаемость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tUpDiag">
                      <a:fgClr>
                        <a:srgbClr val="CCECFF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2357</TotalTime>
  <Words>1992</Words>
  <Application>Microsoft Office PowerPoint</Application>
  <PresentationFormat>Экран (4:3)</PresentationFormat>
  <Paragraphs>255</Paragraphs>
  <Slides>25</Slides>
  <Notes>16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Тема Office</vt:lpstr>
      <vt:lpstr>Фотография Photo Editor</vt:lpstr>
      <vt:lpstr>Photo Editor Photo</vt:lpstr>
      <vt:lpstr>Slide</vt:lpstr>
      <vt:lpstr>Лист</vt:lpstr>
      <vt:lpstr>Слайд 1</vt:lpstr>
      <vt:lpstr>Слайд 2</vt:lpstr>
      <vt:lpstr>Слайд 3</vt:lpstr>
      <vt:lpstr>     </vt:lpstr>
      <vt:lpstr>Слайд 5</vt:lpstr>
      <vt:lpstr>Слайд 6</vt:lpstr>
      <vt:lpstr>Слайд 7</vt:lpstr>
      <vt:lpstr>Слайд 8</vt:lpstr>
      <vt:lpstr> </vt:lpstr>
      <vt:lpstr> </vt:lpstr>
      <vt:lpstr>Слайд 11</vt:lpstr>
      <vt:lpstr> </vt:lpstr>
      <vt:lpstr>Слайд 13</vt:lpstr>
      <vt:lpstr>Слайд 14</vt:lpstr>
      <vt:lpstr>Слайд 15</vt:lpstr>
      <vt:lpstr>Слайд 16</vt:lpstr>
      <vt:lpstr> </vt:lpstr>
      <vt:lpstr> </vt:lpstr>
      <vt:lpstr> </vt:lpstr>
      <vt:lpstr>Слайд 20</vt:lpstr>
      <vt:lpstr> </vt:lpstr>
      <vt:lpstr>Применение ПЦО на пермокарбоновой залежи Усинского месторождения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Л.К. Алтунина</dc:creator>
  <cp:lastModifiedBy>Л.К. Алтунина</cp:lastModifiedBy>
  <cp:revision>24</cp:revision>
  <dcterms:created xsi:type="dcterms:W3CDTF">2020-09-22T02:15:24Z</dcterms:created>
  <dcterms:modified xsi:type="dcterms:W3CDTF">2020-09-24T02:19:07Z</dcterms:modified>
</cp:coreProperties>
</file>