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09" r:id="rId2"/>
    <p:sldId id="710" r:id="rId3"/>
    <p:sldId id="717" r:id="rId4"/>
    <p:sldId id="719" r:id="rId5"/>
    <p:sldId id="718" r:id="rId6"/>
    <p:sldId id="720" r:id="rId7"/>
    <p:sldId id="721" r:id="rId8"/>
    <p:sldId id="722" r:id="rId9"/>
    <p:sldId id="723" r:id="rId10"/>
    <p:sldId id="724" r:id="rId11"/>
    <p:sldId id="725" r:id="rId12"/>
    <p:sldId id="727" r:id="rId13"/>
    <p:sldId id="728" r:id="rId14"/>
    <p:sldId id="738" r:id="rId15"/>
    <p:sldId id="729" r:id="rId16"/>
    <p:sldId id="730" r:id="rId17"/>
    <p:sldId id="731" r:id="rId18"/>
    <p:sldId id="732" r:id="rId19"/>
    <p:sldId id="733" r:id="rId20"/>
    <p:sldId id="739" r:id="rId21"/>
    <p:sldId id="711" r:id="rId22"/>
    <p:sldId id="712" r:id="rId23"/>
    <p:sldId id="713" r:id="rId24"/>
    <p:sldId id="714" r:id="rId25"/>
    <p:sldId id="715" r:id="rId26"/>
    <p:sldId id="716" r:id="rId27"/>
    <p:sldId id="736" r:id="rId28"/>
    <p:sldId id="737" r:id="rId29"/>
    <p:sldId id="740" r:id="rId30"/>
  </p:sldIdLst>
  <p:sldSz cx="9144000" cy="6858000" type="screen4x3"/>
  <p:notesSz cx="6810375" cy="9942513"/>
  <p:custDataLst>
    <p:tags r:id="rId3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ADE542-9EDB-4961-A8B0-9DB14800CB00}">
          <p14:sldIdLst>
            <p14:sldId id="709"/>
            <p14:sldId id="710"/>
            <p14:sldId id="717"/>
            <p14:sldId id="719"/>
            <p14:sldId id="718"/>
            <p14:sldId id="720"/>
            <p14:sldId id="721"/>
            <p14:sldId id="722"/>
            <p14:sldId id="723"/>
            <p14:sldId id="724"/>
            <p14:sldId id="725"/>
            <p14:sldId id="727"/>
            <p14:sldId id="728"/>
            <p14:sldId id="738"/>
            <p14:sldId id="729"/>
            <p14:sldId id="730"/>
            <p14:sldId id="731"/>
            <p14:sldId id="732"/>
            <p14:sldId id="733"/>
            <p14:sldId id="739"/>
            <p14:sldId id="711"/>
            <p14:sldId id="712"/>
            <p14:sldId id="713"/>
            <p14:sldId id="714"/>
            <p14:sldId id="715"/>
            <p14:sldId id="716"/>
            <p14:sldId id="736"/>
            <p14:sldId id="737"/>
            <p14:sldId id="7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91"/>
    <a:srgbClr val="4747A0"/>
    <a:srgbClr val="EBF1DE"/>
    <a:srgbClr val="F9FDD2"/>
    <a:srgbClr val="D1EBF1"/>
    <a:srgbClr val="103CF8"/>
    <a:srgbClr val="341B04"/>
    <a:srgbClr val="D60093"/>
    <a:srgbClr val="CE7318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96412" autoAdjust="0"/>
  </p:normalViewPr>
  <p:slideViewPr>
    <p:cSldViewPr>
      <p:cViewPr varScale="1">
        <p:scale>
          <a:sx n="114" d="100"/>
          <a:sy n="114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3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87" y="0"/>
            <a:ext cx="2951366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843"/>
            <a:ext cx="2949843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87" y="9442843"/>
            <a:ext cx="2951366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D73271B-DEF3-489D-9D99-C4E5A3E44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88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3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87" y="0"/>
            <a:ext cx="2951366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5" y="4723735"/>
            <a:ext cx="5448909" cy="44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843"/>
            <a:ext cx="2949843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87" y="9442843"/>
            <a:ext cx="2951366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1" rIns="91605" bIns="458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3C2D7A-8B15-4791-8A1D-4116648E3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492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B24BDE-3571-45C4-B5B2-23766892533B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2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90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85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591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399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61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69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4" indent="-28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5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9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45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4" indent="-28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5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9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32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180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5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40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063" indent="-286177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712" indent="-22894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595" indent="-22894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481" indent="-22894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8364" indent="-22894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249" indent="-22894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4133" indent="-22894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018" indent="-22894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2DE21E-39FB-410F-89E2-B8FEB957CE0B}" type="slidenum">
              <a:rPr kumimoji="0" lang="ru-RU" altLang="ru-RU" sz="1200"/>
              <a:pPr/>
              <a:t>4</a:t>
            </a:fld>
            <a:endParaRPr kumimoji="0" lang="ru-RU" altLang="ru-RU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en-US" altLang="ru-RU" smtClean="0">
                <a:latin typeface="Arial" panose="020B0604020202020204" pitchFamily="34" charset="0"/>
              </a:rPr>
              <a:t>A huge amount of valuable magnetic data come from magnetometers installed on satellites. There were 3 magnetic satellites: Magsat, Orsted, CHAMP</a:t>
            </a:r>
            <a:endParaRPr kumimoji="0"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9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3" indent="-28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2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59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1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6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4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3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1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2D188-CE30-4518-8650-9FA0DF2B795A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44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3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C2D7A-8B15-4791-8A1D-4116648E3F5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8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0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7876413" y="4295143"/>
            <a:ext cx="6028298" cy="2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34" tIns="44317" rIns="88634" bIns="4431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D91C4E-9138-44CC-A86F-D4A91D1DEFDB}" type="slidenum">
              <a:rPr kumimoji="0"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ru-RU" altLang="ru-RU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2950" y="338138"/>
            <a:ext cx="2260600" cy="16970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0425"/>
            <a:ext cx="8280400" cy="1470025"/>
          </a:xfrm>
          <a:noFill/>
        </p:spPr>
        <p:txBody>
          <a:bodyPr tIns="4572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36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8AD2-B98C-4770-985D-5BF0B9A4C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83DA-4571-4C5D-8BF5-2058E711ED9F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9025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89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89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5B2A-11C8-4410-96E1-3A465B71A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D25E-FD5F-42AD-BBE3-974563BF7CE0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5251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1CD84A-EFE2-4AA4-B07B-0404D9C43512}" type="datetime1">
              <a:rPr lang="ru-RU" altLang="ru-RU" smtClean="0"/>
              <a:t>28.09.2020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7C48F7-F550-497A-BF89-CEB38757E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93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E565EA-E810-4709-8EAC-F0D710242BF6}" type="datetime1">
              <a:rPr lang="ru-RU" altLang="ru-RU" smtClean="0"/>
              <a:t>28.09.2020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B6CC8A-B48C-46F2-A152-BDFCF3AA11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DBE6-B9DF-45CD-A12E-8EFA7FF81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4353-076C-4658-87F5-61B7F14E2131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1858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7718-8148-40E1-9EE7-D5BF9E7FF2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D664-0301-4584-99C1-02059E996B0D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228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74788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74788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12F0-A2DA-4952-B138-805ADB6C1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AA7B-FDE3-4676-A323-9DE794A1761F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8915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346E-6AB0-42F7-8388-4EE9293C23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308A-BAC6-4C4F-961B-C0F6F576BD78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6291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7AAF-89DA-4086-90E1-24C1F60B1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D23B-F745-44E5-8D67-68553BBE42AB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8408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D90A-B77E-4A6F-B670-F86AA7836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2012-A09A-45DB-B742-07FD6670F7B4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75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596D-0D9D-4032-99B6-8FA8F6C40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64A5-4F15-4130-AF41-4A968D38683F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707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34EE-4228-431A-A27D-1E3270F23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C362-BABA-4ACD-9BCD-090DF6052C71}" type="datetime1">
              <a:rPr lang="ru-RU" altLang="ru-RU" smtClean="0"/>
              <a:t>28.09.2020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9920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EDECA"/>
            </a:gs>
            <a:gs pos="50000">
              <a:schemeClr val="bg1"/>
            </a:gs>
            <a:gs pos="100000">
              <a:srgbClr val="DEDE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C_logo_660000_BlackTrans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840288"/>
            <a:ext cx="21669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229350"/>
            <a:ext cx="2016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EAF3B14-9F8A-405C-A626-41D878576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50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4788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229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Сахалинский государственный университет</a:t>
            </a:r>
            <a:endParaRPr lang="ru-RU" alt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23850" y="6237288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FE23D2C-10D4-4F16-82C8-C4BA042D6C8F}" type="datetime1">
              <a:rPr lang="ru-RU" altLang="ru-RU" smtClean="0"/>
              <a:t>28.09.2020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  <p:sldLayoutId id="2147485272" r:id="rId12"/>
    <p:sldLayoutId id="2147485273" r:id="rId13"/>
  </p:sldLayoutIdLst>
  <p:transition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sv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1.svg"/><Relationship Id="rId5" Type="http://schemas.openxmlformats.org/officeDocument/2006/relationships/image" Target="../media/image27.jpeg"/><Relationship Id="rId15" Type="http://schemas.openxmlformats.org/officeDocument/2006/relationships/image" Target="../media/image15.sv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9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73410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Южно-Сахалинск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30 </a:t>
            </a:r>
            <a:r>
              <a:rPr lang="ru-RU" sz="16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сентября</a:t>
            </a:r>
            <a:r>
              <a:rPr lang="en-US" sz="16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 – 1 </a:t>
            </a:r>
            <a:r>
              <a:rPr lang="ru-RU" sz="16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октября 2020 г.</a:t>
            </a:r>
            <a:endParaRPr lang="ru-RU" sz="16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Заголовок 3"/>
          <p:cNvSpPr>
            <a:spLocks noGrp="1"/>
          </p:cNvSpPr>
          <p:nvPr>
            <p:ph type="ctrTitle"/>
          </p:nvPr>
        </p:nvSpPr>
        <p:spPr>
          <a:xfrm>
            <a:off x="485960" y="1564384"/>
            <a:ext cx="8280400" cy="2135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3200" dirty="0" smtClean="0">
                <a:solidFill>
                  <a:srgbClr val="254091"/>
                </a:solidFill>
              </a:rPr>
              <a:t>Глобальная система геомагнитных наблюдений и магнитометрическая система обсерваторий </a:t>
            </a:r>
            <a:br>
              <a:rPr lang="ru-RU" altLang="ru-RU" sz="3200" dirty="0" smtClean="0">
                <a:solidFill>
                  <a:srgbClr val="254091"/>
                </a:solidFill>
              </a:rPr>
            </a:br>
            <a:r>
              <a:rPr lang="ru-RU" altLang="ru-RU" sz="3200" dirty="0" smtClean="0">
                <a:solidFill>
                  <a:srgbClr val="254091"/>
                </a:solidFill>
              </a:rPr>
              <a:t>Российской Федерации</a:t>
            </a:r>
            <a:endParaRPr lang="ru-RU" altLang="ru-RU" sz="3200" dirty="0">
              <a:solidFill>
                <a:srgbClr val="2540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4" y="401410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Академик РАН Алексей </a:t>
            </a:r>
            <a:r>
              <a:rPr lang="ru-RU" b="1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Джерменович</a:t>
            </a:r>
            <a:r>
              <a:rPr lang="ru-RU" b="1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Гвишиани</a:t>
            </a:r>
            <a:endParaRPr lang="ru-RU" b="1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Научный руководитель ГЦ </a:t>
            </a:r>
            <a:r>
              <a:rPr lang="ru-RU" b="1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РАН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14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54091"/>
          </a:solidFill>
        </p:spPr>
        <p:txBody>
          <a:bodyPr/>
          <a:lstStyle/>
          <a:p>
            <a:r>
              <a:rPr lang="ru-RU" altLang="ru-RU" sz="2800" dirty="0" smtClean="0"/>
              <a:t>Измерения магнитного поля Земли из космоса</a:t>
            </a:r>
            <a:r>
              <a:rPr lang="en-US" altLang="ru-RU" sz="2800" dirty="0" smtClean="0"/>
              <a:t> –</a:t>
            </a:r>
            <a:r>
              <a:rPr lang="ru-RU" altLang="ru-RU" sz="2800" dirty="0" smtClean="0"/>
              <a:t> </a:t>
            </a:r>
            <a:br>
              <a:rPr lang="ru-RU" altLang="ru-RU" sz="2800" dirty="0" smtClean="0"/>
            </a:br>
            <a:r>
              <a:rPr lang="ru-RU" altLang="ru-RU" sz="2800" dirty="0" smtClean="0"/>
              <a:t>европейская система спутников </a:t>
            </a:r>
            <a:r>
              <a:rPr lang="en-US" altLang="ru-RU" sz="2800" i="1" dirty="0" smtClean="0"/>
              <a:t>Swarm</a:t>
            </a:r>
            <a:endParaRPr lang="ru-RU" altLang="ru-RU" sz="2800" dirty="0" smtClean="0"/>
          </a:p>
        </p:txBody>
      </p:sp>
      <p:pic>
        <p:nvPicPr>
          <p:cNvPr id="66562" name="Picture 4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5"/>
          <a:stretch/>
        </p:blipFill>
        <p:spPr>
          <a:xfrm>
            <a:off x="5678610" y="4071636"/>
            <a:ext cx="3285877" cy="2008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193282" y="3861048"/>
            <a:ext cx="5436049" cy="23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kumimoji="0" lang="ru-RU" altLang="ru-RU" sz="1600" u="sng" dirty="0">
                <a:solidFill>
                  <a:srgbClr val="254091"/>
                </a:solidFill>
              </a:rPr>
              <a:t>Основные приборы: </a:t>
            </a:r>
          </a:p>
          <a:p>
            <a:pPr marL="266700" indent="-266700">
              <a:lnSpc>
                <a:spcPct val="114000"/>
              </a:lnSpc>
              <a:spcBef>
                <a:spcPts val="0"/>
              </a:spcBef>
              <a:buFontTx/>
              <a:buChar char="•"/>
            </a:pPr>
            <a:r>
              <a:rPr kumimoji="0" lang="ru-RU" altLang="ru-RU" sz="1600" b="1" dirty="0" smtClean="0">
                <a:solidFill>
                  <a:srgbClr val="254091"/>
                </a:solidFill>
              </a:rPr>
              <a:t>2 </a:t>
            </a:r>
            <a:r>
              <a:rPr kumimoji="0" lang="ru-RU" altLang="ru-RU" sz="1600" b="1" dirty="0">
                <a:solidFill>
                  <a:srgbClr val="254091"/>
                </a:solidFill>
              </a:rPr>
              <a:t>магнитометра </a:t>
            </a:r>
            <a:r>
              <a:rPr kumimoji="0" lang="ru-RU" altLang="ru-RU" sz="1600" dirty="0">
                <a:solidFill>
                  <a:srgbClr val="254091"/>
                </a:solidFill>
              </a:rPr>
              <a:t>(векторный и  скалярный</a:t>
            </a:r>
            <a:r>
              <a:rPr kumimoji="0" lang="en-US" altLang="ru-RU" sz="1600" dirty="0">
                <a:solidFill>
                  <a:srgbClr val="254091"/>
                </a:solidFill>
              </a:rPr>
              <a:t>; </a:t>
            </a:r>
            <a:r>
              <a:rPr kumimoji="0" lang="ru-RU" altLang="ru-RU" sz="1600" dirty="0">
                <a:solidFill>
                  <a:srgbClr val="254091"/>
                </a:solidFill>
              </a:rPr>
              <a:t>точность </a:t>
            </a:r>
            <a:r>
              <a:rPr kumimoji="0" lang="en-US" altLang="ru-RU" sz="1600" dirty="0">
                <a:solidFill>
                  <a:srgbClr val="254091"/>
                </a:solidFill>
              </a:rPr>
              <a:t>0.1 </a:t>
            </a:r>
            <a:r>
              <a:rPr kumimoji="0" lang="ru-RU" altLang="ru-RU" sz="1600" dirty="0" err="1">
                <a:solidFill>
                  <a:srgbClr val="254091"/>
                </a:solidFill>
              </a:rPr>
              <a:t>нТл</a:t>
            </a:r>
            <a:r>
              <a:rPr kumimoji="0" lang="ru-RU" altLang="ru-RU" sz="1600" dirty="0">
                <a:solidFill>
                  <a:srgbClr val="254091"/>
                </a:solidFill>
              </a:rPr>
              <a:t>); </a:t>
            </a:r>
          </a:p>
          <a:p>
            <a:pPr marL="266700" indent="-266700">
              <a:lnSpc>
                <a:spcPct val="114000"/>
              </a:lnSpc>
              <a:spcBef>
                <a:spcPts val="0"/>
              </a:spcBef>
              <a:buFontTx/>
              <a:buChar char="•"/>
            </a:pPr>
            <a:r>
              <a:rPr kumimoji="0" lang="ru-RU" altLang="ru-RU" sz="1600" dirty="0" smtClean="0">
                <a:solidFill>
                  <a:srgbClr val="254091"/>
                </a:solidFill>
              </a:rPr>
              <a:t>анализатор </a:t>
            </a:r>
            <a:r>
              <a:rPr kumimoji="0" lang="ru-RU" altLang="ru-RU" sz="1600" dirty="0">
                <a:solidFill>
                  <a:srgbClr val="254091"/>
                </a:solidFill>
              </a:rPr>
              <a:t>электрического поля;</a:t>
            </a:r>
          </a:p>
          <a:p>
            <a:pPr marL="266700" indent="-266700" eaLnBrk="0" hangingPunct="0">
              <a:lnSpc>
                <a:spcPct val="114000"/>
              </a:lnSpc>
              <a:spcBef>
                <a:spcPts val="0"/>
              </a:spcBef>
              <a:buFontTx/>
              <a:buChar char="•"/>
            </a:pPr>
            <a:r>
              <a:rPr kumimoji="0" lang="ru-RU" altLang="ru-RU" sz="1600" dirty="0" smtClean="0">
                <a:solidFill>
                  <a:srgbClr val="254091"/>
                </a:solidFill>
              </a:rPr>
              <a:t>акселерометр </a:t>
            </a:r>
            <a:r>
              <a:rPr kumimoji="0" lang="ru-RU" altLang="ru-RU" sz="1600" dirty="0">
                <a:solidFill>
                  <a:srgbClr val="254091"/>
                </a:solidFill>
              </a:rPr>
              <a:t>для </a:t>
            </a:r>
            <a:r>
              <a:rPr kumimoji="0" lang="ru-RU" altLang="ja-JP" sz="1600" dirty="0">
                <a:solidFill>
                  <a:srgbClr val="254091"/>
                </a:solidFill>
              </a:rPr>
              <a:t>определения неоднородности скорости движения среды и ускорений негравитационной природы (нейтральный ветер, вариации плотности атмосферы и пр</a:t>
            </a:r>
            <a:r>
              <a:rPr kumimoji="0" lang="ru-RU" altLang="ja-JP" sz="1600" dirty="0" smtClean="0">
                <a:solidFill>
                  <a:srgbClr val="254091"/>
                </a:solidFill>
              </a:rPr>
              <a:t>.)</a:t>
            </a:r>
            <a:endParaRPr kumimoji="0" lang="ru-RU" altLang="ru-RU" sz="1600" dirty="0">
              <a:solidFill>
                <a:srgbClr val="254091"/>
              </a:solidFill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68313" y="4581525"/>
            <a:ext cx="7704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656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612" y="1196975"/>
            <a:ext cx="3285876" cy="278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FD8846-3129-4D53-A7BF-4A4677161E83}" type="slidenum">
              <a:rPr kumimoji="0" lang="ru-RU" altLang="ru-RU" sz="1200">
                <a:solidFill>
                  <a:schemeClr val="accent2"/>
                </a:solidFill>
              </a:rPr>
              <a:pPr/>
              <a:t>10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66568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6DEAE6-FFC2-40F7-8000-2AC3823935C3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6656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64088" y="6229350"/>
            <a:ext cx="3456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3282" y="1188029"/>
            <a:ext cx="5534595" cy="20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ru-RU" altLang="ru-RU" sz="1600" b="1" dirty="0">
                <a:solidFill>
                  <a:srgbClr val="254091"/>
                </a:solidFill>
                <a:latin typeface="+mn-lt"/>
              </a:rPr>
              <a:t>3 идентичных спутника </a:t>
            </a:r>
            <a:r>
              <a:rPr kumimoji="0" lang="ru-RU" altLang="ru-RU" sz="1600" dirty="0">
                <a:solidFill>
                  <a:srgbClr val="254091"/>
                </a:solidFill>
                <a:latin typeface="+mn-lt"/>
              </a:rPr>
              <a:t>(одновременные измерения в нескольких точках обеспечивают разделение временных и пространственных вариаций магнитного поля)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ru-RU" altLang="ru-RU" sz="1600" dirty="0" smtClean="0">
                <a:solidFill>
                  <a:srgbClr val="254091"/>
                </a:solidFill>
                <a:latin typeface="+mn-lt"/>
              </a:rPr>
              <a:t>низкая полярная орбита</a:t>
            </a:r>
            <a:r>
              <a:rPr kumimoji="0" lang="en-US" altLang="ru-RU" sz="1600" dirty="0" smtClean="0">
                <a:solidFill>
                  <a:srgbClr val="254091"/>
                </a:solidFill>
                <a:latin typeface="+mn-lt"/>
              </a:rPr>
              <a:t> </a:t>
            </a:r>
            <a:r>
              <a:rPr kumimoji="0" lang="en-US" altLang="ru-RU" sz="1600" b="1" dirty="0" smtClean="0">
                <a:solidFill>
                  <a:srgbClr val="254091"/>
                </a:solidFill>
                <a:latin typeface="+mn-lt"/>
              </a:rPr>
              <a:t>(</a:t>
            </a:r>
            <a:r>
              <a:rPr kumimoji="0" lang="en-US" altLang="ru-RU" sz="1600" b="1" dirty="0" err="1">
                <a:solidFill>
                  <a:srgbClr val="254091"/>
                </a:solidFill>
                <a:latin typeface="+mn-lt"/>
              </a:rPr>
              <a:t>h</a:t>
            </a:r>
            <a:r>
              <a:rPr kumimoji="0" lang="en-US" altLang="ru-RU" sz="1050" b="1" dirty="0" err="1">
                <a:solidFill>
                  <a:srgbClr val="254091"/>
                </a:solidFill>
                <a:latin typeface="+mn-lt"/>
              </a:rPr>
              <a:t>A,B</a:t>
            </a:r>
            <a:r>
              <a:rPr kumimoji="0" lang="en-US" altLang="ru-RU" sz="1700" b="1" dirty="0">
                <a:solidFill>
                  <a:srgbClr val="254091"/>
                </a:solidFill>
                <a:latin typeface="+mn-lt"/>
              </a:rPr>
              <a:t> </a:t>
            </a:r>
            <a:r>
              <a:rPr kumimoji="0" lang="en-US" altLang="ru-RU" sz="1600" b="1" dirty="0">
                <a:solidFill>
                  <a:srgbClr val="254091"/>
                </a:solidFill>
                <a:latin typeface="+mn-lt"/>
              </a:rPr>
              <a:t>~ 460 </a:t>
            </a:r>
            <a:r>
              <a:rPr kumimoji="0" lang="ru-RU" altLang="ru-RU" sz="1600" b="1" dirty="0">
                <a:solidFill>
                  <a:srgbClr val="254091"/>
                </a:solidFill>
                <a:latin typeface="+mn-lt"/>
              </a:rPr>
              <a:t>км; </a:t>
            </a:r>
            <a:r>
              <a:rPr kumimoji="0" lang="ru-RU" altLang="ru-RU" sz="1600" b="1" dirty="0" smtClean="0">
                <a:solidFill>
                  <a:srgbClr val="254091"/>
                </a:solidFill>
                <a:latin typeface="+mn-lt"/>
              </a:rPr>
              <a:t/>
            </a:r>
            <a:br>
              <a:rPr kumimoji="0" lang="ru-RU" altLang="ru-RU" sz="1600" b="1" dirty="0" smtClean="0">
                <a:solidFill>
                  <a:srgbClr val="254091"/>
                </a:solidFill>
                <a:latin typeface="+mn-lt"/>
              </a:rPr>
            </a:br>
            <a:r>
              <a:rPr kumimoji="0" lang="en-US" altLang="ru-RU" sz="1600" b="1" dirty="0" err="1" smtClean="0">
                <a:solidFill>
                  <a:srgbClr val="254091"/>
                </a:solidFill>
                <a:latin typeface="+mn-lt"/>
              </a:rPr>
              <a:t>h</a:t>
            </a:r>
            <a:r>
              <a:rPr kumimoji="0" lang="en-US" altLang="ru-RU" sz="1050" b="1" dirty="0" err="1" smtClean="0">
                <a:solidFill>
                  <a:srgbClr val="254091"/>
                </a:solidFill>
                <a:latin typeface="+mn-lt"/>
              </a:rPr>
              <a:t>C</a:t>
            </a:r>
            <a:r>
              <a:rPr kumimoji="0" lang="en-US" altLang="ru-RU" sz="1700" b="1" dirty="0" smtClean="0">
                <a:solidFill>
                  <a:srgbClr val="254091"/>
                </a:solidFill>
                <a:latin typeface="+mn-lt"/>
              </a:rPr>
              <a:t> </a:t>
            </a:r>
            <a:r>
              <a:rPr kumimoji="0" lang="en-US" altLang="ru-RU" sz="1600" b="1" dirty="0">
                <a:solidFill>
                  <a:srgbClr val="254091"/>
                </a:solidFill>
                <a:latin typeface="+mn-lt"/>
              </a:rPr>
              <a:t>~ 530 </a:t>
            </a:r>
            <a:r>
              <a:rPr kumimoji="0" lang="ru-RU" altLang="ru-RU" sz="1600" b="1" dirty="0">
                <a:solidFill>
                  <a:srgbClr val="254091"/>
                </a:solidFill>
                <a:latin typeface="+mn-lt"/>
              </a:rPr>
              <a:t>км</a:t>
            </a:r>
            <a:r>
              <a:rPr kumimoji="0" lang="ru-RU" altLang="ru-RU" sz="1600" b="1" dirty="0" smtClean="0">
                <a:solidFill>
                  <a:srgbClr val="25409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ru-RU" altLang="ru-RU" sz="1600" dirty="0" smtClean="0">
                <a:solidFill>
                  <a:srgbClr val="254091"/>
                </a:solidFill>
                <a:latin typeface="+mn-lt"/>
              </a:rPr>
              <a:t>расчетная </a:t>
            </a:r>
            <a:r>
              <a:rPr kumimoji="0" lang="ru-RU" altLang="ru-RU" sz="1600" dirty="0">
                <a:solidFill>
                  <a:srgbClr val="254091"/>
                </a:solidFill>
                <a:latin typeface="+mn-lt"/>
              </a:rPr>
              <a:t>длительность работы – </a:t>
            </a:r>
            <a:r>
              <a:rPr kumimoji="0" lang="ru-RU" altLang="ru-RU" sz="1600" b="1" dirty="0">
                <a:solidFill>
                  <a:srgbClr val="254091"/>
                </a:solidFill>
                <a:latin typeface="+mn-lt"/>
              </a:rPr>
              <a:t>4 </a:t>
            </a:r>
            <a:r>
              <a:rPr kumimoji="0" lang="ru-RU" altLang="ru-RU" sz="1600" b="1" dirty="0" smtClean="0">
                <a:solidFill>
                  <a:srgbClr val="254091"/>
                </a:solidFill>
                <a:latin typeface="+mn-lt"/>
              </a:rPr>
              <a:t>года</a:t>
            </a:r>
            <a:endParaRPr kumimoji="0" lang="ru-RU" altLang="ru-RU" sz="1600" b="1" dirty="0">
              <a:solidFill>
                <a:srgbClr val="25409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340" y="3276273"/>
            <a:ext cx="543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i="1" dirty="0">
                <a:solidFill>
                  <a:srgbClr val="C00000"/>
                </a:solidFill>
              </a:rPr>
              <a:t>Запущены 22 ноября 2013 </a:t>
            </a:r>
            <a:r>
              <a:rPr lang="ru-RU" altLang="ru-RU" sz="16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1600" b="1" i="1" dirty="0" smtClean="0">
                <a:solidFill>
                  <a:srgbClr val="C00000"/>
                </a:solidFill>
              </a:rPr>
            </a:br>
            <a:r>
              <a:rPr lang="ru-RU" altLang="ru-RU" sz="1600" b="1" i="1" dirty="0" smtClean="0">
                <a:solidFill>
                  <a:srgbClr val="C00000"/>
                </a:solidFill>
              </a:rPr>
              <a:t>с  </a:t>
            </a:r>
            <a:r>
              <a:rPr lang="ru-RU" altLang="ru-RU" sz="1600" b="1" i="1" dirty="0">
                <a:solidFill>
                  <a:srgbClr val="C00000"/>
                </a:solidFill>
              </a:rPr>
              <a:t>космодрома Плесецк</a:t>
            </a:r>
            <a:r>
              <a:rPr lang="en-US" altLang="ru-RU" sz="1600" b="1" i="1" dirty="0">
                <a:solidFill>
                  <a:srgbClr val="C00000"/>
                </a:solidFill>
              </a:rPr>
              <a:t> </a:t>
            </a:r>
            <a:r>
              <a:rPr lang="ru-RU" altLang="ru-RU" sz="1600" b="1" i="1" dirty="0">
                <a:solidFill>
                  <a:srgbClr val="C00000"/>
                </a:solidFill>
              </a:rPr>
              <a:t>РН «Рокот»  </a:t>
            </a:r>
          </a:p>
        </p:txBody>
      </p:sp>
    </p:spTree>
    <p:extLst>
      <p:ext uri="{BB962C8B-B14F-4D97-AF65-F5344CB8AC3E}">
        <p14:creationId xmlns:p14="http://schemas.microsoft.com/office/powerpoint/2010/main" val="158667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1200"/>
          </a:xfrm>
          <a:solidFill>
            <a:srgbClr val="254091"/>
          </a:solidFill>
        </p:spPr>
        <p:txBody>
          <a:bodyPr/>
          <a:lstStyle/>
          <a:p>
            <a:r>
              <a:rPr lang="ru-RU" altLang="ru-RU" sz="3200" dirty="0" smtClean="0"/>
              <a:t>Задачи</a:t>
            </a:r>
            <a:r>
              <a:rPr lang="ru-RU" altLang="ru-RU" sz="3200" i="1" dirty="0" smtClean="0"/>
              <a:t> </a:t>
            </a:r>
            <a:r>
              <a:rPr lang="en-US" altLang="ru-RU" sz="3200" i="1" dirty="0" smtClean="0"/>
              <a:t>Swarm</a:t>
            </a:r>
            <a:endParaRPr lang="ru-RU" altLang="ru-RU" sz="3200" i="1" dirty="0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954213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По источникам внутреннего поля:</a:t>
            </a:r>
          </a:p>
          <a:p>
            <a:pPr>
              <a:lnSpc>
                <a:spcPct val="80000"/>
              </a:lnSpc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динамо-процессы, взаимодействие ядро-мантия;</a:t>
            </a:r>
            <a:endParaRPr kumimoji="0" lang="en-US" altLang="ru-RU" sz="1800" dirty="0" smtClean="0">
              <a:solidFill>
                <a:srgbClr val="25409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магнетизм литосферы в контексте геологии;</a:t>
            </a:r>
            <a:endParaRPr kumimoji="0" lang="en-US" altLang="ru-RU" sz="1800" dirty="0" smtClean="0">
              <a:solidFill>
                <a:srgbClr val="25409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0" lang="en-US" altLang="ru-RU" sz="1800" dirty="0" smtClean="0">
                <a:solidFill>
                  <a:srgbClr val="254091"/>
                </a:solidFill>
                <a:effectLst/>
              </a:rPr>
              <a:t>3D </a:t>
            </a: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электропроводность мантии;</a:t>
            </a:r>
          </a:p>
          <a:p>
            <a:pPr>
              <a:lnSpc>
                <a:spcPct val="80000"/>
              </a:lnSpc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магнитный сигнал океанских течений.</a:t>
            </a:r>
            <a:endParaRPr kumimoji="0" lang="en-US" altLang="ru-RU" sz="1800" dirty="0" smtClean="0">
              <a:solidFill>
                <a:srgbClr val="254091"/>
              </a:solidFill>
              <a:effectLst/>
            </a:endParaRPr>
          </a:p>
          <a:p>
            <a:pPr>
              <a:lnSpc>
                <a:spcPct val="80000"/>
              </a:lnSpc>
            </a:pPr>
            <a:endParaRPr kumimoji="0" lang="en-US" altLang="ru-RU" sz="1800" dirty="0" smtClean="0">
              <a:solidFill>
                <a:srgbClr val="25409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По источникам внешнего поля:</a:t>
            </a:r>
            <a:endParaRPr kumimoji="0" lang="en-US" altLang="ru-RU" sz="1800" dirty="0" smtClean="0">
              <a:solidFill>
                <a:srgbClr val="25409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магнитный эффект электрических токов в магнитосфере и ионосфере, в первую очередь – продольные токи;</a:t>
            </a:r>
          </a:p>
          <a:p>
            <a:pPr>
              <a:lnSpc>
                <a:spcPct val="80000"/>
              </a:lnSpc>
            </a:pPr>
            <a:r>
              <a:rPr kumimoji="0" lang="ru-RU" altLang="ru-RU" sz="1800" dirty="0" smtClean="0">
                <a:solidFill>
                  <a:srgbClr val="254091"/>
                </a:solidFill>
                <a:effectLst/>
              </a:rPr>
              <a:t>динамика верхней атмосферы.</a:t>
            </a:r>
          </a:p>
        </p:txBody>
      </p:sp>
      <p:sp>
        <p:nvSpPr>
          <p:cNvPr id="67587" name="Rectangle 7"/>
          <p:cNvSpPr>
            <a:spLocks noChangeArrowheads="1"/>
          </p:cNvSpPr>
          <p:nvPr/>
        </p:nvSpPr>
        <p:spPr bwMode="auto">
          <a:xfrm>
            <a:off x="0" y="1125538"/>
            <a:ext cx="8964613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0" lang="ru-RU" altLang="ru-RU" sz="1800" b="1" i="1" dirty="0">
                <a:solidFill>
                  <a:srgbClr val="C00000"/>
                </a:solidFill>
              </a:rPr>
              <a:t>Основная цель миссии: картографирование магнитного поля и изучение механизма формирования внутренней и внешней его составляющих</a:t>
            </a:r>
          </a:p>
        </p:txBody>
      </p:sp>
      <p:sp>
        <p:nvSpPr>
          <p:cNvPr id="43013" name="Rectangle 27"/>
          <p:cNvSpPr>
            <a:spLocks noChangeArrowheads="1"/>
          </p:cNvSpPr>
          <p:nvPr/>
        </p:nvSpPr>
        <p:spPr bwMode="auto">
          <a:xfrm>
            <a:off x="6705600" y="5732463"/>
            <a:ext cx="792163" cy="2159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Тв. ядро</a:t>
            </a:r>
          </a:p>
        </p:txBody>
      </p:sp>
      <p:grpSp>
        <p:nvGrpSpPr>
          <p:cNvPr id="67589" name="Группа 1"/>
          <p:cNvGrpSpPr>
            <a:grpSpLocks/>
          </p:cNvGrpSpPr>
          <p:nvPr/>
        </p:nvGrpSpPr>
        <p:grpSpPr bwMode="auto">
          <a:xfrm>
            <a:off x="4329113" y="1916113"/>
            <a:ext cx="4598987" cy="4105275"/>
            <a:chOff x="4329113" y="1916013"/>
            <a:chExt cx="4598863" cy="4105375"/>
          </a:xfrm>
        </p:grpSpPr>
        <p:pic>
          <p:nvPicPr>
            <p:cNvPr id="6759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20"/>
            <a:stretch>
              <a:fillRect/>
            </a:stretch>
          </p:blipFill>
          <p:spPr bwMode="auto">
            <a:xfrm>
              <a:off x="4355976" y="1916013"/>
              <a:ext cx="457200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Line 17"/>
            <p:cNvSpPr>
              <a:spLocks noChangeShapeType="1"/>
            </p:cNvSpPr>
            <p:nvPr/>
          </p:nvSpPr>
          <p:spPr bwMode="auto">
            <a:xfrm>
              <a:off x="4329113" y="1916013"/>
              <a:ext cx="0" cy="4105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020" name="Line 18"/>
            <p:cNvSpPr>
              <a:spLocks noChangeShapeType="1"/>
            </p:cNvSpPr>
            <p:nvPr/>
          </p:nvSpPr>
          <p:spPr bwMode="auto">
            <a:xfrm>
              <a:off x="5337148" y="1916013"/>
              <a:ext cx="0" cy="4105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021" name="Rectangle 19"/>
            <p:cNvSpPr>
              <a:spLocks noChangeArrowheads="1"/>
            </p:cNvSpPr>
            <p:nvPr/>
          </p:nvSpPr>
          <p:spPr bwMode="auto">
            <a:xfrm>
              <a:off x="6561078" y="2060479"/>
              <a:ext cx="1223929" cy="21590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Магнитосфера</a:t>
              </a:r>
            </a:p>
          </p:txBody>
        </p:sp>
        <p:sp>
          <p:nvSpPr>
            <p:cNvPr id="188436" name="Rectangle 20"/>
            <p:cNvSpPr>
              <a:spLocks noChangeArrowheads="1"/>
            </p:cNvSpPr>
            <p:nvPr/>
          </p:nvSpPr>
          <p:spPr bwMode="auto">
            <a:xfrm>
              <a:off x="6632513" y="3428937"/>
              <a:ext cx="936600" cy="14446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Ионосфера</a:t>
              </a:r>
            </a:p>
          </p:txBody>
        </p:sp>
        <p:sp>
          <p:nvSpPr>
            <p:cNvPr id="43023" name="Oval 21"/>
            <p:cNvSpPr>
              <a:spLocks noChangeArrowheads="1"/>
            </p:cNvSpPr>
            <p:nvPr/>
          </p:nvSpPr>
          <p:spPr bwMode="auto">
            <a:xfrm>
              <a:off x="7785007" y="2781221"/>
              <a:ext cx="215894" cy="2159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024" name="Rectangle 22"/>
            <p:cNvSpPr>
              <a:spLocks noChangeArrowheads="1"/>
            </p:cNvSpPr>
            <p:nvPr/>
          </p:nvSpPr>
          <p:spPr bwMode="auto">
            <a:xfrm>
              <a:off x="8073924" y="2563729"/>
              <a:ext cx="647683" cy="433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Swarm</a:t>
              </a:r>
              <a:endParaRPr lang="ru-RU"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43025" name="Rectangle 23"/>
            <p:cNvSpPr>
              <a:spLocks noChangeArrowheads="1"/>
            </p:cNvSpPr>
            <p:nvPr/>
          </p:nvSpPr>
          <p:spPr bwMode="auto">
            <a:xfrm>
              <a:off x="6632513" y="3860747"/>
              <a:ext cx="936600" cy="21590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Литосфера</a:t>
              </a:r>
            </a:p>
          </p:txBody>
        </p:sp>
        <p:sp>
          <p:nvSpPr>
            <p:cNvPr id="43026" name="Rectangle 24"/>
            <p:cNvSpPr>
              <a:spLocks noChangeArrowheads="1"/>
            </p:cNvSpPr>
            <p:nvPr/>
          </p:nvSpPr>
          <p:spPr bwMode="auto">
            <a:xfrm rot="2006533">
              <a:off x="7713572" y="4076653"/>
              <a:ext cx="863577" cy="21590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Океан</a:t>
              </a:r>
            </a:p>
          </p:txBody>
        </p:sp>
        <p:sp>
          <p:nvSpPr>
            <p:cNvPr id="43027" name="Rectangle 25"/>
            <p:cNvSpPr>
              <a:spLocks noChangeArrowheads="1"/>
            </p:cNvSpPr>
            <p:nvPr/>
          </p:nvSpPr>
          <p:spPr bwMode="auto">
            <a:xfrm>
              <a:off x="6776972" y="4581490"/>
              <a:ext cx="720706" cy="14287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Мантия</a:t>
              </a:r>
            </a:p>
          </p:txBody>
        </p:sp>
        <p:sp>
          <p:nvSpPr>
            <p:cNvPr id="43028" name="Rectangle 26"/>
            <p:cNvSpPr>
              <a:spLocks noChangeArrowheads="1"/>
            </p:cNvSpPr>
            <p:nvPr/>
          </p:nvSpPr>
          <p:spPr bwMode="auto">
            <a:xfrm>
              <a:off x="6561078" y="5156179"/>
              <a:ext cx="1079471" cy="217493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Жидкое ядро</a:t>
              </a:r>
            </a:p>
          </p:txBody>
        </p:sp>
        <p:sp>
          <p:nvSpPr>
            <p:cNvPr id="43029" name="Rectangle 28"/>
            <p:cNvSpPr>
              <a:spLocks noChangeArrowheads="1"/>
            </p:cNvSpPr>
            <p:nvPr/>
          </p:nvSpPr>
          <p:spPr bwMode="auto">
            <a:xfrm>
              <a:off x="6489642" y="2924100"/>
              <a:ext cx="1079471" cy="360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 i="1">
                  <a:solidFill>
                    <a:srgbClr val="0066CC"/>
                  </a:solidFill>
                  <a:latin typeface="Times New Roman" panose="02020603050405020304" pitchFamily="18" charset="0"/>
                </a:rPr>
                <a:t>Продольные токи</a:t>
              </a:r>
            </a:p>
          </p:txBody>
        </p:sp>
        <p:sp>
          <p:nvSpPr>
            <p:cNvPr id="43030" name="Rectangle 29"/>
            <p:cNvSpPr>
              <a:spLocks noChangeArrowheads="1"/>
            </p:cNvSpPr>
            <p:nvPr/>
          </p:nvSpPr>
          <p:spPr bwMode="auto">
            <a:xfrm>
              <a:off x="5768936" y="4797395"/>
              <a:ext cx="1008036" cy="21590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Индуцированные </a:t>
              </a:r>
            </a:p>
            <a:p>
              <a:pPr algn="ctr"/>
              <a:r>
                <a:rPr kumimoji="0" lang="ru-RU" altLang="ru-RU" sz="1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токи</a:t>
              </a:r>
            </a:p>
          </p:txBody>
        </p:sp>
        <p:sp>
          <p:nvSpPr>
            <p:cNvPr id="43031" name="Rectangle 30"/>
            <p:cNvSpPr>
              <a:spLocks noChangeArrowheads="1"/>
            </p:cNvSpPr>
            <p:nvPr/>
          </p:nvSpPr>
          <p:spPr bwMode="auto">
            <a:xfrm>
              <a:off x="5481607" y="2060479"/>
              <a:ext cx="576246" cy="215905"/>
            </a:xfrm>
            <a:prstGeom prst="rect">
              <a:avLst/>
            </a:prstGeom>
            <a:solidFill>
              <a:srgbClr val="A45C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400" i="1" dirty="0">
                  <a:latin typeface="Times New Roman" panose="02020603050405020304" pitchFamily="18" charset="0"/>
                </a:rPr>
                <a:t>Магнитосферные </a:t>
              </a:r>
            </a:p>
            <a:p>
              <a:pPr algn="ctr"/>
              <a:r>
                <a:rPr kumimoji="0" lang="ru-RU" altLang="ru-RU" sz="1400" i="1" dirty="0">
                  <a:latin typeface="Times New Roman" panose="02020603050405020304" pitchFamily="18" charset="0"/>
                </a:rPr>
                <a:t>токи</a:t>
              </a:r>
            </a:p>
          </p:txBody>
        </p:sp>
      </p:grpSp>
      <p:sp>
        <p:nvSpPr>
          <p:cNvPr id="6759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938" y="6229350"/>
            <a:ext cx="20161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91F819-9524-4362-8B78-4D4C4D158879}" type="slidenum">
              <a:rPr kumimoji="0" lang="ru-RU" altLang="ru-RU" sz="1200">
                <a:solidFill>
                  <a:schemeClr val="accent2"/>
                </a:solidFill>
              </a:rPr>
              <a:pPr/>
              <a:t>11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6759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37175" y="6229350"/>
            <a:ext cx="34829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67592" name="Дата 3"/>
          <p:cNvSpPr>
            <a:spLocks noGrp="1"/>
          </p:cNvSpPr>
          <p:nvPr>
            <p:ph type="dt" sz="quarter" idx="10"/>
          </p:nvPr>
        </p:nvSpPr>
        <p:spPr>
          <a:xfrm>
            <a:off x="323850" y="62293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D3158E-2F38-4F29-8939-5856CD26828B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3200" dirty="0" smtClean="0"/>
              <a:t>Атлас магнитного поля Земли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984D54-0373-4AE9-AE3C-4115A279D8B4}" type="slidenum">
              <a:rPr kumimoji="0" lang="ru-RU" altLang="ru-RU" sz="1200">
                <a:solidFill>
                  <a:schemeClr val="accent2"/>
                </a:solidFill>
              </a:rPr>
              <a:pPr/>
              <a:t>12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7065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70660" name="Дата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D9187-EAD1-4F0C-B6EB-486D5E638A92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pic>
        <p:nvPicPr>
          <p:cNvPr id="70661" name="Picture 2" descr="C:\home\tols\scientificProjects\codata\2013\2013-TG-activities-4-website\atlas\03-inside-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89" y="1268760"/>
            <a:ext cx="4942703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4" descr="C:\home\tols\scientificProjects\codata\2013\2013-TG-activities-4-website\atlas\01-cover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0347"/>
            <a:ext cx="1500918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684212" y="3597730"/>
            <a:ext cx="7775575" cy="23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kumimoji="0" lang="ru-RU" altLang="ru-RU" sz="1800" b="1" dirty="0">
                <a:solidFill>
                  <a:srgbClr val="254091"/>
                </a:solidFill>
              </a:rPr>
              <a:t>Глава 1</a:t>
            </a:r>
            <a:r>
              <a:rPr kumimoji="0" lang="ru-RU" altLang="ru-RU" sz="1800" dirty="0">
                <a:solidFill>
                  <a:srgbClr val="254091"/>
                </a:solidFill>
              </a:rPr>
              <a:t>. </a:t>
            </a:r>
          </a:p>
          <a:p>
            <a:pPr>
              <a:spcAft>
                <a:spcPts val="1000"/>
              </a:spcAft>
            </a:pPr>
            <a:r>
              <a:rPr kumimoji="0" lang="ru-RU" altLang="ru-RU" sz="1800" dirty="0">
                <a:solidFill>
                  <a:srgbClr val="254091"/>
                </a:solidFill>
              </a:rPr>
              <a:t>Современные карты магнитного поля Земли с 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1500</a:t>
            </a:r>
            <a:r>
              <a:rPr kumimoji="0" lang="ru-RU" altLang="ru-RU" sz="1800" dirty="0">
                <a:solidFill>
                  <a:srgbClr val="254091"/>
                </a:solidFill>
              </a:rPr>
              <a:t> по 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2010</a:t>
            </a:r>
            <a:r>
              <a:rPr kumimoji="0" lang="ru-RU" altLang="ru-RU" sz="1800" dirty="0">
                <a:solidFill>
                  <a:srgbClr val="254091"/>
                </a:solidFill>
              </a:rPr>
              <a:t> гг.</a:t>
            </a:r>
          </a:p>
          <a:p>
            <a:pPr>
              <a:spcAft>
                <a:spcPts val="1000"/>
              </a:spcAft>
            </a:pPr>
            <a:r>
              <a:rPr kumimoji="0" lang="ru-RU" altLang="ru-RU" sz="1800" b="1" dirty="0">
                <a:solidFill>
                  <a:srgbClr val="254091"/>
                </a:solidFill>
              </a:rPr>
              <a:t>Глава 2</a:t>
            </a:r>
            <a:r>
              <a:rPr kumimoji="0" lang="ru-RU" altLang="ru-RU" sz="1800" dirty="0">
                <a:solidFill>
                  <a:srgbClr val="254091"/>
                </a:solidFill>
              </a:rPr>
              <a:t>. </a:t>
            </a:r>
          </a:p>
          <a:p>
            <a:pPr>
              <a:spcAft>
                <a:spcPts val="1000"/>
              </a:spcAft>
            </a:pPr>
            <a:r>
              <a:rPr kumimoji="0" lang="ru-RU" altLang="ru-RU" sz="1800" dirty="0">
                <a:solidFill>
                  <a:srgbClr val="254091"/>
                </a:solidFill>
              </a:rPr>
              <a:t>Исторические карты магнитного поля Земли с 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1600</a:t>
            </a:r>
            <a:r>
              <a:rPr kumimoji="0" lang="ru-RU" altLang="ru-RU" sz="1800" dirty="0">
                <a:solidFill>
                  <a:srgbClr val="254091"/>
                </a:solidFill>
              </a:rPr>
              <a:t> по 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1900</a:t>
            </a:r>
            <a:r>
              <a:rPr kumimoji="0" lang="ru-RU" altLang="ru-RU" sz="1800" dirty="0">
                <a:solidFill>
                  <a:srgbClr val="254091"/>
                </a:solidFill>
              </a:rPr>
              <a:t> гг.</a:t>
            </a:r>
          </a:p>
          <a:p>
            <a:pPr>
              <a:spcAft>
                <a:spcPts val="1000"/>
              </a:spcAft>
            </a:pPr>
            <a:r>
              <a:rPr kumimoji="0" lang="ru-RU" altLang="ru-RU" sz="1800" b="1" dirty="0">
                <a:solidFill>
                  <a:srgbClr val="254091"/>
                </a:solidFill>
              </a:rPr>
              <a:t>Глава 3</a:t>
            </a:r>
            <a:r>
              <a:rPr kumimoji="0" lang="ru-RU" altLang="ru-RU" sz="1800" dirty="0">
                <a:solidFill>
                  <a:srgbClr val="254091"/>
                </a:solidFill>
              </a:rPr>
              <a:t>. </a:t>
            </a:r>
          </a:p>
          <a:p>
            <a:pPr>
              <a:spcAft>
                <a:spcPts val="1000"/>
              </a:spcAft>
            </a:pPr>
            <a:r>
              <a:rPr kumimoji="0" lang="ru-RU" altLang="ru-RU" sz="1800" dirty="0">
                <a:solidFill>
                  <a:srgbClr val="254091"/>
                </a:solidFill>
              </a:rPr>
              <a:t>Вспомогательные карты</a:t>
            </a:r>
          </a:p>
        </p:txBody>
      </p:sp>
    </p:spTree>
    <p:extLst>
      <p:ext uri="{BB962C8B-B14F-4D97-AF65-F5344CB8AC3E}">
        <p14:creationId xmlns:p14="http://schemas.microsoft.com/office/powerpoint/2010/main" val="349594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3200" dirty="0" smtClean="0"/>
              <a:t>Атлас магнитного поля Земли</a:t>
            </a:r>
          </a:p>
        </p:txBody>
      </p:sp>
      <p:sp>
        <p:nvSpPr>
          <p:cNvPr id="716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3E8EDC-D104-4CB1-B3C9-BFF4F6D820B1}" type="slidenum">
              <a:rPr kumimoji="0" lang="ru-RU" altLang="ru-RU" sz="1200">
                <a:solidFill>
                  <a:schemeClr val="accent2"/>
                </a:solidFill>
              </a:rPr>
              <a:pPr/>
              <a:t>13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7168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71684" name="Дата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F03B0D-F633-44BC-A95A-3F6DA07A7B55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71685" name="Объект 2"/>
          <p:cNvSpPr>
            <a:spLocks noGrp="1"/>
          </p:cNvSpPr>
          <p:nvPr>
            <p:ph idx="1"/>
          </p:nvPr>
        </p:nvSpPr>
        <p:spPr>
          <a:xfrm>
            <a:off x="584423" y="1343273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Число страниц: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364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Всего карт: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334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ГМПЗ за 1500-1900 гг.: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56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ГМПЗ за 1900-2010 гг.: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77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Вековой ход ГМПЗ за 1907-2007 гг.: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60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err="1" smtClean="0">
                <a:solidFill>
                  <a:srgbClr val="254091"/>
                </a:solidFill>
                <a:effectLst/>
              </a:rPr>
              <a:t>Недипольная</a:t>
            </a: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 часть ГМПЗ за 1900-2010 гг.: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77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Исторические карты ГМПЗ за 1603-1862 гг.: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37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Вспомогательные карты: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12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2000" dirty="0" smtClean="0">
                <a:solidFill>
                  <a:srgbClr val="254091"/>
                </a:solidFill>
                <a:effectLst/>
              </a:rPr>
              <a:t>Остальные карты: </a:t>
            </a:r>
            <a:r>
              <a:rPr kumimoji="0" lang="ru-RU" altLang="ru-RU" sz="2000" b="1" dirty="0" smtClean="0">
                <a:solidFill>
                  <a:srgbClr val="254091"/>
                </a:solidFill>
                <a:effectLst/>
              </a:rPr>
              <a:t>15</a:t>
            </a:r>
          </a:p>
          <a:p>
            <a:pPr lvl="1"/>
            <a:endParaRPr kumimoji="0" lang="ru-RU" altLang="ru-RU" sz="2000" dirty="0" smtClean="0">
              <a:solidFill>
                <a:srgbClr val="1616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571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49DB9FC-381D-4B38-9A82-01FE53314EE0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89C300-146B-4928-9A13-E14F7159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757"/>
            <a:ext cx="3045600" cy="4564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33C91-0820-4573-B6F1-9A497B217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87" y="1312472"/>
            <a:ext cx="3037027" cy="456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6ADF6B-2BC0-4514-B117-F7A4193B3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01" y="1312472"/>
            <a:ext cx="3043201" cy="456451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kern="0" dirty="0">
                <a:cs typeface="Arial" panose="020B0604020202020204" pitchFamily="34" charset="0"/>
              </a:rPr>
              <a:t>Визуализация магнитных данных </a:t>
            </a:r>
            <a:r>
              <a:rPr lang="ru-RU" altLang="ru-RU" sz="3200" kern="0" dirty="0" smtClean="0"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cs typeface="Arial" panose="020B0604020202020204" pitchFamily="34" charset="0"/>
              </a:rPr>
            </a:br>
            <a:r>
              <a:rPr lang="ru-RU" altLang="ru-RU" sz="3200" kern="0" dirty="0" smtClean="0">
                <a:cs typeface="Arial" panose="020B0604020202020204" pitchFamily="34" charset="0"/>
              </a:rPr>
              <a:t>на </a:t>
            </a:r>
            <a:r>
              <a:rPr lang="ru-RU" altLang="ru-RU" sz="3200" kern="0" dirty="0">
                <a:cs typeface="Arial" panose="020B0604020202020204" pitchFamily="34" charset="0"/>
              </a:rPr>
              <a:t>сферическом экране</a:t>
            </a:r>
          </a:p>
        </p:txBody>
      </p:sp>
    </p:spTree>
    <p:extLst>
      <p:ext uri="{BB962C8B-B14F-4D97-AF65-F5344CB8AC3E}">
        <p14:creationId xmlns:p14="http://schemas.microsoft.com/office/powerpoint/2010/main" val="40461649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79200"/>
          </a:xfrm>
          <a:solidFill>
            <a:srgbClr val="254091"/>
          </a:solidFill>
        </p:spPr>
        <p:txBody>
          <a:bodyPr/>
          <a:lstStyle/>
          <a:p>
            <a:r>
              <a:rPr lang="ru-RU" altLang="ru-RU" sz="3200" dirty="0">
                <a:cs typeface="Arial" panose="020B0604020202020204" pitchFamily="34" charset="0"/>
              </a:rPr>
              <a:t>Система МАГНУС (создана в 2016 г.)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4D48B-B3EE-4E84-B389-6DD544C2DE83}" type="slidenum">
              <a:rPr kumimoji="0" lang="ru-RU" altLang="ru-RU" sz="1200"/>
              <a:pPr>
                <a:spcBef>
                  <a:spcPct val="0"/>
                </a:spcBef>
                <a:buFontTx/>
                <a:buNone/>
              </a:pPr>
              <a:t>15</a:t>
            </a:fld>
            <a:endParaRPr kumimoji="0" lang="ru-RU" altLang="ru-RU" sz="1200"/>
          </a:p>
        </p:txBody>
      </p:sp>
      <p:sp>
        <p:nvSpPr>
          <p:cNvPr id="1434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64089" y="6229350"/>
            <a:ext cx="3456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200" dirty="0" smtClean="0"/>
              <a:t>Сахалинский государственный университет</a:t>
            </a:r>
            <a:endParaRPr kumimoji="0" lang="ru-RU" altLang="ru-RU" sz="1200" dirty="0"/>
          </a:p>
        </p:txBody>
      </p:sp>
      <p:sp>
        <p:nvSpPr>
          <p:cNvPr id="14341" name="Дата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B8D44-EE70-426F-86F3-0F7DAE0A7D4D}" type="datetime1">
              <a:rPr kumimoji="0" lang="ru-RU" altLang="ru-RU" sz="1200" smtClean="0"/>
              <a:t>28.09.2020</a:t>
            </a:fld>
            <a:endParaRPr kumimoji="0" lang="ru-RU" altLang="ru-RU" sz="120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D7D2CA-0CF7-42AD-BD00-625B3CD90275}"/>
              </a:ext>
            </a:extLst>
          </p:cNvPr>
          <p:cNvSpPr/>
          <p:nvPr/>
        </p:nvSpPr>
        <p:spPr>
          <a:xfrm>
            <a:off x="3509943" y="3181314"/>
            <a:ext cx="23776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000">
              <a:lnSpc>
                <a:spcPct val="120000"/>
              </a:lnSpc>
            </a:pPr>
            <a:r>
              <a:rPr lang="ru-RU" altLang="ru-RU" b="1" dirty="0">
                <a:solidFill>
                  <a:srgbClr val="4747A0"/>
                </a:solidFill>
              </a:rPr>
              <a:t>М</a:t>
            </a:r>
            <a:r>
              <a:rPr lang="ru-RU" altLang="ru-RU" dirty="0">
                <a:solidFill>
                  <a:srgbClr val="4747A0"/>
                </a:solidFill>
              </a:rPr>
              <a:t>ониторинг и</a:t>
            </a:r>
          </a:p>
          <a:p>
            <a:pPr indent="144000">
              <a:lnSpc>
                <a:spcPct val="120000"/>
              </a:lnSpc>
            </a:pPr>
            <a:r>
              <a:rPr lang="ru-RU" altLang="ru-RU" b="1" dirty="0">
                <a:solidFill>
                  <a:srgbClr val="4747A0"/>
                </a:solidFill>
              </a:rPr>
              <a:t>А</a:t>
            </a:r>
            <a:r>
              <a:rPr lang="ru-RU" altLang="ru-RU" dirty="0">
                <a:solidFill>
                  <a:srgbClr val="4747A0"/>
                </a:solidFill>
              </a:rPr>
              <a:t>нализ</a:t>
            </a:r>
          </a:p>
          <a:p>
            <a:pPr indent="144000">
              <a:lnSpc>
                <a:spcPct val="120000"/>
              </a:lnSpc>
            </a:pPr>
            <a:r>
              <a:rPr lang="ru-RU" altLang="ru-RU" b="1" dirty="0">
                <a:solidFill>
                  <a:srgbClr val="4747A0"/>
                </a:solidFill>
              </a:rPr>
              <a:t>Г</a:t>
            </a:r>
            <a:r>
              <a:rPr lang="ru-RU" altLang="ru-RU" dirty="0">
                <a:solidFill>
                  <a:srgbClr val="4747A0"/>
                </a:solidFill>
              </a:rPr>
              <a:t>еомагнитных</a:t>
            </a:r>
          </a:p>
          <a:p>
            <a:pPr>
              <a:lnSpc>
                <a:spcPct val="120000"/>
              </a:lnSpc>
            </a:pPr>
            <a:r>
              <a:rPr lang="ru-RU" altLang="ru-RU" dirty="0" err="1">
                <a:solidFill>
                  <a:srgbClr val="4747A0"/>
                </a:solidFill>
              </a:rPr>
              <a:t>а</a:t>
            </a:r>
            <a:r>
              <a:rPr lang="ru-RU" altLang="ru-RU" b="1" dirty="0" err="1">
                <a:solidFill>
                  <a:srgbClr val="4747A0"/>
                </a:solidFill>
              </a:rPr>
              <a:t>Н</a:t>
            </a:r>
            <a:r>
              <a:rPr lang="ru-RU" altLang="ru-RU" dirty="0" err="1">
                <a:solidFill>
                  <a:srgbClr val="4747A0"/>
                </a:solidFill>
              </a:rPr>
              <a:t>омалий</a:t>
            </a:r>
            <a:r>
              <a:rPr lang="ru-RU" altLang="ru-RU" dirty="0">
                <a:solidFill>
                  <a:srgbClr val="4747A0"/>
                </a:solidFill>
              </a:rPr>
              <a:t> в</a:t>
            </a:r>
          </a:p>
          <a:p>
            <a:pPr indent="144000">
              <a:lnSpc>
                <a:spcPct val="120000"/>
              </a:lnSpc>
            </a:pPr>
            <a:r>
              <a:rPr lang="ru-RU" altLang="ru-RU" b="1" dirty="0">
                <a:solidFill>
                  <a:srgbClr val="4747A0"/>
                </a:solidFill>
              </a:rPr>
              <a:t>У</a:t>
            </a:r>
            <a:r>
              <a:rPr lang="ru-RU" altLang="ru-RU" dirty="0">
                <a:solidFill>
                  <a:srgbClr val="4747A0"/>
                </a:solidFill>
              </a:rPr>
              <a:t>нифицированной</a:t>
            </a:r>
          </a:p>
          <a:p>
            <a:pPr indent="144000">
              <a:lnSpc>
                <a:spcPct val="120000"/>
              </a:lnSpc>
            </a:pPr>
            <a:r>
              <a:rPr lang="ru-RU" altLang="ru-RU" b="1" dirty="0">
                <a:solidFill>
                  <a:srgbClr val="4747A0"/>
                </a:solidFill>
              </a:rPr>
              <a:t>С</a:t>
            </a:r>
            <a:r>
              <a:rPr lang="ru-RU" altLang="ru-RU" dirty="0">
                <a:solidFill>
                  <a:srgbClr val="4747A0"/>
                </a:solidFill>
              </a:rPr>
              <a:t>реде</a:t>
            </a:r>
            <a:endParaRPr lang="ru-RU" dirty="0">
              <a:solidFill>
                <a:srgbClr val="4747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FC51406-3DDD-4DDD-9C8A-981FB47A4A04}"/>
              </a:ext>
            </a:extLst>
          </p:cNvPr>
          <p:cNvSpPr/>
          <p:nvPr/>
        </p:nvSpPr>
        <p:spPr>
          <a:xfrm>
            <a:off x="151203" y="1403992"/>
            <a:ext cx="2908630" cy="4756982"/>
          </a:xfrm>
          <a:prstGeom prst="roundRect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3BAC5341-0959-4C53-843D-F3990B23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3" y="939112"/>
            <a:ext cx="3169615" cy="445128"/>
          </a:xfrm>
        </p:spPr>
        <p:txBody>
          <a:bodyPr/>
          <a:lstStyle/>
          <a:p>
            <a:pPr marL="0" indent="0" algn="just">
              <a:spcBef>
                <a:spcPts val="400"/>
              </a:spcBef>
              <a:buNone/>
            </a:pPr>
            <a:r>
              <a:rPr lang="ru-RU" altLang="ru-RU" sz="2400" b="1" dirty="0">
                <a:effectLst/>
                <a:cs typeface="Arial" panose="020B0604020202020204" pitchFamily="34" charset="0"/>
              </a:rPr>
              <a:t>Магнитные данные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7D7BE86-9AE6-4C5B-921D-1C40A5C509DB}"/>
              </a:ext>
            </a:extLst>
          </p:cNvPr>
          <p:cNvGrpSpPr/>
          <p:nvPr/>
        </p:nvGrpSpPr>
        <p:grpSpPr>
          <a:xfrm>
            <a:off x="481835" y="1403992"/>
            <a:ext cx="2247363" cy="4596175"/>
            <a:chOff x="492281" y="1497121"/>
            <a:chExt cx="2247363" cy="4596175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0C4C53BA-9EC1-4294-86F3-2781C722A1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281" y="3785245"/>
              <a:ext cx="2247363" cy="2308051"/>
              <a:chOff x="1474372" y="3933056"/>
              <a:chExt cx="2102919" cy="2159706"/>
            </a:xfrm>
          </p:grpSpPr>
          <p:pic>
            <p:nvPicPr>
              <p:cNvPr id="11" name="Рисунок 19">
                <a:extLst>
                  <a:ext uri="{FF2B5EF4-FFF2-40B4-BE49-F238E27FC236}">
                    <a16:creationId xmlns="" xmlns:a16="http://schemas.microsoft.com/office/drawing/2014/main" id="{B1A6AB19-DD7E-46B5-90EC-EB7D41905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372" y="3933056"/>
                <a:ext cx="781291" cy="107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20">
                <a:extLst>
                  <a:ext uri="{FF2B5EF4-FFF2-40B4-BE49-F238E27FC236}">
                    <a16:creationId xmlns="" xmlns:a16="http://schemas.microsoft.com/office/drawing/2014/main" id="{772999CD-F9E3-4C63-B98D-E55EC15F0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372" y="5012909"/>
                <a:ext cx="781290" cy="107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21">
                <a:extLst>
                  <a:ext uri="{FF2B5EF4-FFF2-40B4-BE49-F238E27FC236}">
                    <a16:creationId xmlns="" xmlns:a16="http://schemas.microsoft.com/office/drawing/2014/main" id="{583ACEA7-E342-4EFE-9E4F-0F281C9F3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586" y="5012908"/>
                <a:ext cx="1323705" cy="1079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22">
                <a:extLst>
                  <a:ext uri="{FF2B5EF4-FFF2-40B4-BE49-F238E27FC236}">
                    <a16:creationId xmlns="" xmlns:a16="http://schemas.microsoft.com/office/drawing/2014/main" id="{AF127FAB-6F63-41A7-94BF-C1B8527EE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586" y="3933056"/>
                <a:ext cx="1319551" cy="107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C6D25900-D09B-49F1-9464-0134A47D2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" t="8669" r="5893" b="21660"/>
            <a:stretch/>
          </p:blipFill>
          <p:spPr>
            <a:xfrm>
              <a:off x="499838" y="1906758"/>
              <a:ext cx="2232248" cy="1504341"/>
            </a:xfrm>
            <a:prstGeom prst="rect">
              <a:avLst/>
            </a:prstGeom>
          </p:spPr>
        </p:pic>
        <p:sp>
          <p:nvSpPr>
            <p:cNvPr id="19" name="Объект 2">
              <a:extLst>
                <a:ext uri="{FF2B5EF4-FFF2-40B4-BE49-F238E27FC236}">
                  <a16:creationId xmlns="" xmlns:a16="http://schemas.microsoft.com/office/drawing/2014/main" id="{AED6AC9C-D8E6-4D33-B261-F14582822D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9262" y="1497121"/>
              <a:ext cx="1593401" cy="44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 algn="just">
                <a:spcBef>
                  <a:spcPts val="400"/>
                </a:spcBef>
                <a:buFontTx/>
                <a:buNone/>
              </a:pPr>
              <a:r>
                <a:rPr lang="ru-RU" altLang="ru-RU" sz="1800" kern="0" dirty="0">
                  <a:effectLst/>
                  <a:cs typeface="Arial" panose="020B0604020202020204" pitchFamily="34" charset="0"/>
                </a:rPr>
                <a:t>Спутниковые</a:t>
              </a:r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="" xmlns:a16="http://schemas.microsoft.com/office/drawing/2014/main" id="{9D606DD0-313A-46C0-9216-110F62EDA5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2235" y="3375608"/>
              <a:ext cx="1327455" cy="44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 algn="just">
                <a:spcBef>
                  <a:spcPts val="400"/>
                </a:spcBef>
                <a:buFontTx/>
                <a:buNone/>
              </a:pPr>
              <a:r>
                <a:rPr lang="ru-RU" altLang="ru-RU" sz="1800" kern="0" dirty="0">
                  <a:effectLst/>
                  <a:cs typeface="Arial" panose="020B0604020202020204" pitchFamily="34" charset="0"/>
                </a:rPr>
                <a:t>Наземные</a:t>
              </a:r>
            </a:p>
          </p:txBody>
        </p:sp>
      </p:grp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427CC00E-23FE-45BF-8220-83D0A9491484}"/>
              </a:ext>
            </a:extLst>
          </p:cNvPr>
          <p:cNvSpPr/>
          <p:nvPr/>
        </p:nvSpPr>
        <p:spPr>
          <a:xfrm>
            <a:off x="3102054" y="2323483"/>
            <a:ext cx="373613" cy="484632"/>
          </a:xfrm>
          <a:prstGeom prst="rightArrow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39A05BA9-13A5-41A3-9D8C-323F6F6ED792}"/>
              </a:ext>
            </a:extLst>
          </p:cNvPr>
          <p:cNvSpPr/>
          <p:nvPr/>
        </p:nvSpPr>
        <p:spPr>
          <a:xfrm>
            <a:off x="3097745" y="4603824"/>
            <a:ext cx="373613" cy="484632"/>
          </a:xfrm>
          <a:prstGeom prst="rightArrow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D0C676AB-0700-4CDF-99AA-4BB509CD99C3}"/>
              </a:ext>
            </a:extLst>
          </p:cNvPr>
          <p:cNvSpPr/>
          <p:nvPr/>
        </p:nvSpPr>
        <p:spPr>
          <a:xfrm>
            <a:off x="3520049" y="1695177"/>
            <a:ext cx="2348095" cy="4102228"/>
          </a:xfrm>
          <a:prstGeom prst="roundRect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F8316AF-EA77-402A-A97F-668C3023EFE6}"/>
              </a:ext>
            </a:extLst>
          </p:cNvPr>
          <p:cNvGrpSpPr>
            <a:grpSpLocks noChangeAspect="1"/>
          </p:cNvGrpSpPr>
          <p:nvPr/>
        </p:nvGrpSpPr>
        <p:grpSpPr>
          <a:xfrm>
            <a:off x="3551013" y="1717688"/>
            <a:ext cx="2317131" cy="1185888"/>
            <a:chOff x="3551013" y="1717687"/>
            <a:chExt cx="2804101" cy="1435115"/>
          </a:xfrm>
        </p:grpSpPr>
        <p:pic>
          <p:nvPicPr>
            <p:cNvPr id="15" name="Рисунок 14" descr="Одна шестеренка">
              <a:extLst>
                <a:ext uri="{FF2B5EF4-FFF2-40B4-BE49-F238E27FC236}">
                  <a16:creationId xmlns="" xmlns:a16="http://schemas.microsoft.com/office/drawing/2014/main" id="{423FE6DC-A018-4043-9AEC-D439A1520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1013" y="1717687"/>
              <a:ext cx="813049" cy="813049"/>
            </a:xfrm>
            <a:prstGeom prst="rect">
              <a:avLst/>
            </a:prstGeom>
          </p:spPr>
        </p:pic>
        <p:pic>
          <p:nvPicPr>
            <p:cNvPr id="21" name="Рисунок 20" descr="Шестеренки">
              <a:extLst>
                <a:ext uri="{FF2B5EF4-FFF2-40B4-BE49-F238E27FC236}">
                  <a16:creationId xmlns="" xmlns:a16="http://schemas.microsoft.com/office/drawing/2014/main" id="{8F96381A-573B-4C26-9E57-239296A3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97062" y="2043747"/>
              <a:ext cx="1109055" cy="1109055"/>
            </a:xfrm>
            <a:prstGeom prst="rect">
              <a:avLst/>
            </a:prstGeom>
          </p:spPr>
        </p:pic>
        <p:pic>
          <p:nvPicPr>
            <p:cNvPr id="26" name="Рисунок 25" descr="База данных">
              <a:extLst>
                <a:ext uri="{FF2B5EF4-FFF2-40B4-BE49-F238E27FC236}">
                  <a16:creationId xmlns="" xmlns:a16="http://schemas.microsoft.com/office/drawing/2014/main" id="{CD30942C-B39B-4379-9DB7-15A220C08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32610" y="1863140"/>
              <a:ext cx="1061580" cy="1061580"/>
            </a:xfrm>
            <a:prstGeom prst="rect">
              <a:avLst/>
            </a:prstGeom>
          </p:spPr>
        </p:pic>
        <p:pic>
          <p:nvPicPr>
            <p:cNvPr id="28" name="Рисунок 27" descr="Гистограмма">
              <a:extLst>
                <a:ext uri="{FF2B5EF4-FFF2-40B4-BE49-F238E27FC236}">
                  <a16:creationId xmlns="" xmlns:a16="http://schemas.microsoft.com/office/drawing/2014/main" id="{487D2693-B333-488D-85C3-2E9D80B6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40714" y="1936730"/>
              <a:ext cx="914400" cy="914400"/>
            </a:xfrm>
            <a:prstGeom prst="rect">
              <a:avLst/>
            </a:prstGeom>
          </p:spPr>
        </p:pic>
      </p:grp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ACD85D87-D2DC-4A5A-976E-1647762FDF6E}"/>
              </a:ext>
            </a:extLst>
          </p:cNvPr>
          <p:cNvSpPr txBox="1">
            <a:spLocks/>
          </p:cNvSpPr>
          <p:nvPr/>
        </p:nvSpPr>
        <p:spPr bwMode="auto">
          <a:xfrm>
            <a:off x="3959534" y="1178697"/>
            <a:ext cx="1503556" cy="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400"/>
              </a:spcBef>
              <a:buFontTx/>
              <a:buNone/>
            </a:pPr>
            <a:r>
              <a:rPr lang="ru-RU" altLang="ru-RU" sz="2400" b="1" kern="0" dirty="0">
                <a:effectLst/>
                <a:cs typeface="Arial" panose="020B0604020202020204" pitchFamily="34" charset="0"/>
              </a:rPr>
              <a:t>МАГНУС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="" xmlns:a16="http://schemas.microsoft.com/office/drawing/2014/main" id="{CB80CA28-DE72-46A7-B649-0BF0504F38CB}"/>
              </a:ext>
            </a:extLst>
          </p:cNvPr>
          <p:cNvSpPr/>
          <p:nvPr/>
        </p:nvSpPr>
        <p:spPr>
          <a:xfrm>
            <a:off x="5912526" y="2323483"/>
            <a:ext cx="373613" cy="484632"/>
          </a:xfrm>
          <a:prstGeom prst="rightArrow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="" xmlns:a16="http://schemas.microsoft.com/office/drawing/2014/main" id="{8F047B6D-339B-4A40-B72F-9D4EE2E921D9}"/>
              </a:ext>
            </a:extLst>
          </p:cNvPr>
          <p:cNvSpPr/>
          <p:nvPr/>
        </p:nvSpPr>
        <p:spPr>
          <a:xfrm>
            <a:off x="5912526" y="4603824"/>
            <a:ext cx="373613" cy="484632"/>
          </a:xfrm>
          <a:prstGeom prst="rightArrow">
            <a:avLst/>
          </a:prstGeom>
          <a:noFill/>
          <a:ln>
            <a:solidFill>
              <a:srgbClr val="47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628042A-232C-4697-A1B4-BD463D812F09}"/>
              </a:ext>
            </a:extLst>
          </p:cNvPr>
          <p:cNvSpPr txBox="1"/>
          <p:nvPr/>
        </p:nvSpPr>
        <p:spPr>
          <a:xfrm>
            <a:off x="6309805" y="1556792"/>
            <a:ext cx="28341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333399"/>
                </a:solidFill>
              </a:rPr>
              <a:t>Фундаментальные задачи</a:t>
            </a:r>
            <a:endParaRPr lang="en-US" sz="1400" b="1" dirty="0">
              <a:solidFill>
                <a:srgbClr val="333399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изучение параметров МПЗ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изучение его эволюции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построение глобальных моделей поля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endParaRPr lang="ru-RU" sz="1200" dirty="0">
              <a:solidFill>
                <a:srgbClr val="333399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333399"/>
                </a:solidFill>
              </a:rPr>
              <a:t>Прикладные задачи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ориентация в пространстве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диагностика помех радиосвязи и коррекция ГЛОНАСС/</a:t>
            </a:r>
            <a:r>
              <a:rPr lang="en-US" sz="1200" dirty="0">
                <a:solidFill>
                  <a:srgbClr val="333399"/>
                </a:solidFill>
              </a:rPr>
              <a:t>GPS</a:t>
            </a:r>
            <a:endParaRPr lang="ru-RU" sz="1200" dirty="0">
              <a:solidFill>
                <a:srgbClr val="333399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предупреждение негативных последствий воздействия геомагнитно-индуцированных токов на ЛЭП, трубопроводы, ж/д-инфраструктуру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поддержка процессов направленного бурения в высоких широтах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1200" dirty="0">
                <a:solidFill>
                  <a:srgbClr val="333399"/>
                </a:solidFill>
              </a:rPr>
              <a:t>магнитная съемка для нужд геологии и геологоразведки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97346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7" y="1124744"/>
            <a:ext cx="8679986" cy="4998307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1200"/>
          </a:xfrm>
          <a:solidFill>
            <a:srgbClr val="254091"/>
          </a:solidFill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dirty="0">
                <a:cs typeface="Arial" panose="020B0604020202020204" pitchFamily="34" charset="0"/>
              </a:rPr>
              <a:t>Аппаратно-программная система МАГНУС</a:t>
            </a:r>
            <a:endParaRPr lang="ru-RU" altLang="ru-RU" sz="3200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19FEDB2-0DD6-4BB9-A807-D596DEB5527A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364089" y="6229350"/>
            <a:ext cx="3456062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2132856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rgbClr val="333399"/>
                </a:solidFill>
                <a:cs typeface="Times New Roman" pitchFamily="18" charset="0"/>
              </a:rPr>
              <a:t>http://geomag.gcras.ru/</a:t>
            </a:r>
            <a:endParaRPr lang="ru-RU" sz="2000" i="1" dirty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863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BA4B17F-EB9D-4122-92F5-7637651955C9}" type="datetime1">
              <a:rPr lang="ru-RU" smtClean="0"/>
              <a:t>28.09.2020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9619" y="1763976"/>
            <a:ext cx="26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«спайки»</a:t>
            </a:r>
            <a:r>
              <a:rPr lang="en-US" dirty="0">
                <a:solidFill>
                  <a:srgbClr val="4747A0"/>
                </a:solidFill>
              </a:rPr>
              <a:t> </a:t>
            </a:r>
            <a:endParaRPr lang="ru-RU" dirty="0">
              <a:solidFill>
                <a:srgbClr val="4747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9619" y="3134109"/>
            <a:ext cx="260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4747A0"/>
                </a:solidFill>
              </a:rPr>
              <a:t>изменение масштабного коэффициента</a:t>
            </a:r>
            <a:endParaRPr lang="ru-RU" dirty="0">
              <a:solidFill>
                <a:srgbClr val="4747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9619" y="4869968"/>
            <a:ext cx="260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4747A0"/>
                </a:solidFill>
              </a:rPr>
              <a:t>изменение базового уровня, </a:t>
            </a:r>
            <a:r>
              <a:rPr lang="ru-RU" i="1" dirty="0">
                <a:solidFill>
                  <a:srgbClr val="FF0000"/>
                </a:solidFill>
              </a:rPr>
              <a:t>«</a:t>
            </a:r>
            <a:r>
              <a:rPr lang="ru-RU" i="1" dirty="0" err="1">
                <a:solidFill>
                  <a:srgbClr val="FF0000"/>
                </a:solidFill>
              </a:rPr>
              <a:t>джамп</a:t>
            </a:r>
            <a:r>
              <a:rPr lang="ru-RU" i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25409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sz="2800" kern="0" dirty="0"/>
              <a:t>Верификация данных по мере поступления обсерваторских магнитограмм</a:t>
            </a:r>
            <a:endParaRPr lang="ru-RU" altLang="ru-RU" sz="2800" kern="0" dirty="0"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5D71ECB-0059-49AA-9CD2-D05C0201B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1478" r="4656" b="3068"/>
          <a:stretch/>
        </p:blipFill>
        <p:spPr>
          <a:xfrm>
            <a:off x="2411760" y="1083853"/>
            <a:ext cx="6336704" cy="511256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13A1A513-979D-4A99-855E-14219516D29C}"/>
              </a:ext>
            </a:extLst>
          </p:cNvPr>
          <p:cNvSpPr/>
          <p:nvPr/>
        </p:nvSpPr>
        <p:spPr>
          <a:xfrm>
            <a:off x="3599384" y="1660457"/>
            <a:ext cx="144016" cy="35930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B0B4F684-A068-44B2-93EF-567E68FFEBF8}"/>
              </a:ext>
            </a:extLst>
          </p:cNvPr>
          <p:cNvSpPr/>
          <p:nvPr/>
        </p:nvSpPr>
        <p:spPr>
          <a:xfrm>
            <a:off x="4509170" y="1660477"/>
            <a:ext cx="144016" cy="35930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6F326E73-22EA-4D15-ABDC-2C0EE0555257}"/>
              </a:ext>
            </a:extLst>
          </p:cNvPr>
          <p:cNvSpPr/>
          <p:nvPr/>
        </p:nvSpPr>
        <p:spPr>
          <a:xfrm>
            <a:off x="3455368" y="1714239"/>
            <a:ext cx="144016" cy="64807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2083034-399B-4A12-BB90-1701CC88B031}"/>
              </a:ext>
            </a:extLst>
          </p:cNvPr>
          <p:cNvSpPr/>
          <p:nvPr/>
        </p:nvSpPr>
        <p:spPr>
          <a:xfrm>
            <a:off x="4279986" y="4594559"/>
            <a:ext cx="543533" cy="104265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6885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1200"/>
          </a:xfrm>
          <a:solidFill>
            <a:srgbClr val="254091"/>
          </a:solidFill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cs typeface="Arial" panose="020B0604020202020204" pitchFamily="34" charset="0"/>
              </a:rPr>
              <a:t>Интерактивные онлайн-сервисы системы МАГНУС</a:t>
            </a:r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4FD2AE6-9663-4FAF-BFB4-BD67266317E2}" type="datetime1">
              <a:rPr lang="ru-RU" smtClean="0"/>
              <a:t>28.09.2020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364088" y="6229350"/>
            <a:ext cx="3456062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051916"/>
            <a:ext cx="88200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Доступ к обсерваторским</a:t>
            </a:r>
            <a:r>
              <a:rPr lang="en-US" sz="1500" dirty="0">
                <a:solidFill>
                  <a:srgbClr val="4747A0"/>
                </a:solidFill>
              </a:rPr>
              <a:t> </a:t>
            </a:r>
            <a:r>
              <a:rPr lang="ru-RU" sz="1500" dirty="0">
                <a:solidFill>
                  <a:srgbClr val="4747A0"/>
                </a:solidFill>
              </a:rPr>
              <a:t>и спутниковым данным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Доступ к результатам абсолютных измерений и базисной линии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Сервис удаления искусственных возмущений («</a:t>
            </a:r>
            <a:r>
              <a:rPr lang="ru-RU" sz="1500" dirty="0" err="1">
                <a:solidFill>
                  <a:srgbClr val="4747A0"/>
                </a:solidFill>
              </a:rPr>
              <a:t>спайков</a:t>
            </a:r>
            <a:r>
              <a:rPr lang="ru-RU" sz="1500" dirty="0">
                <a:solidFill>
                  <a:srgbClr val="4747A0"/>
                </a:solidFill>
              </a:rPr>
              <a:t>») </a:t>
            </a:r>
            <a:r>
              <a:rPr lang="ru-RU" sz="1500" b="1" dirty="0">
                <a:solidFill>
                  <a:srgbClr val="4747A0"/>
                </a:solidFill>
              </a:rPr>
              <a:t>в пользовательских данных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Сервис оперативного моделирования S</a:t>
            </a:r>
            <a:r>
              <a:rPr lang="en-US" sz="1500" dirty="0">
                <a:solidFill>
                  <a:srgbClr val="4747A0"/>
                </a:solidFill>
              </a:rPr>
              <a:t>q</a:t>
            </a:r>
            <a:r>
              <a:rPr lang="ru-RU" sz="1500" dirty="0">
                <a:solidFill>
                  <a:srgbClr val="4747A0"/>
                </a:solidFill>
              </a:rPr>
              <a:t>-вариации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Доступ к результатам оценки геомагнитных эффектов, обусловленных крупномасштабной атмосферной динамикой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Доступ к результатам интерполяции часовых вариаций полной напряженности магнитного поля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747A0"/>
                </a:solidFill>
              </a:rPr>
              <a:t>Определение экстремальных геомагнитных событий по заданным критериям в графическом и цифровом формате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16466" y="3645025"/>
            <a:ext cx="8711069" cy="2517844"/>
            <a:chOff x="81076" y="3822663"/>
            <a:chExt cx="8493147" cy="234020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002" y="3822663"/>
              <a:ext cx="1740221" cy="2340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17" y="4146653"/>
              <a:ext cx="1795908" cy="20162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566" y="3926472"/>
              <a:ext cx="1715994" cy="22363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6" y="4357838"/>
              <a:ext cx="2474700" cy="1805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6863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9200"/>
          </a:xfrm>
          <a:solidFill>
            <a:srgbClr val="254091"/>
          </a:solidFill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>
                <a:cs typeface="Arial" panose="020B0604020202020204" pitchFamily="34" charset="0"/>
              </a:rPr>
              <a:t>Многокритериальный анализ геомагнитной активности </a:t>
            </a:r>
            <a:r>
              <a:rPr lang="ru-RU" altLang="ru-RU" sz="2400" dirty="0" smtClean="0"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cs typeface="Arial" panose="020B0604020202020204" pitchFamily="34" charset="0"/>
              </a:rPr>
            </a:br>
            <a:r>
              <a:rPr lang="ru-RU" altLang="ru-RU" sz="2400" dirty="0" smtClean="0">
                <a:cs typeface="Arial" panose="020B0604020202020204" pitchFamily="34" charset="0"/>
              </a:rPr>
              <a:t>на </a:t>
            </a:r>
            <a:r>
              <a:rPr lang="ru-RU" altLang="ru-RU" sz="2400" dirty="0">
                <a:cs typeface="Arial" panose="020B0604020202020204" pitchFamily="34" charset="0"/>
              </a:rPr>
              <a:t>примере магнитной бури </a:t>
            </a:r>
            <a:r>
              <a:rPr lang="ru-RU" altLang="ru-RU" sz="2400" dirty="0" smtClean="0">
                <a:cs typeface="Arial" panose="020B0604020202020204" pitchFamily="34" charset="0"/>
              </a:rPr>
              <a:t>20 декабря 2015 </a:t>
            </a:r>
            <a:r>
              <a:rPr lang="ru-RU" altLang="ru-RU" sz="2400" dirty="0">
                <a:cs typeface="Arial" panose="020B0604020202020204" pitchFamily="34" charset="0"/>
              </a:rPr>
              <a:t>г.</a:t>
            </a:r>
            <a:endParaRPr lang="ru-RU" altLang="ru-RU" sz="2400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C34AD97-3156-43C5-A156-4334AD645E97}" type="datetime1">
              <a:rPr lang="ru-RU" smtClean="0"/>
              <a:t>28.09.2020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292080" y="6229350"/>
            <a:ext cx="352807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6" name="Picture 2" descr="mgd-12-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" y="979199"/>
            <a:ext cx="7872635" cy="46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56445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красный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– сильно аномальные значения, </a:t>
            </a:r>
            <a:r>
              <a:rPr lang="ru-RU" sz="1600" b="1" dirty="0">
                <a:solidFill>
                  <a:srgbClr val="F83EEB"/>
                </a:solidFill>
              </a:rPr>
              <a:t>фиолетовый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– аномальные значения,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зеленый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– слабо аномальные значения, </a:t>
            </a:r>
            <a:r>
              <a:rPr lang="ru-RU" sz="1600" b="1" dirty="0">
                <a:solidFill>
                  <a:srgbClr val="1606E0"/>
                </a:solidFill>
              </a:rPr>
              <a:t>синий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– фоновые значения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1799238"/>
            <a:ext cx="5040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исходная магнитограмма горизонтальной составляющей магнитного поля</a:t>
            </a:r>
            <a:endParaRPr lang="ru-RU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20727" y="2636912"/>
            <a:ext cx="37025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оценка часовых амплитуд геомагнитных возмущений</a:t>
            </a:r>
            <a:endParaRPr lang="ru-RU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7750" y="3401622"/>
            <a:ext cx="6308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мера </a:t>
            </a:r>
            <a:r>
              <a:rPr lang="ru-RU" sz="1100" dirty="0" err="1"/>
              <a:t>аномальности</a:t>
            </a:r>
            <a:r>
              <a:rPr lang="ru-RU" sz="1100" dirty="0"/>
              <a:t> поля, построенная на принципах дискретного математического анализа</a:t>
            </a:r>
            <a:endParaRPr lang="ru-RU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11438" y="4293096"/>
            <a:ext cx="3921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почасовая оценка скорости изменения магнитного поля</a:t>
            </a:r>
            <a:endParaRPr lang="ru-RU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386" y="4959773"/>
            <a:ext cx="48572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результаты оперативного расчета K-индекса геомагнитной активности</a:t>
            </a:r>
            <a:endParaRPr lang="ru-RU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0650" y="5388298"/>
            <a:ext cx="185586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Внезапное начало бури</a:t>
            </a:r>
            <a:endParaRPr lang="ru-RU" sz="11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4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3200" dirty="0"/>
              <a:t>Магнитное поле Земли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8A315B-161F-4D1C-8D77-B443A419CA2C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1191416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Магнитное поле Земли (МПЗ) есть векторная величина </a:t>
            </a:r>
            <a:r>
              <a:rPr lang="ru-RU" sz="2000" b="1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, выраженная как сумма вкладов из трех основных источников</a:t>
            </a: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3935413" y="2584172"/>
            <a:ext cx="4884737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Внутренняя часть МПЗ (почти постоянная)</a:t>
            </a:r>
            <a:r>
              <a:rPr lang="en-US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    </a:t>
            </a:r>
          </a:p>
          <a:p>
            <a:pPr marL="180975" indent="-180975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Главное поле, генерируемое в ядре Земли</a:t>
            </a:r>
            <a:r>
              <a:rPr lang="en-US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B</a:t>
            </a:r>
            <a:r>
              <a:rPr lang="ru-RU" altLang="ru-RU" sz="2000" b="1" baseline="-25000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m</a:t>
            </a:r>
            <a:endParaRPr lang="en-US" altLang="ru-RU" sz="2000" b="1" baseline="-25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marL="180975" indent="-180975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Поле земной коры от местных горных пород </a:t>
            </a:r>
            <a:r>
              <a:rPr lang="ru-RU" altLang="ru-RU" sz="2000" b="1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B</a:t>
            </a:r>
            <a:r>
              <a:rPr lang="ru-RU" altLang="ru-RU" sz="2000" b="1" baseline="-25000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c</a:t>
            </a:r>
            <a:endParaRPr lang="en-US" altLang="ru-RU" sz="2000" b="1" baseline="-25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marL="180975" indent="-180975" algn="just">
              <a:spcBef>
                <a:spcPct val="0"/>
              </a:spcBef>
              <a:defRPr/>
            </a:pPr>
            <a:endParaRPr lang="en-US" altLang="ru-RU" sz="2000" b="1" baseline="-25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Внешняя часть МПЗ (сильно изменяющаяся)</a:t>
            </a:r>
            <a:endParaRPr lang="en-US" altLang="ru-RU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marL="180975" indent="-180975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Поле возмущений от электрических токов, протекающих в ионосфере и магнитосфере, </a:t>
            </a:r>
            <a:r>
              <a:rPr lang="ru-RU" altLang="ru-RU" sz="2000" b="1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B</a:t>
            </a:r>
            <a:r>
              <a:rPr lang="ru-RU" altLang="ru-RU" sz="2000" b="1" baseline="-25000" dirty="0" err="1">
                <a:solidFill>
                  <a:srgbClr val="254091"/>
                </a:solidFill>
                <a:latin typeface="+mj-lt"/>
                <a:ea typeface="+mj-ea"/>
                <a:cs typeface="+mj-cs"/>
              </a:rPr>
              <a:t>d</a:t>
            </a:r>
            <a:endParaRPr lang="ru-RU" altLang="ru-RU" sz="2000" b="1" baseline="-25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60492"/>
            <a:ext cx="3931637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5489" y="206660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 = B   + B   + B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7577" y="22281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37656" y="22425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90553" y="22315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00427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5C1203-5D1A-461B-B146-541A2186D6E2}" type="slidenum">
              <a:rPr kumimoji="0" lang="ru-RU" altLang="ru-RU" sz="1200">
                <a:solidFill>
                  <a:schemeClr val="accent2"/>
                </a:solidFill>
              </a:rPr>
              <a:pPr/>
              <a:t>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837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58371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F2FBF9-C734-45AE-B38F-FFB54A352C7B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200" b="1" dirty="0">
                <a:solidFill>
                  <a:schemeClr val="bg1"/>
                </a:solidFill>
              </a:rPr>
              <a:t>История развития геомагнетизма</a:t>
            </a: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467544" y="1051199"/>
            <a:ext cx="8497441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Уильям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Ле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Наутонье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fr-FR" altLang="ru-RU" sz="1800" dirty="0">
                <a:solidFill>
                  <a:srgbClr val="254091"/>
                </a:solidFill>
              </a:rPr>
              <a:t>(</a:t>
            </a:r>
            <a:r>
              <a:rPr kumimoji="0" lang="fr-FR" altLang="ru-RU" sz="1800" dirty="0" smtClean="0">
                <a:solidFill>
                  <a:srgbClr val="254091"/>
                </a:solidFill>
              </a:rPr>
              <a:t>1560</a:t>
            </a:r>
            <a:r>
              <a:rPr kumimoji="0" lang="ru-RU" altLang="ru-RU" sz="1800" dirty="0">
                <a:solidFill>
                  <a:srgbClr val="254091"/>
                </a:solidFill>
              </a:rPr>
              <a:t> – </a:t>
            </a:r>
            <a:r>
              <a:rPr kumimoji="0" lang="fr-FR" altLang="ru-RU" sz="1800" dirty="0" smtClean="0">
                <a:solidFill>
                  <a:srgbClr val="254091"/>
                </a:solidFill>
              </a:rPr>
              <a:t>1620</a:t>
            </a:r>
            <a:r>
              <a:rPr kumimoji="0" lang="fr-FR" altLang="ru-RU" sz="1800" dirty="0">
                <a:solidFill>
                  <a:srgbClr val="254091"/>
                </a:solidFill>
              </a:rPr>
              <a:t>)</a:t>
            </a:r>
            <a:endParaRPr kumimoji="0" lang="ru-RU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Эдмунд 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Галлеей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 </a:t>
            </a:r>
            <a:r>
              <a:rPr kumimoji="0" lang="ru-RU" altLang="ru-RU" sz="1800" dirty="0">
                <a:solidFill>
                  <a:srgbClr val="254091"/>
                </a:solidFill>
              </a:rPr>
              <a:t>29 октября (8 ноября) 1656 – 14 (25) января 1742)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Иоганн Карл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Уилке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en-US" altLang="ru-RU" sz="1800" dirty="0">
                <a:solidFill>
                  <a:srgbClr val="254091"/>
                </a:solidFill>
              </a:rPr>
              <a:t> (6 September 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1732</a:t>
            </a:r>
            <a:r>
              <a:rPr kumimoji="0" lang="ru-RU" altLang="ru-RU" sz="1800" dirty="0">
                <a:solidFill>
                  <a:srgbClr val="254091"/>
                </a:solidFill>
              </a:rPr>
              <a:t> – 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18 </a:t>
            </a:r>
            <a:r>
              <a:rPr kumimoji="0" lang="en-US" altLang="ru-RU" sz="1800" dirty="0">
                <a:solidFill>
                  <a:srgbClr val="254091"/>
                </a:solidFill>
              </a:rPr>
              <a:t>April 1796)</a:t>
            </a:r>
            <a:endParaRPr kumimoji="0" lang="ru-RU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vi-VN" altLang="ru-RU" sz="1800" b="1" dirty="0">
                <a:solidFill>
                  <a:srgbClr val="254091"/>
                </a:solidFill>
              </a:rPr>
              <a:t>Карл Фри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и</a:t>
            </a:r>
            <a:r>
              <a:rPr kumimoji="0" lang="vi-VN" altLang="ru-RU" sz="1800" b="1" dirty="0">
                <a:solidFill>
                  <a:srgbClr val="254091"/>
                </a:solidFill>
              </a:rPr>
              <a:t>дрих Г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а</a:t>
            </a:r>
            <a:r>
              <a:rPr kumimoji="0" lang="vi-VN" altLang="ru-RU" sz="1800" b="1" dirty="0">
                <a:solidFill>
                  <a:srgbClr val="254091"/>
                </a:solidFill>
              </a:rPr>
              <a:t>усс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ru-RU" altLang="ru-RU" sz="1800" dirty="0">
                <a:solidFill>
                  <a:srgbClr val="254091"/>
                </a:solidFill>
              </a:rPr>
              <a:t>(30 апреля 1777 – 23 февраля 1855)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Кристофер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Ханстин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en-US" altLang="ru-RU" sz="1800" dirty="0">
                <a:solidFill>
                  <a:srgbClr val="254091"/>
                </a:solidFill>
              </a:rPr>
              <a:t>(26 September 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1784</a:t>
            </a:r>
            <a:r>
              <a:rPr kumimoji="0" lang="ru-RU" altLang="ru-RU" sz="1800" dirty="0">
                <a:solidFill>
                  <a:srgbClr val="254091"/>
                </a:solidFill>
              </a:rPr>
              <a:t> – 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11 </a:t>
            </a:r>
            <a:r>
              <a:rPr kumimoji="0" lang="en-US" altLang="ru-RU" sz="1800" dirty="0">
                <a:solidFill>
                  <a:srgbClr val="254091"/>
                </a:solidFill>
              </a:rPr>
              <a:t>April 1873) </a:t>
            </a:r>
            <a:endParaRPr kumimoji="0" lang="ru-RU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Никола Тесла </a:t>
            </a:r>
            <a:r>
              <a:rPr kumimoji="0" lang="ru-RU" altLang="ru-RU" sz="1800" dirty="0">
                <a:solidFill>
                  <a:srgbClr val="254091"/>
                </a:solidFill>
              </a:rPr>
              <a:t>(10 июля 1856 – 7 января 1943)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ru-RU" altLang="ru-RU" sz="1800" b="1" i="1" dirty="0" smtClean="0">
                <a:solidFill>
                  <a:srgbClr val="C00000"/>
                </a:solidFill>
              </a:rPr>
              <a:t>Изучение </a:t>
            </a:r>
            <a:r>
              <a:rPr kumimoji="0" lang="ru-RU" altLang="ru-RU" sz="1800" b="1" i="1" dirty="0">
                <a:solidFill>
                  <a:srgbClr val="C00000"/>
                </a:solidFill>
              </a:rPr>
              <a:t>внешнего магнитного поля Земли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Сидни Чепмен </a:t>
            </a:r>
            <a:r>
              <a:rPr kumimoji="0" lang="ru-RU" altLang="ru-RU" sz="1800" dirty="0">
                <a:solidFill>
                  <a:srgbClr val="254091"/>
                </a:solidFill>
              </a:rPr>
              <a:t>(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1888</a:t>
            </a:r>
            <a:r>
              <a:rPr kumimoji="0" lang="ru-RU" altLang="ru-RU" sz="1800" dirty="0">
                <a:solidFill>
                  <a:srgbClr val="254091"/>
                </a:solidFill>
              </a:rPr>
              <a:t> – </a:t>
            </a:r>
            <a:r>
              <a:rPr kumimoji="0" lang="en-US" altLang="ru-RU" sz="1800" dirty="0" smtClean="0">
                <a:solidFill>
                  <a:srgbClr val="254091"/>
                </a:solidFill>
              </a:rPr>
              <a:t>1970</a:t>
            </a:r>
            <a:r>
              <a:rPr kumimoji="0" lang="en-US" altLang="ru-RU" sz="1800" dirty="0">
                <a:solidFill>
                  <a:srgbClr val="254091"/>
                </a:solidFill>
              </a:rPr>
              <a:t>)</a:t>
            </a:r>
            <a:endParaRPr kumimoji="0" lang="ru-RU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Валерия Алексеевна Троицкая </a:t>
            </a:r>
            <a:r>
              <a:rPr kumimoji="0" lang="ru-RU" altLang="ru-RU" sz="1800" dirty="0">
                <a:solidFill>
                  <a:srgbClr val="254091"/>
                </a:solidFill>
              </a:rPr>
              <a:t> (15 ноября 1917 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– 21 </a:t>
            </a:r>
            <a:r>
              <a:rPr kumimoji="0" lang="ru-RU" altLang="ru-RU" sz="1800" dirty="0">
                <a:solidFill>
                  <a:srgbClr val="254091"/>
                </a:solidFill>
              </a:rPr>
              <a:t>января 2010)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Яков Исаакович </a:t>
            </a:r>
            <a:r>
              <a:rPr kumimoji="0" lang="ru-RU" altLang="ru-RU" sz="1800" b="1" dirty="0" err="1">
                <a:solidFill>
                  <a:srgbClr val="254091"/>
                </a:solidFill>
              </a:rPr>
              <a:t>Фельдштейн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</a:t>
            </a:r>
            <a:r>
              <a:rPr kumimoji="0" lang="ru-RU" altLang="ru-RU" sz="1800" dirty="0">
                <a:solidFill>
                  <a:srgbClr val="254091"/>
                </a:solidFill>
              </a:rPr>
              <a:t>(1927 – </a:t>
            </a:r>
            <a:r>
              <a:rPr kumimoji="0" lang="ru-RU" altLang="ru-RU" sz="1800" dirty="0" err="1" smtClean="0">
                <a:solidFill>
                  <a:srgbClr val="254091"/>
                </a:solidFill>
              </a:rPr>
              <a:t>н.в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.)</a:t>
            </a:r>
            <a:endParaRPr kumimoji="0" lang="ru-RU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Генрих Владимирович Старков </a:t>
            </a:r>
            <a:r>
              <a:rPr kumimoji="0" lang="ru-RU" altLang="ru-RU" sz="1800" dirty="0">
                <a:solidFill>
                  <a:srgbClr val="254091"/>
                </a:solidFill>
              </a:rPr>
              <a:t>(1933 – 2006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)</a:t>
            </a:r>
            <a:endParaRPr kumimoji="0" lang="ru-RU" altLang="ru-RU" sz="2000" dirty="0">
              <a:solidFill>
                <a:srgbClr val="254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41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3200" dirty="0"/>
              <a:t>Наклонно-направленное бурение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21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446DA-879E-496F-9C86-C0F37353A76F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4253"/>
          <a:stretch>
            <a:fillRect/>
          </a:stretch>
        </p:blipFill>
        <p:spPr bwMode="auto">
          <a:xfrm>
            <a:off x="323850" y="2348880"/>
            <a:ext cx="357018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14312" y="1302870"/>
            <a:ext cx="8715375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Нефтяные и газовые скважины обычно находятся в пределах от 1500 до 3000 м по вертикали и могут иметь общую длину до 10000 м.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067944" y="2060848"/>
            <a:ext cx="4752206" cy="388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Чтобы удостовериться, что скважина пробурена в соответствии с заранее заданным планом, применяется навигационный метод, называемый измерением искривления ствола скважины. Он основывается на измерениях магнитного и гравитационного полей Земли для определения ориентации внутрискважинного бурового устройства.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altLang="ru-RU" sz="18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измерений используются магнитометр и акселерометр.</a:t>
            </a:r>
          </a:p>
        </p:txBody>
      </p:sp>
    </p:spTree>
    <p:extLst>
      <p:ext uri="{BB962C8B-B14F-4D97-AF65-F5344CB8AC3E}">
        <p14:creationId xmlns:p14="http://schemas.microsoft.com/office/powerpoint/2010/main" val="11427488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/>
              <a:t>Проблемы с позиционированием в высоких широтах из-за сильного влияния магнитных бурь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22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618491-7F92-42CF-B03D-F508CD2709F7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5163021" y="1282218"/>
            <a:ext cx="37861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Наибольшая амплитуда спорадических возмущений магнитного склонения наблюдается в Арктике.</a:t>
            </a:r>
            <a:endParaRPr lang="en-US" altLang="ru-RU" sz="18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ru-RU" sz="18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Неопределенность в направлении на истинный север - геологическая цель может быть не достигнута.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51520" y="1268760"/>
            <a:ext cx="4832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Карта, показывающая магнитные записи бури на разных широтах и контурные линии горизонтальной интенсивности магнитного поля.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6936258" y="2494608"/>
            <a:ext cx="239713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Рисунок 3" descr="Magnetic_Storm_Oct_2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894"/>
            <a:ext cx="3672408" cy="32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3379490" y="2420888"/>
            <a:ext cx="1480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Код обсерватории</a:t>
            </a:r>
            <a:endParaRPr lang="ru-RU" alt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00042" y="3853780"/>
            <a:ext cx="3528070" cy="22395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Обнаружение спорадических магнитных возмущений с помощью стационарной магнитной обсерватории необходимо для коррекции данных скважинного магнитометра в режиме реального времени.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58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/>
              <a:t>Ориентация при магнитно-направленном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бурении </a:t>
            </a:r>
            <a:r>
              <a:rPr lang="ru-RU" altLang="ru-RU" sz="2800" dirty="0"/>
              <a:t>скважин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23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D9CE40-42B8-41B8-848C-78C7A3C4462C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07561"/>
            <a:ext cx="40321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Углы бурения рассчитываются по следующим данным датчиков наклонно-направленного бурения:</a:t>
            </a: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marL="161925" indent="-161925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Измеренная глубина</a:t>
            </a:r>
            <a:r>
              <a:rPr lang="en-US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161925" indent="-161925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Зенитный угол</a:t>
            </a: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marL="161925" indent="-161925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Азимут</a:t>
            </a: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Магнитное склонение используется для коррекции азимута с магнитного севера </a:t>
            </a:r>
            <a:r>
              <a:rPr lang="ru-RU" sz="20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0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истинный север.</a:t>
            </a: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US" sz="20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2238"/>
            <a:ext cx="4231949" cy="3835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5517232"/>
            <a:ext cx="8424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254091"/>
                </a:solidFill>
              </a:rPr>
              <a:t>В Арктике магнитное склонение неустойчиво.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57387" y="2898199"/>
            <a:ext cx="500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0000FF"/>
                </a:solidFill>
              </a:rPr>
              <a:t>NP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720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 smtClean="0">
                <a:cs typeface="Times New Roman" panose="02020603050405020304" pitchFamily="18" charset="0"/>
              </a:rPr>
              <a:t>Влияние магнитных возмущений </a:t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dirty="0" smtClean="0">
                <a:cs typeface="Times New Roman" panose="02020603050405020304" pitchFamily="18" charset="0"/>
              </a:rPr>
              <a:t>на параметры бурения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24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DE00CF-7125-49DA-A121-264FFB9524E5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8059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Для оценки влияния магнитных возмущений на параметры бурения были проведены модельные расчеты в предположении, что ствол скважины расположен рядом с существующей магнитной обсерваторией.</a:t>
            </a:r>
            <a:r>
              <a:rPr lang="en-US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Параметры бурения рассчитывались по информации датчиков наклонно-направленного бурения </a:t>
            </a:r>
            <a: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соответствии с технологией, широко используемой </a:t>
            </a:r>
            <a: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altLang="ru-RU" sz="2400" dirty="0">
                <a:solidFill>
                  <a:srgbClr val="254091"/>
                </a:solidFill>
                <a:latin typeface="+mj-lt"/>
                <a:ea typeface="+mj-ea"/>
                <a:cs typeface="+mj-cs"/>
              </a:rPr>
              <a:t>данной отрасли.</a:t>
            </a:r>
            <a:endParaRPr lang="en-US" altLang="ru-RU" sz="2400" dirty="0">
              <a:solidFill>
                <a:srgbClr val="25409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24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000" dirty="0"/>
              <a:t>Вариации склонения и горизонтальной геомагнитной составляющей во время магнитной бури 28-30 октября 2003 года по данным магнитных обсерваторий, расположенных в Европейской Арктике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25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5D2B92-207C-4746-A0F6-48A04933AA2B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/>
          <a:stretch/>
        </p:blipFill>
        <p:spPr bwMode="auto">
          <a:xfrm>
            <a:off x="1950000" y="1628800"/>
            <a:ext cx="49752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520530" y="1052736"/>
            <a:ext cx="2571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dirty="0" err="1">
                <a:solidFill>
                  <a:srgbClr val="254091"/>
                </a:solidFill>
                <a:latin typeface="+mn-lt"/>
                <a:ea typeface="+mj-ea"/>
                <a:cs typeface="+mj-cs"/>
              </a:rPr>
              <a:t>Хорсунд</a:t>
            </a:r>
            <a:r>
              <a:rPr lang="en-US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(Норвегия)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77° с. ш., 15° в. д.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691680" y="1052736"/>
            <a:ext cx="30454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254091"/>
                </a:solidFill>
                <a:latin typeface="+mn-lt"/>
                <a:ea typeface="+mj-ea"/>
                <a:cs typeface="+mj-cs"/>
              </a:rPr>
              <a:t>Соданкюля</a:t>
            </a:r>
            <a:r>
              <a:rPr lang="en-US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(Финляндия)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67° с. ш., 26° в. д.</a:t>
            </a:r>
            <a:endParaRPr lang="en-US" altLang="ru-RU" sz="1800" dirty="0">
              <a:solidFill>
                <a:srgbClr val="254091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08641" y="2452141"/>
            <a:ext cx="1785937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46639" y="2237829"/>
            <a:ext cx="1785938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50063" y="4143946"/>
            <a:ext cx="1785937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07500" y="3809454"/>
            <a:ext cx="1785938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50063" y="4666704"/>
            <a:ext cx="1785937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07500" y="4952454"/>
            <a:ext cx="1785938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21128" y="5595391"/>
            <a:ext cx="1807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FF0000"/>
                </a:solidFill>
              </a:rPr>
              <a:t>Красная линия</a:t>
            </a:r>
            <a:r>
              <a:rPr lang="en-US" altLang="ru-RU" sz="1400" i="1" dirty="0">
                <a:solidFill>
                  <a:srgbClr val="FF0000"/>
                </a:solidFill>
              </a:rPr>
              <a:t>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FF0000"/>
                </a:solidFill>
              </a:rPr>
              <a:t>спокойный уровень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082283" y="2544775"/>
            <a:ext cx="185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i="1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Амплитуда возмущений </a:t>
            </a:r>
            <a: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</a:br>
            <a: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в </a:t>
            </a:r>
            <a:r>
              <a:rPr lang="ru-RU" altLang="ru-RU" sz="1800" i="1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склонении </a:t>
            </a:r>
            <a: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</a:br>
            <a:r>
              <a:rPr lang="ru-RU" altLang="ru-RU" sz="1800" i="1" dirty="0" smtClean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во </a:t>
            </a:r>
            <a:r>
              <a:rPr lang="ru-RU" altLang="ru-RU" sz="1800" i="1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время бури превышает несколько градусов</a:t>
            </a:r>
            <a:r>
              <a:rPr lang="en-US" altLang="ru-RU" sz="1800" i="1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 </a:t>
            </a:r>
            <a:endParaRPr lang="ru-RU" altLang="ru-RU" sz="1800" i="1" dirty="0">
              <a:solidFill>
                <a:srgbClr val="25409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64809" y="2204864"/>
            <a:ext cx="2071687" cy="2571750"/>
          </a:xfrm>
          <a:prstGeom prst="rect">
            <a:avLst/>
          </a:prstGeom>
          <a:noFill/>
          <a:ln>
            <a:solidFill>
              <a:srgbClr val="4CD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75424" y="1973532"/>
            <a:ext cx="10991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Склонение</a:t>
            </a:r>
            <a:endParaRPr lang="ru-RU" altLang="ru-RU" sz="1800" dirty="0">
              <a:solidFill>
                <a:srgbClr val="25409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-36512" y="4881016"/>
            <a:ext cx="2123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X-</a:t>
            </a:r>
            <a:r>
              <a:rPr lang="ru-RU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компонента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(направлена на север)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1857" y="3549511"/>
            <a:ext cx="2073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Y-</a:t>
            </a:r>
            <a:r>
              <a:rPr lang="ru-RU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компонента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400" dirty="0">
                <a:solidFill>
                  <a:srgbClr val="254091"/>
                </a:solidFill>
                <a:latin typeface="+mn-lt"/>
                <a:ea typeface="+mj-ea"/>
                <a:cs typeface="+mj-cs"/>
              </a:rPr>
              <a:t>(направлена на запад)</a:t>
            </a:r>
          </a:p>
        </p:txBody>
      </p:sp>
    </p:spTree>
    <p:extLst>
      <p:ext uri="{BB962C8B-B14F-4D97-AF65-F5344CB8AC3E}">
        <p14:creationId xmlns:p14="http://schemas.microsoft.com/office/powerpoint/2010/main" val="28112591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/>
              <a:t>Сравнение реальных геометрических профилей ствола скважины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26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C7CE44-65E6-4599-AAA4-3047C505265F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1606550" y="1125538"/>
          <a:ext cx="242887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Graph" r:id="rId4" imgW="3022600" imgH="4279900" progId="Origin50.Graph">
                  <p:embed/>
                </p:oleObj>
              </mc:Choice>
              <mc:Fallback>
                <p:oleObj name="Graph" r:id="rId4" imgW="3022600" imgH="42799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56" t="16837" r="47641" b="16837"/>
                      <a:stretch>
                        <a:fillRect/>
                      </a:stretch>
                    </p:blipFill>
                    <p:spPr bwMode="auto">
                      <a:xfrm>
                        <a:off x="1606550" y="1125538"/>
                        <a:ext cx="242887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3892551" y="1124744"/>
          <a:ext cx="2500312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Graph" r:id="rId6" imgW="3022600" imgH="4279900" progId="Origin50.Graph">
                  <p:embed/>
                </p:oleObj>
              </mc:Choice>
              <mc:Fallback>
                <p:oleObj name="Graph" r:id="rId6" imgW="3022600" imgH="42799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56" t="16837" r="47641" b="16837"/>
                      <a:stretch>
                        <a:fillRect/>
                      </a:stretch>
                    </p:blipFill>
                    <p:spPr bwMode="auto">
                      <a:xfrm>
                        <a:off x="3892551" y="1124744"/>
                        <a:ext cx="2500312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6"/>
          <p:cNvSpPr>
            <a:spLocks noChangeArrowheads="1"/>
          </p:cNvSpPr>
          <p:nvPr/>
        </p:nvSpPr>
        <p:spPr bwMode="auto">
          <a:xfrm>
            <a:off x="35719" y="1410494"/>
            <a:ext cx="1535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Азимут</a:t>
            </a:r>
            <a:endParaRPr lang="ru-RU" altLang="ru-RU" sz="1400" dirty="0">
              <a:solidFill>
                <a:srgbClr val="254091"/>
              </a:solidFill>
            </a:endParaRP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0" y="2935288"/>
            <a:ext cx="1606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Приращение вертикальной координаты на каждом шаге измерения</a:t>
            </a:r>
          </a:p>
        </p:txBody>
      </p:sp>
      <p:sp>
        <p:nvSpPr>
          <p:cNvPr id="27" name="Прямоугольник 10"/>
          <p:cNvSpPr>
            <a:spLocks noChangeArrowheads="1"/>
          </p:cNvSpPr>
          <p:nvPr/>
        </p:nvSpPr>
        <p:spPr bwMode="auto">
          <a:xfrm>
            <a:off x="35719" y="3982244"/>
            <a:ext cx="153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Смещение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азимута</a:t>
            </a: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0" y="4839494"/>
            <a:ext cx="160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54091"/>
                </a:solidFill>
              </a:rPr>
              <a:t>Величина </a:t>
            </a:r>
            <a:endParaRPr lang="ru-RU" altLang="ru-RU" sz="1200" dirty="0">
              <a:solidFill>
                <a:srgbClr val="25409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кривизны на 10 м</a:t>
            </a: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35719" y="2053431"/>
            <a:ext cx="153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54091"/>
                </a:solidFill>
              </a:rPr>
              <a:t>Изменение вертикальной координаты</a:t>
            </a:r>
          </a:p>
        </p:txBody>
      </p:sp>
      <p:sp>
        <p:nvSpPr>
          <p:cNvPr id="30" name="Прямоугольник 13"/>
          <p:cNvSpPr>
            <a:spLocks noChangeArrowheads="1"/>
          </p:cNvSpPr>
          <p:nvPr/>
        </p:nvSpPr>
        <p:spPr bwMode="auto">
          <a:xfrm>
            <a:off x="6321425" y="1153775"/>
            <a:ext cx="26770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54091"/>
                </a:solidFill>
              </a:rPr>
              <a:t>Этот пример показывает, что магнитно-направленное бурение в период повышенной геомагнитной активности может быть существенно затруднено.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21425" y="1149524"/>
            <a:ext cx="2677046" cy="2589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09792" y="3871262"/>
            <a:ext cx="2571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(*) </a:t>
            </a:r>
            <a:r>
              <a:rPr lang="ru-RU" sz="16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Спорадические магнитные возмущения во время бури скорректированы</a:t>
            </a:r>
            <a:r>
              <a:rPr lang="en-US" sz="16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 algn="ctr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kern="0" dirty="0">
                <a:solidFill>
                  <a:srgbClr val="0000FF"/>
                </a:solidFill>
                <a:latin typeface="Arial"/>
                <a:ea typeface="+mj-ea"/>
                <a:cs typeface="+mj-cs"/>
              </a:rPr>
              <a:t>(**)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kern="0" dirty="0">
                <a:solidFill>
                  <a:srgbClr val="103CF8"/>
                </a:solidFill>
                <a:latin typeface="Arial"/>
                <a:ea typeface="+mj-ea"/>
                <a:cs typeface="+mj-cs"/>
              </a:rPr>
              <a:t>Спорадические возмущения НЕ скорректированы</a:t>
            </a:r>
            <a:r>
              <a:rPr lang="en-US" sz="1600" kern="0" dirty="0">
                <a:solidFill>
                  <a:srgbClr val="0000FF"/>
                </a:solidFill>
                <a:latin typeface="Arial"/>
                <a:ea typeface="+mj-ea"/>
                <a:cs typeface="+mj-cs"/>
              </a:rPr>
              <a:t> </a:t>
            </a:r>
            <a:endParaRPr lang="ru-RU" sz="1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42E5D9-84B2-4768-BEB7-44DBC1E7EDE4}"/>
              </a:ext>
            </a:extLst>
          </p:cNvPr>
          <p:cNvSpPr txBox="1"/>
          <p:nvPr/>
        </p:nvSpPr>
        <p:spPr>
          <a:xfrm>
            <a:off x="4176464" y="566124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Длина</a:t>
            </a:r>
            <a:r>
              <a:rPr lang="en-US" sz="1600" dirty="0"/>
              <a:t> </a:t>
            </a:r>
            <a:r>
              <a:rPr lang="en-US" sz="1600" dirty="0" err="1"/>
              <a:t>скважины</a:t>
            </a:r>
            <a:r>
              <a:rPr lang="en-US" sz="1600" dirty="0"/>
              <a:t> (м)</a:t>
            </a:r>
          </a:p>
        </p:txBody>
      </p:sp>
    </p:spTree>
    <p:extLst>
      <p:ext uri="{BB962C8B-B14F-4D97-AF65-F5344CB8AC3E}">
        <p14:creationId xmlns:p14="http://schemas.microsoft.com/office/powerpoint/2010/main" val="311942409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>
                <a:cs typeface="Arial" panose="020B0604020202020204" pitchFamily="34" charset="0"/>
              </a:rPr>
              <a:t>Магнитные обсерватории </a:t>
            </a:r>
            <a:r>
              <a:rPr lang="fr-FR" altLang="ru-RU" sz="2800" dirty="0">
                <a:cs typeface="Arial" panose="020B0604020202020204" pitchFamily="34" charset="0"/>
              </a:rPr>
              <a:t>INTERMAGNET</a:t>
            </a:r>
            <a:r>
              <a:rPr lang="ru-RU" altLang="ru-RU" sz="2800" dirty="0">
                <a:cs typeface="Arial" panose="020B0604020202020204" pitchFamily="34" charset="0"/>
              </a:rPr>
              <a:t> </a:t>
            </a:r>
            <a:br>
              <a:rPr lang="ru-RU" altLang="ru-RU" sz="2800" dirty="0">
                <a:cs typeface="Arial" panose="020B0604020202020204" pitchFamily="34" charset="0"/>
              </a:rPr>
            </a:br>
            <a:r>
              <a:rPr lang="ru-RU" altLang="ru-RU" sz="2800" dirty="0">
                <a:cs typeface="Arial" panose="020B0604020202020204" pitchFamily="34" charset="0"/>
              </a:rPr>
              <a:t>в окрестности Сахалинской области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27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4D11C0-8D85-4820-B933-67BC8A1503E8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6C29EE-B34F-4B09-8668-1E15D164D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98" y="1212448"/>
            <a:ext cx="6801778" cy="480884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87C7640-338B-4A53-BEB8-A6A90405A4C8}"/>
              </a:ext>
            </a:extLst>
          </p:cNvPr>
          <p:cNvCxnSpPr>
            <a:cxnSpLocks/>
          </p:cNvCxnSpPr>
          <p:nvPr/>
        </p:nvCxnSpPr>
        <p:spPr>
          <a:xfrm>
            <a:off x="1957826" y="2271975"/>
            <a:ext cx="2307099" cy="910774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7ED2BA-ED57-4E19-9671-2455E3214F51}"/>
              </a:ext>
            </a:extLst>
          </p:cNvPr>
          <p:cNvSpPr txBox="1"/>
          <p:nvPr/>
        </p:nvSpPr>
        <p:spPr>
          <a:xfrm rot="1311813">
            <a:off x="2918710" y="2544975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1250 км</a:t>
            </a:r>
            <a:endParaRPr lang="en-US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691411-DF44-4029-880A-99E5999A9EB6}"/>
              </a:ext>
            </a:extLst>
          </p:cNvPr>
          <p:cNvCxnSpPr>
            <a:cxnSpLocks/>
          </p:cNvCxnSpPr>
          <p:nvPr/>
        </p:nvCxnSpPr>
        <p:spPr>
          <a:xfrm>
            <a:off x="4079647" y="1484784"/>
            <a:ext cx="198938" cy="1656184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BF3624-0674-45EE-9DBE-7801EBC0B017}"/>
              </a:ext>
            </a:extLst>
          </p:cNvPr>
          <p:cNvSpPr txBox="1"/>
          <p:nvPr/>
        </p:nvSpPr>
        <p:spPr>
          <a:xfrm rot="4981842">
            <a:off x="3879708" y="2194506"/>
            <a:ext cx="83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870 км</a:t>
            </a:r>
            <a:endParaRPr lang="en-US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CAC8E4D-9C4D-4123-954E-890D194125A8}"/>
              </a:ext>
            </a:extLst>
          </p:cNvPr>
          <p:cNvCxnSpPr>
            <a:cxnSpLocks/>
          </p:cNvCxnSpPr>
          <p:nvPr/>
        </p:nvCxnSpPr>
        <p:spPr>
          <a:xfrm flipH="1">
            <a:off x="4278585" y="2082175"/>
            <a:ext cx="1517552" cy="1104577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A5E230-02E0-4292-AC15-EE82B70D6E90}"/>
              </a:ext>
            </a:extLst>
          </p:cNvPr>
          <p:cNvSpPr txBox="1"/>
          <p:nvPr/>
        </p:nvSpPr>
        <p:spPr>
          <a:xfrm rot="19423295">
            <a:off x="4574894" y="2328281"/>
            <a:ext cx="83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1000 км</a:t>
            </a:r>
            <a:endParaRPr lang="en-US" sz="1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91483F4-6D4D-4BD8-A30C-FC496EE1BFBD}"/>
              </a:ext>
            </a:extLst>
          </p:cNvPr>
          <p:cNvCxnSpPr>
            <a:cxnSpLocks/>
          </p:cNvCxnSpPr>
          <p:nvPr/>
        </p:nvCxnSpPr>
        <p:spPr>
          <a:xfrm flipV="1">
            <a:off x="3909492" y="3186752"/>
            <a:ext cx="355433" cy="169649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847FA77-F17A-4DC5-93B1-EEB7F0437207}"/>
              </a:ext>
            </a:extLst>
          </p:cNvPr>
          <p:cNvSpPr txBox="1"/>
          <p:nvPr/>
        </p:nvSpPr>
        <p:spPr>
          <a:xfrm rot="16961736">
            <a:off x="3532721" y="3859696"/>
            <a:ext cx="83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890 км</a:t>
            </a:r>
            <a:endParaRPr lang="en-US" sz="1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A22E0F4-A06D-49E6-906B-DFE1957AEDF0}"/>
              </a:ext>
            </a:extLst>
          </p:cNvPr>
          <p:cNvCxnSpPr>
            <a:cxnSpLocks/>
          </p:cNvCxnSpPr>
          <p:nvPr/>
        </p:nvCxnSpPr>
        <p:spPr>
          <a:xfrm flipH="1" flipV="1">
            <a:off x="4296649" y="3186752"/>
            <a:ext cx="1208462" cy="1754416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FD20DB-4AD1-4E1F-8FDF-F9D22953A558}"/>
              </a:ext>
            </a:extLst>
          </p:cNvPr>
          <p:cNvSpPr txBox="1"/>
          <p:nvPr/>
        </p:nvSpPr>
        <p:spPr>
          <a:xfrm rot="3365030">
            <a:off x="4659425" y="3995371"/>
            <a:ext cx="83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1070 км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0820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 smtClean="0">
                <a:cs typeface="Arial" panose="020B0604020202020204" pitchFamily="34" charset="0"/>
              </a:rPr>
              <a:t>Перспективные магнитные </a:t>
            </a:r>
            <a:r>
              <a:rPr lang="ru-RU" altLang="ru-RU" sz="2800" dirty="0">
                <a:cs typeface="Arial" panose="020B0604020202020204" pitchFamily="34" charset="0"/>
              </a:rPr>
              <a:t>обсерватории </a:t>
            </a:r>
            <a:r>
              <a:rPr lang="ru-RU" altLang="ru-RU" sz="2800" dirty="0" smtClean="0">
                <a:cs typeface="Arial" panose="020B0604020202020204" pitchFamily="34" charset="0"/>
              </a:rPr>
              <a:t>стандарта </a:t>
            </a:r>
            <a:r>
              <a:rPr lang="fr-FR" altLang="ru-RU" sz="2800" dirty="0" smtClean="0">
                <a:cs typeface="Arial" panose="020B0604020202020204" pitchFamily="34" charset="0"/>
              </a:rPr>
              <a:t>INTERMAGNET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28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4D11C0-8D85-4820-B933-67BC8A1503E8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900353" y="1120137"/>
            <a:ext cx="734329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1200"/>
          </a:xfrm>
          <a:solidFill>
            <a:srgbClr val="254091"/>
          </a:solidFill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dirty="0">
                <a:cs typeface="Arial" panose="020B0604020202020204" pitchFamily="34" charset="0"/>
              </a:rPr>
              <a:t>МАГНУС и концепция </a:t>
            </a:r>
            <a:r>
              <a:rPr lang="ru-RU" altLang="ru-RU" sz="3200" dirty="0" smtClean="0">
                <a:cs typeface="Arial" panose="020B0604020202020204" pitchFamily="34" charset="0"/>
              </a:rPr>
              <a:t>«Больших Данных</a:t>
            </a:r>
            <a:r>
              <a:rPr lang="ru-RU" altLang="ru-RU" sz="3200" dirty="0">
                <a:cs typeface="Arial" panose="020B0604020202020204" pitchFamily="34" charset="0"/>
              </a:rPr>
              <a:t>» (</a:t>
            </a:r>
            <a:r>
              <a:rPr lang="en-US" altLang="ru-RU" sz="3200" dirty="0">
                <a:cs typeface="Arial" panose="020B0604020202020204" pitchFamily="34" charset="0"/>
              </a:rPr>
              <a:t>Big Data</a:t>
            </a:r>
            <a:r>
              <a:rPr lang="ru-RU" altLang="ru-RU" sz="32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EB43353-94F7-48D2-BF8E-6FF7147FD364}" type="datetime1">
              <a:rPr lang="ru-RU" smtClean="0"/>
              <a:t>28.09.2020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292080" y="6229350"/>
            <a:ext cx="352807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Сахалинский государственный университет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BBF8D-C739-47F9-9729-1CA61B8F1BD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1032" y="1555089"/>
            <a:ext cx="871296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4747A0"/>
                </a:solidFill>
              </a:rPr>
              <a:t>Система МАГНУС соответствует современной концепции четырех </a:t>
            </a:r>
            <a:r>
              <a:rPr lang="en-US" sz="2000" b="1" dirty="0">
                <a:solidFill>
                  <a:srgbClr val="4747A0"/>
                </a:solidFill>
              </a:rPr>
              <a:t>V</a:t>
            </a:r>
            <a:r>
              <a:rPr lang="ru-RU" sz="2000" dirty="0">
                <a:solidFill>
                  <a:srgbClr val="4747A0"/>
                </a:solidFill>
              </a:rPr>
              <a:t>, принятой в области «больших данных»: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747A0"/>
                </a:solidFill>
              </a:rPr>
              <a:t>Volume</a:t>
            </a:r>
            <a:r>
              <a:rPr lang="en-US" sz="2000" dirty="0">
                <a:solidFill>
                  <a:srgbClr val="4747A0"/>
                </a:solidFill>
              </a:rPr>
              <a:t> (</a:t>
            </a:r>
            <a:r>
              <a:rPr lang="ru-RU" sz="2000" dirty="0">
                <a:solidFill>
                  <a:srgbClr val="4747A0"/>
                </a:solidFill>
              </a:rPr>
              <a:t>объем</a:t>
            </a:r>
            <a:r>
              <a:rPr lang="en-US" sz="2000" dirty="0">
                <a:solidFill>
                  <a:srgbClr val="4747A0"/>
                </a:solidFill>
              </a:rPr>
              <a:t>)</a:t>
            </a:r>
            <a:r>
              <a:rPr lang="ru-RU" sz="2000" dirty="0">
                <a:solidFill>
                  <a:srgbClr val="4747A0"/>
                </a:solidFill>
              </a:rPr>
              <a:t> — работа с обширными массивами магнитных данных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747A0"/>
                </a:solidFill>
              </a:rPr>
              <a:t>Variety</a:t>
            </a:r>
            <a:r>
              <a:rPr lang="en-US" sz="2000" dirty="0">
                <a:solidFill>
                  <a:srgbClr val="4747A0"/>
                </a:solidFill>
              </a:rPr>
              <a:t> (</a:t>
            </a:r>
            <a:r>
              <a:rPr lang="ru-RU" sz="2000" dirty="0">
                <a:solidFill>
                  <a:srgbClr val="4747A0"/>
                </a:solidFill>
              </a:rPr>
              <a:t>разнообразие</a:t>
            </a:r>
            <a:r>
              <a:rPr lang="en-US" sz="2000" dirty="0">
                <a:solidFill>
                  <a:srgbClr val="4747A0"/>
                </a:solidFill>
              </a:rPr>
              <a:t>)</a:t>
            </a:r>
            <a:r>
              <a:rPr lang="ru-RU" sz="2000" dirty="0">
                <a:solidFill>
                  <a:srgbClr val="4747A0"/>
                </a:solidFill>
              </a:rPr>
              <a:t> — координированная обработка обсерваторских и спутниковых данных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747A0"/>
                </a:solidFill>
              </a:rPr>
              <a:t>Velocity</a:t>
            </a:r>
            <a:r>
              <a:rPr lang="en-US" sz="2000" dirty="0">
                <a:solidFill>
                  <a:srgbClr val="4747A0"/>
                </a:solidFill>
              </a:rPr>
              <a:t> (</a:t>
            </a:r>
            <a:r>
              <a:rPr lang="ru-RU" sz="2000" dirty="0">
                <a:solidFill>
                  <a:srgbClr val="4747A0"/>
                </a:solidFill>
              </a:rPr>
              <a:t>скорость</a:t>
            </a:r>
            <a:r>
              <a:rPr lang="en-US" sz="2000" dirty="0">
                <a:solidFill>
                  <a:srgbClr val="4747A0"/>
                </a:solidFill>
              </a:rPr>
              <a:t>)</a:t>
            </a:r>
            <a:r>
              <a:rPr lang="ru-RU" sz="2000" dirty="0">
                <a:solidFill>
                  <a:srgbClr val="4747A0"/>
                </a:solidFill>
              </a:rPr>
              <a:t> — высокая оперативность доступа к исходным и верифицированным данным</a:t>
            </a:r>
            <a:endParaRPr lang="en-US" sz="2000" dirty="0">
              <a:solidFill>
                <a:srgbClr val="4747A0"/>
              </a:solidFill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747A0"/>
                </a:solidFill>
              </a:rPr>
              <a:t>Veracity</a:t>
            </a:r>
            <a:r>
              <a:rPr lang="en-US" sz="2000" dirty="0">
                <a:solidFill>
                  <a:srgbClr val="4747A0"/>
                </a:solidFill>
              </a:rPr>
              <a:t> (</a:t>
            </a:r>
            <a:r>
              <a:rPr lang="ru-RU" sz="2000" dirty="0">
                <a:solidFill>
                  <a:srgbClr val="4747A0"/>
                </a:solidFill>
              </a:rPr>
              <a:t>достоверность</a:t>
            </a:r>
            <a:r>
              <a:rPr lang="en-US" sz="2000" dirty="0">
                <a:solidFill>
                  <a:srgbClr val="4747A0"/>
                </a:solidFill>
              </a:rPr>
              <a:t>)</a:t>
            </a:r>
            <a:r>
              <a:rPr lang="ru-RU" sz="2000" dirty="0">
                <a:solidFill>
                  <a:srgbClr val="4747A0"/>
                </a:solidFill>
              </a:rPr>
              <a:t> — интеллектуальная верификация исходных магнитограмм</a:t>
            </a:r>
          </a:p>
        </p:txBody>
      </p:sp>
    </p:spTree>
    <p:extLst>
      <p:ext uri="{BB962C8B-B14F-4D97-AF65-F5344CB8AC3E}">
        <p14:creationId xmlns:p14="http://schemas.microsoft.com/office/powerpoint/2010/main" val="42059973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3200" dirty="0">
                <a:cs typeface="Arial" panose="020B0604020202020204" pitchFamily="34" charset="0"/>
              </a:rPr>
              <a:t>Международная сеть </a:t>
            </a:r>
            <a:r>
              <a:rPr lang="en-US" altLang="ru-RU" sz="3200" dirty="0">
                <a:cs typeface="Arial" panose="020B0604020202020204" pitchFamily="34" charset="0"/>
              </a:rPr>
              <a:t>INTERMAGNET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3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F49E9C-8E14-4354-B4A9-0A3F09D4CCC7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047" y="1728117"/>
            <a:ext cx="7371906" cy="44371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2" y="105765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54091"/>
                </a:solidFill>
              </a:rPr>
              <a:t>INTERMAGNET </a:t>
            </a:r>
            <a:r>
              <a:rPr lang="en-US" i="1" dirty="0">
                <a:solidFill>
                  <a:srgbClr val="254091"/>
                </a:solidFill>
              </a:rPr>
              <a:t>(International Real-time Magnetic Observatory Network)</a:t>
            </a:r>
          </a:p>
          <a:p>
            <a:pPr algn="ctr"/>
            <a:r>
              <a:rPr lang="en-US" i="1" dirty="0">
                <a:solidFill>
                  <a:srgbClr val="254091"/>
                </a:solidFill>
              </a:rPr>
              <a:t>127 </a:t>
            </a:r>
            <a:r>
              <a:rPr lang="ru-RU" i="1" dirty="0">
                <a:solidFill>
                  <a:srgbClr val="254091"/>
                </a:solidFill>
              </a:rPr>
              <a:t>обсерваторий</a:t>
            </a:r>
            <a:r>
              <a:rPr lang="en-US" i="1" dirty="0">
                <a:solidFill>
                  <a:srgbClr val="254091"/>
                </a:solidFill>
              </a:rPr>
              <a:t> (</a:t>
            </a:r>
            <a:r>
              <a:rPr lang="ru-RU" i="1" dirty="0">
                <a:solidFill>
                  <a:srgbClr val="254091"/>
                </a:solidFill>
              </a:rPr>
              <a:t>сентябрь 2020 г.)</a:t>
            </a:r>
            <a:endParaRPr lang="en-US" i="1" dirty="0">
              <a:solidFill>
                <a:srgbClr val="254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5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5580063" y="26035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79388" y="4508500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5435600" y="765175"/>
            <a:ext cx="398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914400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i="1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6948488" y="5734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i="1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9612313" y="40052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solidFill>
                  <a:srgbClr val="66FFFF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u="sng">
                <a:solidFill>
                  <a:srgbClr val="66FFFF"/>
                </a:solidFill>
                <a:latin typeface="Arial" charset="0"/>
                <a:ea typeface="Arial" charset="0"/>
                <a:cs typeface="Arial" charset="0"/>
              </a:rPr>
            </a:br>
            <a:endParaRPr lang="ru-RU" u="sng">
              <a:solidFill>
                <a:srgbClr val="66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1619250" y="549275"/>
            <a:ext cx="673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7800" indent="-177800">
              <a:defRPr/>
            </a:pPr>
            <a:r>
              <a:rPr lang="en-US">
                <a:latin typeface="Times New Roman" charset="0"/>
                <a:ea typeface="Arial" charset="0"/>
                <a:cs typeface="Arial" charset="0"/>
              </a:rPr>
              <a:t> </a:t>
            </a: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400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0" lang="ru-RU" altLang="ru-RU" sz="2800" b="1" dirty="0">
                <a:solidFill>
                  <a:schemeClr val="bg1"/>
                </a:solidFill>
              </a:rPr>
              <a:t>Аппаратура для измерения геомагнитного поля </a:t>
            </a:r>
            <a:br>
              <a:rPr kumimoji="0" lang="ru-RU" altLang="ru-RU" sz="2800" b="1" dirty="0">
                <a:solidFill>
                  <a:schemeClr val="bg1"/>
                </a:solidFill>
              </a:rPr>
            </a:br>
            <a:r>
              <a:rPr kumimoji="0" lang="ru-RU" altLang="ru-RU" sz="2800" b="1" dirty="0">
                <a:solidFill>
                  <a:schemeClr val="bg1"/>
                </a:solidFill>
              </a:rPr>
              <a:t>на обсерваториях</a:t>
            </a:r>
          </a:p>
        </p:txBody>
      </p:sp>
      <p:sp>
        <p:nvSpPr>
          <p:cNvPr id="5940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35600" y="6229350"/>
            <a:ext cx="33845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59402" name="Дата 3"/>
          <p:cNvSpPr>
            <a:spLocks noGrp="1"/>
          </p:cNvSpPr>
          <p:nvPr>
            <p:ph type="dt" sz="quarter" idx="10"/>
          </p:nvPr>
        </p:nvSpPr>
        <p:spPr>
          <a:xfrm>
            <a:off x="323850" y="62293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93DBE3-F33F-4BA7-8F1F-FE534D7A2F38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940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938" y="6229350"/>
            <a:ext cx="20161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79B623-C044-42A7-951F-1D20CEAD5363}" type="slidenum">
              <a:rPr kumimoji="0" lang="ru-RU" altLang="ru-RU" sz="1200">
                <a:solidFill>
                  <a:schemeClr val="accent2"/>
                </a:solidFill>
              </a:rPr>
              <a:pPr/>
              <a:t>4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pic>
        <p:nvPicPr>
          <p:cNvPr id="5940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9125" r="7245"/>
          <a:stretch>
            <a:fillRect/>
          </a:stretch>
        </p:blipFill>
        <p:spPr>
          <a:xfrm>
            <a:off x="3628079" y="2924943"/>
            <a:ext cx="2355850" cy="325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10365"/>
          <a:stretch>
            <a:fillRect/>
          </a:stretch>
        </p:blipFill>
        <p:spPr>
          <a:xfrm>
            <a:off x="588017" y="2924943"/>
            <a:ext cx="2527300" cy="3270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9" name="Rectangle 4"/>
          <p:cNvSpPr>
            <a:spLocks noChangeArrowheads="1"/>
          </p:cNvSpPr>
          <p:nvPr/>
        </p:nvSpPr>
        <p:spPr bwMode="auto">
          <a:xfrm>
            <a:off x="323850" y="1014731"/>
            <a:ext cx="88201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ru-RU" altLang="ja-JP" sz="1800" dirty="0" smtClean="0">
                <a:solidFill>
                  <a:srgbClr val="254091"/>
                </a:solidFill>
              </a:rPr>
              <a:t>(</a:t>
            </a:r>
            <a:r>
              <a:rPr kumimoji="0" lang="ru-RU" altLang="ja-JP" sz="1600" dirty="0">
                <a:solidFill>
                  <a:srgbClr val="254091"/>
                </a:solidFill>
              </a:rPr>
              <a:t>1) Протонный магнитометр (с </a:t>
            </a:r>
            <a:r>
              <a:rPr kumimoji="0" lang="ru-RU" altLang="ja-JP" sz="1600" dirty="0" err="1">
                <a:solidFill>
                  <a:srgbClr val="254091"/>
                </a:solidFill>
              </a:rPr>
              <a:t>колечной</a:t>
            </a:r>
            <a:r>
              <a:rPr kumimoji="0" lang="ru-RU" altLang="ja-JP" sz="1600" dirty="0">
                <a:solidFill>
                  <a:srgbClr val="254091"/>
                </a:solidFill>
              </a:rPr>
              <a:t> установкой) для абсолютных измерений полного вектора </a:t>
            </a:r>
            <a:r>
              <a:rPr kumimoji="0" lang="ru-RU" altLang="ja-JP" sz="1600" dirty="0" err="1">
                <a:solidFill>
                  <a:srgbClr val="254091"/>
                </a:solidFill>
              </a:rPr>
              <a:t>м.п</a:t>
            </a:r>
            <a:r>
              <a:rPr kumimoji="0" lang="ru-RU" altLang="ja-JP" sz="1600" dirty="0">
                <a:solidFill>
                  <a:srgbClr val="254091"/>
                </a:solidFill>
              </a:rPr>
              <a:t>. </a:t>
            </a:r>
            <a:r>
              <a:rPr kumimoji="0" lang="en-US" altLang="ja-JP" sz="1600" dirty="0">
                <a:solidFill>
                  <a:srgbClr val="254091"/>
                </a:solidFill>
              </a:rPr>
              <a:t>F</a:t>
            </a:r>
            <a:r>
              <a:rPr kumimoji="0" lang="ru-RU" altLang="ja-JP" sz="1600" dirty="0">
                <a:solidFill>
                  <a:srgbClr val="254091"/>
                </a:solidFill>
              </a:rPr>
              <a:t> – вековой ход </a:t>
            </a:r>
            <a:r>
              <a:rPr kumimoji="0" lang="ru-RU" altLang="ja-JP" sz="1600" dirty="0" err="1">
                <a:solidFill>
                  <a:srgbClr val="254091"/>
                </a:solidFill>
              </a:rPr>
              <a:t>м.п</a:t>
            </a:r>
            <a:r>
              <a:rPr kumimoji="0" lang="ru-RU" altLang="ja-JP" sz="1600" dirty="0">
                <a:solidFill>
                  <a:srgbClr val="254091"/>
                </a:solidFill>
              </a:rPr>
              <a:t>. и контроль параметров вариационных станций обсерватории</a:t>
            </a:r>
          </a:p>
          <a:p>
            <a:pPr>
              <a:spcAft>
                <a:spcPts val="600"/>
              </a:spcAft>
              <a:buFontTx/>
              <a:buAutoNum type="arabicParenBoth" startAt="2"/>
            </a:pPr>
            <a:r>
              <a:rPr kumimoji="0" lang="ru-RU" altLang="ja-JP" sz="1600" dirty="0">
                <a:solidFill>
                  <a:srgbClr val="254091"/>
                </a:solidFill>
              </a:rPr>
              <a:t>Векторный </a:t>
            </a:r>
            <a:r>
              <a:rPr kumimoji="0" lang="ru-RU" altLang="ru-RU" sz="1600" dirty="0">
                <a:solidFill>
                  <a:srgbClr val="254091"/>
                </a:solidFill>
              </a:rPr>
              <a:t>феррозондовый</a:t>
            </a:r>
            <a:r>
              <a:rPr kumimoji="0" lang="ru-RU" altLang="ja-JP" sz="1600" dirty="0">
                <a:solidFill>
                  <a:srgbClr val="254091"/>
                </a:solidFill>
              </a:rPr>
              <a:t> магнитометр вариационной станции для измерений отклонений компонент </a:t>
            </a:r>
            <a:r>
              <a:rPr kumimoji="0" lang="ru-RU" altLang="ja-JP" sz="1600" dirty="0" err="1">
                <a:solidFill>
                  <a:srgbClr val="254091"/>
                </a:solidFill>
              </a:rPr>
              <a:t>м.п</a:t>
            </a:r>
            <a:r>
              <a:rPr kumimoji="0" lang="ru-RU" altLang="ja-JP" sz="1600" dirty="0">
                <a:solidFill>
                  <a:srgbClr val="254091"/>
                </a:solidFill>
              </a:rPr>
              <a:t>. </a:t>
            </a:r>
            <a:r>
              <a:rPr kumimoji="0" lang="en-US" altLang="ja-JP" sz="1600" dirty="0">
                <a:solidFill>
                  <a:srgbClr val="254091"/>
                </a:solidFill>
                <a:ea typeface="MS PGothic" panose="020B0600070205080204" pitchFamily="34" charset="-128"/>
              </a:rPr>
              <a:t>X, Y, Z</a:t>
            </a:r>
            <a:r>
              <a:rPr kumimoji="0" lang="ru-RU" altLang="ja-JP" sz="1600" dirty="0">
                <a:solidFill>
                  <a:srgbClr val="254091"/>
                </a:solidFill>
              </a:rPr>
              <a:t> от базового уровня    </a:t>
            </a:r>
          </a:p>
          <a:p>
            <a:pPr>
              <a:spcAft>
                <a:spcPts val="600"/>
              </a:spcAft>
              <a:buFontTx/>
              <a:buAutoNum type="arabicParenBoth" startAt="2"/>
            </a:pPr>
            <a:r>
              <a:rPr kumimoji="0" lang="ru-RU" altLang="ja-JP" sz="1600" dirty="0">
                <a:solidFill>
                  <a:srgbClr val="254091"/>
                </a:solidFill>
              </a:rPr>
              <a:t>Теодолит с феррозондовым магнитометром для измерений компонент </a:t>
            </a:r>
            <a:r>
              <a:rPr kumimoji="0" lang="ru-RU" altLang="ja-JP" sz="1600" dirty="0" err="1">
                <a:solidFill>
                  <a:srgbClr val="254091"/>
                </a:solidFill>
              </a:rPr>
              <a:t>м.п</a:t>
            </a:r>
            <a:r>
              <a:rPr kumimoji="0" lang="ru-RU" altLang="ja-JP" sz="1600" dirty="0">
                <a:solidFill>
                  <a:srgbClr val="254091"/>
                </a:solidFill>
              </a:rPr>
              <a:t>. </a:t>
            </a:r>
            <a:r>
              <a:rPr kumimoji="0" lang="en-US" altLang="ja-JP" sz="1600" dirty="0">
                <a:solidFill>
                  <a:srgbClr val="254091"/>
                </a:solidFill>
                <a:ea typeface="MS PGothic" panose="020B0600070205080204" pitchFamily="34" charset="-128"/>
              </a:rPr>
              <a:t>F, X, Y, </a:t>
            </a:r>
            <a:r>
              <a:rPr kumimoji="0" lang="en-US" altLang="ja-JP" sz="1600" dirty="0" smtClean="0">
                <a:solidFill>
                  <a:srgbClr val="254091"/>
                </a:solidFill>
                <a:ea typeface="MS PGothic" panose="020B0600070205080204" pitchFamily="34" charset="-128"/>
              </a:rPr>
              <a:t>Z</a:t>
            </a:r>
            <a:endParaRPr kumimoji="0" lang="ru-RU" altLang="ja-JP" sz="1600" dirty="0">
              <a:solidFill>
                <a:srgbClr val="254091"/>
              </a:solidFill>
            </a:endParaRPr>
          </a:p>
          <a:p>
            <a:pPr>
              <a:buFontTx/>
              <a:buAutoNum type="arabicParenBoth" startAt="3"/>
            </a:pPr>
            <a:endParaRPr kumimoji="0" lang="ru-RU" altLang="ja-JP" sz="1800" dirty="0">
              <a:solidFill>
                <a:srgbClr val="254091"/>
              </a:solidFill>
            </a:endParaRPr>
          </a:p>
        </p:txBody>
      </p:sp>
      <p:pic>
        <p:nvPicPr>
          <p:cNvPr id="368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92" y="2924943"/>
            <a:ext cx="2282825" cy="324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103" y="2852936"/>
            <a:ext cx="298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11525" y="2852936"/>
            <a:ext cx="29847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2852936"/>
            <a:ext cx="29847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700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254091"/>
          </a:solidFill>
        </p:spPr>
        <p:txBody>
          <a:bodyPr/>
          <a:lstStyle/>
          <a:p>
            <a:r>
              <a:rPr lang="ru-RU" altLang="ru-RU" sz="2800" dirty="0">
                <a:cs typeface="Arial" panose="020B0604020202020204" pitchFamily="34" charset="0"/>
              </a:rPr>
              <a:t>Магнитные обсерватории </a:t>
            </a:r>
            <a:r>
              <a:rPr lang="fr-FR" altLang="ru-RU" sz="2800" dirty="0">
                <a:cs typeface="Arial" panose="020B0604020202020204" pitchFamily="34" charset="0"/>
              </a:rPr>
              <a:t>INTERMAGNET</a:t>
            </a:r>
            <a:r>
              <a:rPr lang="ru-RU" altLang="ru-RU" sz="2800" dirty="0">
                <a:cs typeface="Arial" panose="020B0604020202020204" pitchFamily="34" charset="0"/>
              </a:rPr>
              <a:t> </a:t>
            </a:r>
            <a:br>
              <a:rPr lang="ru-RU" altLang="ru-RU" sz="2800" dirty="0">
                <a:cs typeface="Arial" panose="020B0604020202020204" pitchFamily="34" charset="0"/>
              </a:rPr>
            </a:br>
            <a:r>
              <a:rPr lang="ru-RU" altLang="ru-RU" sz="2800" dirty="0">
                <a:cs typeface="Arial" panose="020B0604020202020204" pitchFamily="34" charset="0"/>
              </a:rPr>
              <a:t>на территории России</a:t>
            </a:r>
            <a:r>
              <a:rPr lang="en-US" altLang="ru-RU" sz="2800" dirty="0">
                <a:cs typeface="Arial" panose="020B0604020202020204" pitchFamily="34" charset="0"/>
              </a:rPr>
              <a:t> </a:t>
            </a:r>
            <a:r>
              <a:rPr lang="ru-RU" altLang="ru-RU" sz="2800" dirty="0">
                <a:cs typeface="Arial" panose="020B0604020202020204" pitchFamily="34" charset="0"/>
              </a:rPr>
              <a:t>и стран СНГ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CAC36-F8F5-477B-BA6E-817C264A972F}" type="slidenum">
              <a:rPr lang="ru-RU" altLang="ru-RU">
                <a:solidFill>
                  <a:srgbClr val="254091"/>
                </a:solidFill>
              </a:rPr>
              <a:pPr eaLnBrk="1" hangingPunct="1"/>
              <a:t>5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254091"/>
                </a:solidFill>
              </a:rPr>
              <a:t>Сахалинский государственный университет</a:t>
            </a:r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4102" name="Дата 5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EE94E4-AAF3-4070-8986-70F01AE886D9}" type="datetime1">
              <a:rPr lang="ru-RU" altLang="ru-RU" smtClean="0">
                <a:solidFill>
                  <a:srgbClr val="254091"/>
                </a:solidFill>
              </a:rPr>
              <a:t>28.09.2020</a:t>
            </a:fld>
            <a:endParaRPr lang="ru-RU" altLang="ru-RU" dirty="0">
              <a:solidFill>
                <a:srgbClr val="2540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450B14-C7C5-41C4-9A55-1A1504545EC3}"/>
              </a:ext>
            </a:extLst>
          </p:cNvPr>
          <p:cNvSpPr txBox="1"/>
          <p:nvPr/>
        </p:nvSpPr>
        <p:spPr>
          <a:xfrm>
            <a:off x="0" y="591533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47A0"/>
                </a:solidFill>
              </a:rPr>
              <a:t>1</a:t>
            </a:r>
            <a:r>
              <a:rPr lang="en-US" sz="1400" b="1" dirty="0">
                <a:solidFill>
                  <a:srgbClr val="4747A0"/>
                </a:solidFill>
              </a:rPr>
              <a:t>4</a:t>
            </a:r>
            <a:r>
              <a:rPr lang="ru-RU" sz="1400" dirty="0">
                <a:solidFill>
                  <a:srgbClr val="4747A0"/>
                </a:solidFill>
              </a:rPr>
              <a:t> </a:t>
            </a:r>
            <a:r>
              <a:rPr lang="en-US" sz="1400" dirty="0">
                <a:solidFill>
                  <a:srgbClr val="4747A0"/>
                </a:solidFill>
              </a:rPr>
              <a:t>–</a:t>
            </a:r>
            <a:r>
              <a:rPr lang="ru-RU" sz="1400" dirty="0">
                <a:solidFill>
                  <a:srgbClr val="4747A0"/>
                </a:solidFill>
              </a:rPr>
              <a:t> на территории РФ (</a:t>
            </a:r>
            <a:r>
              <a:rPr lang="ru-RU" sz="1400" b="1" dirty="0">
                <a:solidFill>
                  <a:srgbClr val="4747A0"/>
                </a:solidFill>
              </a:rPr>
              <a:t>9</a:t>
            </a:r>
            <a:r>
              <a:rPr lang="ru-RU" sz="1400" dirty="0">
                <a:solidFill>
                  <a:srgbClr val="4747A0"/>
                </a:solidFill>
              </a:rPr>
              <a:t> </a:t>
            </a:r>
            <a:r>
              <a:rPr lang="en-US" sz="1400" dirty="0">
                <a:solidFill>
                  <a:srgbClr val="4747A0"/>
                </a:solidFill>
              </a:rPr>
              <a:t>–</a:t>
            </a:r>
            <a:r>
              <a:rPr lang="ru-RU" sz="1400" dirty="0">
                <a:solidFill>
                  <a:srgbClr val="4747A0"/>
                </a:solidFill>
              </a:rPr>
              <a:t> сертифицированы в </a:t>
            </a:r>
            <a:r>
              <a:rPr lang="en-US" sz="1400" dirty="0">
                <a:solidFill>
                  <a:srgbClr val="4747A0"/>
                </a:solidFill>
              </a:rPr>
              <a:t>INTERMAGNET</a:t>
            </a:r>
            <a:r>
              <a:rPr lang="ru-RU" sz="1400" dirty="0">
                <a:solidFill>
                  <a:srgbClr val="4747A0"/>
                </a:solidFill>
              </a:rPr>
              <a:t>), </a:t>
            </a:r>
            <a:r>
              <a:rPr lang="ru-RU" sz="1400" b="1" dirty="0">
                <a:solidFill>
                  <a:srgbClr val="4747A0"/>
                </a:solidFill>
              </a:rPr>
              <a:t>2</a:t>
            </a:r>
            <a:r>
              <a:rPr lang="ru-RU" sz="1400" dirty="0">
                <a:solidFill>
                  <a:srgbClr val="4747A0"/>
                </a:solidFill>
              </a:rPr>
              <a:t> </a:t>
            </a:r>
            <a:r>
              <a:rPr lang="en-US" sz="1400" dirty="0">
                <a:solidFill>
                  <a:srgbClr val="4747A0"/>
                </a:solidFill>
              </a:rPr>
              <a:t>–</a:t>
            </a:r>
            <a:r>
              <a:rPr lang="ru-RU" sz="1400" dirty="0">
                <a:solidFill>
                  <a:srgbClr val="4747A0"/>
                </a:solidFill>
              </a:rPr>
              <a:t> в Антарктиде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6457"/>
            <a:ext cx="6750575" cy="47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21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283BB-13FC-4446-AEE6-E039A3CD08B4}" type="slidenum">
              <a:rPr kumimoji="0" lang="ru-RU" altLang="ru-RU" sz="1200">
                <a:solidFill>
                  <a:schemeClr val="accent2"/>
                </a:solidFill>
              </a:rPr>
              <a:pPr/>
              <a:t>6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632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64088" y="6229350"/>
            <a:ext cx="3456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56323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DBFB90-66DC-4C2F-AE32-220C396D10BB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200" b="1" dirty="0">
                <a:solidFill>
                  <a:schemeClr val="bg1"/>
                </a:solidFill>
              </a:rPr>
              <a:t>Внутреннее магнитное поле  Земли 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M</a:t>
            </a:r>
            <a:r>
              <a:rPr kumimoji="0" lang="en-US" altLang="ru-RU" sz="3200" b="1" baseline="-25000" dirty="0">
                <a:solidFill>
                  <a:schemeClr val="bg1"/>
                </a:solidFill>
              </a:rPr>
              <a:t>1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(</a:t>
            </a:r>
            <a:r>
              <a:rPr kumimoji="0" lang="en-US" altLang="ru-RU" sz="3200" b="1" dirty="0" err="1">
                <a:solidFill>
                  <a:schemeClr val="bg1"/>
                </a:solidFill>
              </a:rPr>
              <a:t>x,Ʈ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)+M</a:t>
            </a:r>
            <a:r>
              <a:rPr kumimoji="0" lang="en-US" altLang="ru-RU" sz="3200" b="1" baseline="-25000" dirty="0">
                <a:solidFill>
                  <a:schemeClr val="bg1"/>
                </a:solidFill>
              </a:rPr>
              <a:t>2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(x)</a:t>
            </a:r>
            <a:endParaRPr kumimoji="0"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96975"/>
            <a:ext cx="23701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core_field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8217" b="16432"/>
          <a:stretch>
            <a:fillRect/>
          </a:stretch>
        </p:blipFill>
        <p:spPr bwMode="auto">
          <a:xfrm>
            <a:off x="357188" y="1196975"/>
            <a:ext cx="2198687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38275"/>
            <a:ext cx="3148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8" name="Rectangle 30"/>
          <p:cNvSpPr>
            <a:spLocks noChangeArrowheads="1"/>
          </p:cNvSpPr>
          <p:nvPr/>
        </p:nvSpPr>
        <p:spPr bwMode="auto">
          <a:xfrm>
            <a:off x="323850" y="3566839"/>
            <a:ext cx="89646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Источник</a:t>
            </a:r>
            <a:r>
              <a:rPr kumimoji="0" lang="ru-RU" altLang="ru-RU" sz="1800" dirty="0">
                <a:solidFill>
                  <a:srgbClr val="254091"/>
                </a:solidFill>
              </a:rPr>
              <a:t>: 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динамо </a:t>
            </a:r>
            <a:r>
              <a:rPr kumimoji="0" lang="ru-RU" altLang="ru-RU" sz="1800" dirty="0">
                <a:solidFill>
                  <a:srgbClr val="254091"/>
                </a:solidFill>
              </a:rPr>
              <a:t>процессы в ядре и намагниченные породы литосферы.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Форма: 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диполь </a:t>
            </a:r>
            <a:r>
              <a:rPr kumimoji="0" lang="ru-RU" altLang="ru-RU" sz="1800" dirty="0">
                <a:solidFill>
                  <a:srgbClr val="254091"/>
                </a:solidFill>
              </a:rPr>
              <a:t>(приблизительно).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Величина</a:t>
            </a:r>
            <a:r>
              <a:rPr kumimoji="0" lang="ru-RU" altLang="ru-RU" sz="1800" dirty="0">
                <a:solidFill>
                  <a:srgbClr val="254091"/>
                </a:solidFill>
              </a:rPr>
              <a:t>: </a:t>
            </a:r>
            <a:r>
              <a:rPr kumimoji="0" lang="en-US" altLang="ru-RU" sz="1800" dirty="0">
                <a:solidFill>
                  <a:srgbClr val="254091"/>
                </a:solidFill>
              </a:rPr>
              <a:t>~</a:t>
            </a:r>
            <a:r>
              <a:rPr kumimoji="0" lang="ru-RU" altLang="ru-RU" sz="1800" dirty="0">
                <a:solidFill>
                  <a:srgbClr val="254091"/>
                </a:solidFill>
              </a:rPr>
              <a:t>60000 </a:t>
            </a:r>
            <a:r>
              <a:rPr kumimoji="0" lang="ru-RU" altLang="ru-RU" sz="1800" dirty="0" err="1">
                <a:solidFill>
                  <a:srgbClr val="254091"/>
                </a:solidFill>
              </a:rPr>
              <a:t>нТл</a:t>
            </a:r>
            <a:r>
              <a:rPr kumimoji="0" lang="ru-RU" altLang="ru-RU" sz="1800" dirty="0">
                <a:solidFill>
                  <a:srgbClr val="254091"/>
                </a:solidFill>
              </a:rPr>
              <a:t> / полюс / вертикальная компонента 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dirty="0">
                <a:solidFill>
                  <a:srgbClr val="254091"/>
                </a:solidFill>
              </a:rPr>
              <a:t>                   </a:t>
            </a:r>
            <a:r>
              <a:rPr kumimoji="0" lang="en-US" altLang="ru-RU" sz="1800" dirty="0">
                <a:solidFill>
                  <a:srgbClr val="254091"/>
                </a:solidFill>
              </a:rPr>
              <a:t>~</a:t>
            </a:r>
            <a:r>
              <a:rPr kumimoji="0" lang="ru-RU" altLang="ru-RU" sz="1800" dirty="0">
                <a:solidFill>
                  <a:srgbClr val="254091"/>
                </a:solidFill>
              </a:rPr>
              <a:t>30000 </a:t>
            </a:r>
            <a:r>
              <a:rPr kumimoji="0" lang="ru-RU" altLang="ru-RU" sz="1800" dirty="0" err="1">
                <a:solidFill>
                  <a:srgbClr val="254091"/>
                </a:solidFill>
              </a:rPr>
              <a:t>нТл</a:t>
            </a:r>
            <a:r>
              <a:rPr kumimoji="0" lang="ru-RU" altLang="ru-RU" sz="1800" dirty="0">
                <a:solidFill>
                  <a:srgbClr val="254091"/>
                </a:solidFill>
              </a:rPr>
              <a:t> / экватор / горизонтальная компонента 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dirty="0">
                <a:solidFill>
                  <a:srgbClr val="254091"/>
                </a:solidFill>
              </a:rPr>
              <a:t>                   </a:t>
            </a:r>
            <a:r>
              <a:rPr kumimoji="0" lang="en-US" altLang="ru-RU" sz="1800" dirty="0">
                <a:solidFill>
                  <a:srgbClr val="254091"/>
                </a:solidFill>
              </a:rPr>
              <a:t>&gt;</a:t>
            </a:r>
            <a:r>
              <a:rPr kumimoji="0" lang="ru-RU" altLang="ru-RU" sz="1800" dirty="0">
                <a:solidFill>
                  <a:srgbClr val="254091"/>
                </a:solidFill>
              </a:rPr>
              <a:t>9</a:t>
            </a:r>
            <a:r>
              <a:rPr kumimoji="0" lang="en-US" altLang="ru-RU" sz="1800" dirty="0">
                <a:solidFill>
                  <a:srgbClr val="254091"/>
                </a:solidFill>
              </a:rPr>
              <a:t>5</a:t>
            </a:r>
            <a:r>
              <a:rPr kumimoji="0" lang="ru-RU" altLang="ru-RU" sz="1800" dirty="0">
                <a:solidFill>
                  <a:srgbClr val="254091"/>
                </a:solidFill>
              </a:rPr>
              <a:t>%</a:t>
            </a:r>
            <a:r>
              <a:rPr kumimoji="0" lang="en-US" altLang="ru-RU" sz="1800" dirty="0">
                <a:solidFill>
                  <a:srgbClr val="254091"/>
                </a:solidFill>
              </a:rPr>
              <a:t> </a:t>
            </a:r>
            <a:r>
              <a:rPr kumimoji="0" lang="ru-RU" altLang="ru-RU" sz="1800" dirty="0">
                <a:solidFill>
                  <a:srgbClr val="254091"/>
                </a:solidFill>
              </a:rPr>
              <a:t>величины В, измеряемой на поверхности</a:t>
            </a:r>
            <a:endParaRPr kumimoji="0" lang="en-US" altLang="ru-RU" sz="1800" dirty="0">
              <a:solidFill>
                <a:srgbClr val="25409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Изменчивость: </a:t>
            </a:r>
            <a:r>
              <a:rPr kumimoji="0" lang="ru-RU" altLang="ru-RU" sz="1800" dirty="0">
                <a:solidFill>
                  <a:srgbClr val="254091"/>
                </a:solidFill>
              </a:rPr>
              <a:t>годы </a:t>
            </a:r>
            <a:r>
              <a:rPr kumimoji="0" lang="ru-RU" altLang="ru-RU" sz="1800" dirty="0" smtClean="0">
                <a:solidFill>
                  <a:srgbClr val="254091"/>
                </a:solidFill>
              </a:rPr>
              <a:t>– </a:t>
            </a:r>
            <a:r>
              <a:rPr kumimoji="0" lang="ru-RU" altLang="ru-RU" sz="1800" i="1" dirty="0" smtClean="0">
                <a:solidFill>
                  <a:srgbClr val="C00000"/>
                </a:solidFill>
              </a:rPr>
              <a:t>вековой</a:t>
            </a:r>
            <a:r>
              <a:rPr kumimoji="0" lang="en-US" altLang="ru-RU" sz="1800" i="1" dirty="0" smtClean="0">
                <a:solidFill>
                  <a:srgbClr val="C00000"/>
                </a:solidFill>
              </a:rPr>
              <a:t> </a:t>
            </a:r>
            <a:r>
              <a:rPr kumimoji="0" lang="ru-RU" altLang="ru-RU" sz="1800" i="1" dirty="0">
                <a:solidFill>
                  <a:srgbClr val="C00000"/>
                </a:solidFill>
              </a:rPr>
              <a:t>ход</a:t>
            </a:r>
            <a:r>
              <a:rPr kumimoji="0" lang="ru-RU" altLang="ru-RU" sz="1800" dirty="0">
                <a:solidFill>
                  <a:srgbClr val="C00000"/>
                </a:solidFill>
              </a:rPr>
              <a:t>.</a:t>
            </a:r>
          </a:p>
          <a:p>
            <a:endParaRPr kumimoji="0" lang="ru-RU" altLang="ru-RU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1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2F8C47-5DA1-4422-97D4-00B005D35888}" type="slidenum">
              <a:rPr kumimoji="0" lang="ru-RU" altLang="ru-RU" sz="1200">
                <a:solidFill>
                  <a:schemeClr val="accent2"/>
                </a:solidFill>
              </a:rPr>
              <a:pPr/>
              <a:t>7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529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54650" y="6229350"/>
            <a:ext cx="33655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55299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0A1E50-6666-4E8A-8AE7-C5CCED041A02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200" b="1" dirty="0">
                <a:solidFill>
                  <a:schemeClr val="bg1"/>
                </a:solidFill>
              </a:rPr>
              <a:t>Магнитосфера Земли</a:t>
            </a: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323850" y="3904378"/>
            <a:ext cx="849630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altLang="ru-RU" sz="2000" i="1" dirty="0">
                <a:solidFill>
                  <a:srgbClr val="4747A0"/>
                </a:solidFill>
              </a:rPr>
              <a:t>Солнечная активность </a:t>
            </a:r>
            <a:r>
              <a:rPr lang="ru-RU" altLang="ru-RU" sz="2000" dirty="0">
                <a:solidFill>
                  <a:srgbClr val="4747A0"/>
                </a:solidFill>
              </a:rPr>
              <a:t>определяет состояние </a:t>
            </a:r>
            <a:r>
              <a:rPr lang="en-US" altLang="ru-RU" sz="2000" i="1" dirty="0" err="1">
                <a:solidFill>
                  <a:srgbClr val="4747A0"/>
                </a:solidFill>
              </a:rPr>
              <a:t>магнитосферы</a:t>
            </a:r>
            <a:r>
              <a:rPr lang="ru-RU" altLang="ru-RU" sz="2000" dirty="0">
                <a:solidFill>
                  <a:srgbClr val="4747A0"/>
                </a:solidFill>
              </a:rPr>
              <a:t> </a:t>
            </a:r>
            <a:r>
              <a:rPr lang="ru-RU" altLang="ru-RU" sz="2000" dirty="0" smtClean="0">
                <a:solidFill>
                  <a:srgbClr val="4747A0"/>
                </a:solidFill>
              </a:rPr>
              <a:t/>
            </a:r>
            <a:br>
              <a:rPr lang="ru-RU" altLang="ru-RU" sz="2000" dirty="0" smtClean="0">
                <a:solidFill>
                  <a:srgbClr val="4747A0"/>
                </a:solidFill>
              </a:rPr>
            </a:br>
            <a:r>
              <a:rPr lang="ru-RU" altLang="ru-RU" sz="2000" dirty="0" smtClean="0">
                <a:solidFill>
                  <a:srgbClr val="4747A0"/>
                </a:solidFill>
              </a:rPr>
              <a:t>(</a:t>
            </a:r>
            <a:r>
              <a:rPr lang="ru-RU" altLang="ru-RU" sz="2000" dirty="0">
                <a:solidFill>
                  <a:srgbClr val="4747A0"/>
                </a:solidFill>
              </a:rPr>
              <a:t>количество </a:t>
            </a:r>
            <a:r>
              <a:rPr lang="ru-RU" altLang="ru-RU" sz="2000" dirty="0" smtClean="0">
                <a:solidFill>
                  <a:srgbClr val="4747A0"/>
                </a:solidFill>
              </a:rPr>
              <a:t>и </a:t>
            </a:r>
            <a:r>
              <a:rPr lang="ru-RU" altLang="ru-RU" sz="2000" dirty="0">
                <a:solidFill>
                  <a:srgbClr val="4747A0"/>
                </a:solidFill>
              </a:rPr>
              <a:t>энергию поступающей в нее плазмы) и ионосферы (изменение проводимости). </a:t>
            </a:r>
          </a:p>
          <a:p>
            <a:pPr algn="ctr">
              <a:lnSpc>
                <a:spcPct val="114000"/>
              </a:lnSpc>
            </a:pPr>
            <a:endParaRPr lang="ru-RU" altLang="ru-RU" sz="2000" dirty="0">
              <a:solidFill>
                <a:srgbClr val="4747A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altLang="ru-RU" sz="2000" dirty="0">
                <a:solidFill>
                  <a:srgbClr val="4747A0"/>
                </a:solidFill>
              </a:rPr>
              <a:t>В М-И системе возникает комплекс явлений, </a:t>
            </a:r>
            <a:r>
              <a:rPr lang="ru-RU" altLang="ru-RU" sz="2000" dirty="0" smtClean="0">
                <a:solidFill>
                  <a:srgbClr val="4747A0"/>
                </a:solidFill>
              </a:rPr>
              <a:t/>
            </a:r>
            <a:br>
              <a:rPr lang="ru-RU" altLang="ru-RU" sz="2000" dirty="0" smtClean="0">
                <a:solidFill>
                  <a:srgbClr val="4747A0"/>
                </a:solidFill>
              </a:rPr>
            </a:br>
            <a:r>
              <a:rPr lang="ru-RU" altLang="ru-RU" sz="2000" dirty="0" smtClean="0">
                <a:solidFill>
                  <a:srgbClr val="4747A0"/>
                </a:solidFill>
              </a:rPr>
              <a:t>в </a:t>
            </a:r>
            <a:r>
              <a:rPr lang="ru-RU" altLang="ru-RU" sz="2000" dirty="0">
                <a:solidFill>
                  <a:srgbClr val="4747A0"/>
                </a:solidFill>
              </a:rPr>
              <a:t>основном </a:t>
            </a:r>
            <a:r>
              <a:rPr lang="ru-RU" altLang="ru-RU" sz="2000" dirty="0" smtClean="0">
                <a:solidFill>
                  <a:srgbClr val="4747A0"/>
                </a:solidFill>
              </a:rPr>
              <a:t>электромагнитной </a:t>
            </a:r>
            <a:r>
              <a:rPr lang="ru-RU" altLang="ru-RU" sz="2000" dirty="0">
                <a:solidFill>
                  <a:srgbClr val="4747A0"/>
                </a:solidFill>
              </a:rPr>
              <a:t>природы.</a:t>
            </a:r>
          </a:p>
        </p:txBody>
      </p:sp>
      <p:grpSp>
        <p:nvGrpSpPr>
          <p:cNvPr id="55302" name="Группа 6"/>
          <p:cNvGrpSpPr>
            <a:grpSpLocks/>
          </p:cNvGrpSpPr>
          <p:nvPr/>
        </p:nvGrpSpPr>
        <p:grpSpPr bwMode="auto">
          <a:xfrm>
            <a:off x="2195512" y="1268760"/>
            <a:ext cx="4752975" cy="2376488"/>
            <a:chOff x="1947063" y="1368745"/>
            <a:chExt cx="4752975" cy="2376488"/>
          </a:xfrm>
        </p:grpSpPr>
        <p:pic>
          <p:nvPicPr>
            <p:cNvPr id="5530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063" y="1368745"/>
              <a:ext cx="4752975" cy="237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2147088" y="1829120"/>
              <a:ext cx="251936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400">
                  <a:solidFill>
                    <a:schemeClr val="bg1"/>
                  </a:solidFill>
                </a:rPr>
                <a:t>      Солнечный ветер </a:t>
              </a:r>
            </a:p>
            <a:p>
              <a:r>
                <a:rPr kumimoji="0" lang="ru-RU" altLang="ru-RU" sz="1400">
                  <a:solidFill>
                    <a:schemeClr val="bg1"/>
                  </a:solidFill>
                </a:rPr>
                <a:t>(плазма и магнитное поле)</a:t>
              </a: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2939251" y="3340420"/>
              <a:ext cx="22320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400">
                  <a:solidFill>
                    <a:schemeClr val="bg1"/>
                  </a:solidFill>
                </a:rPr>
                <a:t>Земля (ионосфера)</a:t>
              </a:r>
            </a:p>
          </p:txBody>
        </p:sp>
        <p:sp>
          <p:nvSpPr>
            <p:cNvPr id="32779" name="Line 14"/>
            <p:cNvSpPr>
              <a:spLocks noChangeShapeType="1"/>
            </p:cNvSpPr>
            <p:nvPr/>
          </p:nvSpPr>
          <p:spPr bwMode="auto">
            <a:xfrm flipV="1">
              <a:off x="4269576" y="2692720"/>
              <a:ext cx="936625" cy="7207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780" name="Rectangle 26"/>
            <p:cNvSpPr>
              <a:spLocks noChangeArrowheads="1"/>
            </p:cNvSpPr>
            <p:nvPr/>
          </p:nvSpPr>
          <p:spPr bwMode="auto">
            <a:xfrm>
              <a:off x="4739476" y="1684658"/>
              <a:ext cx="1549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магнитосфера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752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D4F5B4-0B9C-4054-B136-21D6D2E38250}" type="slidenum">
              <a:rPr kumimoji="0" lang="ru-RU" altLang="ru-RU" sz="1200">
                <a:solidFill>
                  <a:schemeClr val="accent2"/>
                </a:solidFill>
              </a:rPr>
              <a:pPr/>
              <a:t>8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734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57347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3C5A1-84CE-48B5-9BD2-F647671829F4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200" b="1" dirty="0">
                <a:solidFill>
                  <a:schemeClr val="bg1"/>
                </a:solidFill>
              </a:rPr>
              <a:t>Внешнее магнитное поле  Земли 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M</a:t>
            </a:r>
            <a:r>
              <a:rPr kumimoji="0" lang="en-US" altLang="ru-RU" sz="3200" b="1" baseline="-25000" dirty="0">
                <a:solidFill>
                  <a:schemeClr val="bg1"/>
                </a:solidFill>
              </a:rPr>
              <a:t>3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(</a:t>
            </a:r>
            <a:r>
              <a:rPr kumimoji="0" lang="en-US" altLang="ru-RU" sz="3200" b="1" dirty="0" err="1">
                <a:solidFill>
                  <a:schemeClr val="bg1"/>
                </a:solidFill>
              </a:rPr>
              <a:t>x,t</a:t>
            </a:r>
            <a:r>
              <a:rPr kumimoji="0" lang="en-US" altLang="ru-RU" sz="3200" b="1" dirty="0">
                <a:solidFill>
                  <a:schemeClr val="bg1"/>
                </a:solidFill>
              </a:rPr>
              <a:t>)</a:t>
            </a:r>
            <a:endParaRPr kumimoji="0"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34822" name="Picture 34" descr="geomagtopleft_200x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15118" b="40984"/>
          <a:stretch>
            <a:fillRect/>
          </a:stretch>
        </p:blipFill>
        <p:spPr bwMode="auto">
          <a:xfrm>
            <a:off x="250825" y="1222251"/>
            <a:ext cx="22320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735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22251"/>
            <a:ext cx="19542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37"/>
          <p:cNvSpPr>
            <a:spLocks noChangeArrowheads="1"/>
          </p:cNvSpPr>
          <p:nvPr/>
        </p:nvSpPr>
        <p:spPr bwMode="auto">
          <a:xfrm>
            <a:off x="250825" y="3420507"/>
            <a:ext cx="8424863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Источник: </a:t>
            </a:r>
            <a:r>
              <a:rPr kumimoji="0" lang="ru-RU" altLang="ru-RU" sz="1800" dirty="0">
                <a:solidFill>
                  <a:srgbClr val="254091"/>
                </a:solidFill>
              </a:rPr>
              <a:t>Электрические токи в околоземном пространстве: в ионосфере и магнитосфере.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Форма: </a:t>
            </a:r>
            <a:r>
              <a:rPr kumimoji="0" lang="ru-RU" altLang="ru-RU" sz="1800" dirty="0">
                <a:solidFill>
                  <a:srgbClr val="254091"/>
                </a:solidFill>
              </a:rPr>
              <a:t>Многообразная, в зависимости от конфигурации токов.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Величина: </a:t>
            </a:r>
            <a:r>
              <a:rPr kumimoji="0" lang="ru-RU" altLang="ru-RU" sz="1800" dirty="0">
                <a:solidFill>
                  <a:srgbClr val="254091"/>
                </a:solidFill>
              </a:rPr>
              <a:t>до 3000 </a:t>
            </a:r>
            <a:r>
              <a:rPr kumimoji="0" lang="ru-RU" altLang="ru-RU" sz="1800" dirty="0" err="1">
                <a:solidFill>
                  <a:srgbClr val="254091"/>
                </a:solidFill>
              </a:rPr>
              <a:t>нТл</a:t>
            </a:r>
            <a:r>
              <a:rPr kumimoji="0" lang="ru-RU" altLang="ru-RU" sz="1800" dirty="0">
                <a:solidFill>
                  <a:srgbClr val="254091"/>
                </a:solidFill>
              </a:rPr>
              <a:t>, </a:t>
            </a:r>
            <a:r>
              <a:rPr kumimoji="0" lang="en-US" altLang="ru-RU" sz="1800" dirty="0">
                <a:solidFill>
                  <a:srgbClr val="254091"/>
                </a:solidFill>
              </a:rPr>
              <a:t>~5</a:t>
            </a:r>
            <a:r>
              <a:rPr kumimoji="0" lang="ru-RU" altLang="ru-RU" sz="1800" dirty="0">
                <a:solidFill>
                  <a:srgbClr val="254091"/>
                </a:solidFill>
              </a:rPr>
              <a:t>%</a:t>
            </a:r>
            <a:r>
              <a:rPr kumimoji="0" lang="en-US" altLang="ru-RU" sz="1800" dirty="0">
                <a:solidFill>
                  <a:srgbClr val="254091"/>
                </a:solidFill>
              </a:rPr>
              <a:t> </a:t>
            </a:r>
            <a:r>
              <a:rPr kumimoji="0" lang="ru-RU" altLang="ru-RU" sz="1800" dirty="0">
                <a:solidFill>
                  <a:srgbClr val="254091"/>
                </a:solidFill>
              </a:rPr>
              <a:t>величины </a:t>
            </a:r>
            <a:r>
              <a:rPr kumimoji="0" lang="en-US" altLang="ru-RU" sz="1800" dirty="0">
                <a:solidFill>
                  <a:srgbClr val="254091"/>
                </a:solidFill>
              </a:rPr>
              <a:t>F</a:t>
            </a:r>
            <a:r>
              <a:rPr kumimoji="0" lang="ru-RU" altLang="ru-RU" sz="1800" dirty="0">
                <a:solidFill>
                  <a:srgbClr val="254091"/>
                </a:solidFill>
              </a:rPr>
              <a:t>, измеряемой на поверхности Земли </a:t>
            </a:r>
            <a:r>
              <a:rPr kumimoji="0" lang="en-US" altLang="ru-RU" sz="1800" dirty="0">
                <a:solidFill>
                  <a:srgbClr val="254091"/>
                </a:solidFill>
              </a:rPr>
              <a:t>(</a:t>
            </a:r>
            <a:r>
              <a:rPr kumimoji="0" lang="ru-RU" altLang="ru-RU" sz="1800" dirty="0">
                <a:solidFill>
                  <a:srgbClr val="254091"/>
                </a:solidFill>
              </a:rPr>
              <a:t>большие магнитные бури).</a:t>
            </a:r>
          </a:p>
          <a:p>
            <a:pPr>
              <a:lnSpc>
                <a:spcPct val="150000"/>
              </a:lnSpc>
            </a:pPr>
            <a:r>
              <a:rPr kumimoji="0" lang="ru-RU" altLang="ru-RU" sz="1800" b="1" dirty="0">
                <a:solidFill>
                  <a:srgbClr val="254091"/>
                </a:solidFill>
              </a:rPr>
              <a:t>Изменчивость: </a:t>
            </a:r>
            <a:r>
              <a:rPr kumimoji="0" lang="ru-RU" altLang="ru-RU" sz="1800" dirty="0">
                <a:solidFill>
                  <a:srgbClr val="254091"/>
                </a:solidFill>
              </a:rPr>
              <a:t>доли сек / сек / мин / час / сутки – </a:t>
            </a:r>
            <a:r>
              <a:rPr kumimoji="0" lang="ru-RU" altLang="ru-RU" sz="1800" i="1" dirty="0">
                <a:solidFill>
                  <a:srgbClr val="C00000"/>
                </a:solidFill>
              </a:rPr>
              <a:t>геомагнитные вариации.</a:t>
            </a:r>
            <a:r>
              <a:rPr kumimoji="0" lang="ru-RU" altLang="ru-RU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4825" name="Rectangle 41"/>
          <p:cNvSpPr>
            <a:spLocks noChangeArrowheads="1"/>
          </p:cNvSpPr>
          <p:nvPr/>
        </p:nvSpPr>
        <p:spPr bwMode="auto">
          <a:xfrm>
            <a:off x="5219700" y="1676276"/>
            <a:ext cx="21113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з. Ампера</a:t>
            </a:r>
          </a:p>
          <a:p>
            <a:r>
              <a:rPr kumimoji="0" lang="en-US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div B = 0 </a:t>
            </a:r>
          </a:p>
          <a:p>
            <a:r>
              <a:rPr kumimoji="0" lang="en-US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rot B = </a:t>
            </a:r>
            <a:r>
              <a:rPr kumimoji="0" lang="el-GR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μ</a:t>
            </a:r>
            <a:r>
              <a:rPr kumimoji="0" lang="en-US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0 ∙ j</a:t>
            </a:r>
            <a:r>
              <a:rPr kumimoji="0" lang="ru-RU" altLang="ru-RU" sz="2000" dirty="0">
                <a:solidFill>
                  <a:srgbClr val="254091"/>
                </a:solidFill>
                <a:latin typeface="Times New Roman" panose="02020603050405020304" pitchFamily="18" charset="0"/>
              </a:rPr>
              <a:t> </a:t>
            </a:r>
          </a:p>
          <a:p>
            <a:endParaRPr kumimoji="0" lang="ru-RU" altLang="ru-RU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1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08711F-921C-48B2-B96A-47D07E7FE39D}" type="slidenum">
              <a:rPr kumimoji="0" lang="ru-RU" altLang="ru-RU" sz="1200">
                <a:solidFill>
                  <a:schemeClr val="accent2"/>
                </a:solidFill>
              </a:rPr>
              <a:pPr/>
              <a:t>9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6144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36096" y="6229350"/>
            <a:ext cx="338405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chemeClr val="accent2"/>
                </a:solidFill>
              </a:rPr>
              <a:t>Сахалинский государственный университет</a:t>
            </a:r>
            <a:endParaRPr kumimoji="0" lang="ru-RU" altLang="ru-RU" sz="1200" dirty="0">
              <a:solidFill>
                <a:schemeClr val="accent2"/>
              </a:solidFill>
            </a:endParaRPr>
          </a:p>
        </p:txBody>
      </p:sp>
      <p:sp>
        <p:nvSpPr>
          <p:cNvPr id="61443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C8D98A-26A1-4F88-90EB-9DE13C74FE62}" type="datetime1">
              <a:rPr kumimoji="0" lang="ru-RU" altLang="ru-RU" sz="1200" smtClean="0">
                <a:solidFill>
                  <a:schemeClr val="accent2"/>
                </a:solidFill>
              </a:rPr>
              <a:t>28.09.2020</a:t>
            </a:fld>
            <a:endParaRPr kumimoji="0" lang="ru-RU" altLang="ru-RU" sz="1200">
              <a:solidFill>
                <a:schemeClr val="accent2"/>
              </a:solidFill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0" y="-26988"/>
            <a:ext cx="9144000" cy="1051200"/>
          </a:xfrm>
          <a:prstGeom prst="rect">
            <a:avLst/>
          </a:prstGeom>
          <a:solidFill>
            <a:srgbClr val="254091"/>
          </a:solidFill>
          <a:ln>
            <a:noFill/>
          </a:ln>
          <a:extLst/>
        </p:spPr>
        <p:txBody>
          <a:bodyPr tIns="7200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endParaRPr kumimoji="0" lang="ru-RU" altLang="ru-RU" sz="2800" b="1">
              <a:solidFill>
                <a:schemeClr val="bg1"/>
              </a:solidFill>
            </a:endParaRPr>
          </a:p>
          <a:p>
            <a:pPr algn="ctr" eaLnBrk="0" hangingPunct="0"/>
            <a:r>
              <a:rPr kumimoji="0" lang="ru-RU" altLang="ru-RU" sz="2800" b="1">
                <a:solidFill>
                  <a:schemeClr val="bg1"/>
                </a:solidFill>
              </a:rPr>
              <a:t>Спутниковые измерения геомагнитного поля </a:t>
            </a:r>
            <a:br>
              <a:rPr kumimoji="0" lang="ru-RU" altLang="ru-RU" sz="2800" b="1">
                <a:solidFill>
                  <a:schemeClr val="bg1"/>
                </a:solidFill>
              </a:rPr>
            </a:br>
            <a:endParaRPr kumimoji="0" lang="ru-RU" altLang="ru-RU" sz="2800" b="1">
              <a:solidFill>
                <a:schemeClr val="bg1"/>
              </a:solidFill>
            </a:endParaRPr>
          </a:p>
        </p:txBody>
      </p:sp>
      <p:sp>
        <p:nvSpPr>
          <p:cNvPr id="61445" name="Содержимое 2"/>
          <p:cNvSpPr txBox="1">
            <a:spLocks/>
          </p:cNvSpPr>
          <p:nvPr/>
        </p:nvSpPr>
        <p:spPr bwMode="auto">
          <a:xfrm>
            <a:off x="0" y="1917328"/>
            <a:ext cx="4751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800" b="1" dirty="0">
                <a:solidFill>
                  <a:srgbClr val="254091"/>
                </a:solidFill>
              </a:rPr>
              <a:t>Высота орбиты КА: 300 – 2000 км </a:t>
            </a:r>
          </a:p>
          <a:p>
            <a:pPr algn="ctr"/>
            <a:r>
              <a:rPr kumimoji="0" lang="ru-RU" altLang="ru-RU" sz="1800" b="1" dirty="0">
                <a:solidFill>
                  <a:srgbClr val="254091"/>
                </a:solidFill>
              </a:rPr>
              <a:t>(Орбитальный период  </a:t>
            </a:r>
            <a:r>
              <a:rPr kumimoji="0" lang="en-US" altLang="ru-RU" sz="1800" b="1" dirty="0">
                <a:solidFill>
                  <a:srgbClr val="254091"/>
                </a:solidFill>
              </a:rPr>
              <a:t>90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– 1</a:t>
            </a:r>
            <a:r>
              <a:rPr kumimoji="0" lang="en-US" altLang="ru-RU" sz="1800" b="1" dirty="0">
                <a:solidFill>
                  <a:srgbClr val="254091"/>
                </a:solidFill>
              </a:rPr>
              <a:t>30</a:t>
            </a:r>
            <a:r>
              <a:rPr kumimoji="0" lang="ru-RU" altLang="ru-RU" sz="1800" b="1" dirty="0">
                <a:solidFill>
                  <a:srgbClr val="254091"/>
                </a:solidFill>
              </a:rPr>
              <a:t> мин.)</a:t>
            </a:r>
            <a:r>
              <a:rPr kumimoji="0" lang="en-US" altLang="ru-RU" sz="1800" b="1" dirty="0">
                <a:solidFill>
                  <a:srgbClr val="254091"/>
                </a:solidFill>
              </a:rPr>
              <a:t> </a:t>
            </a:r>
            <a:endParaRPr kumimoji="0" lang="ru-RU" altLang="ru-RU" sz="1800" b="1" dirty="0">
              <a:solidFill>
                <a:srgbClr val="254091"/>
              </a:solidFill>
            </a:endParaRPr>
          </a:p>
          <a:p>
            <a:pPr algn="ctr"/>
            <a:endParaRPr kumimoji="0" lang="ru-RU" altLang="ru-RU" sz="2000" b="1" dirty="0">
              <a:solidFill>
                <a:srgbClr val="222268"/>
              </a:solidFill>
            </a:endParaRPr>
          </a:p>
        </p:txBody>
      </p:sp>
      <p:pic>
        <p:nvPicPr>
          <p:cNvPr id="61446" name="Рисунок 11" descr="pic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738"/>
            <a:ext cx="27193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Рисунок 17" descr="PolarH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5370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19"/>
          <p:cNvSpPr>
            <a:spLocks noChangeArrowheads="1"/>
          </p:cNvSpPr>
          <p:nvPr/>
        </p:nvSpPr>
        <p:spPr bwMode="auto">
          <a:xfrm>
            <a:off x="180107" y="1121050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ru-RU" altLang="ru-RU" sz="1800" i="1" dirty="0">
                <a:solidFill>
                  <a:srgbClr val="254091"/>
                </a:solidFill>
              </a:rPr>
              <a:t>Применяются КА с низкой полярной орбитой, оснащенные векторным и скалярным магнитометрами </a:t>
            </a:r>
            <a:r>
              <a:rPr kumimoji="0" lang="ru-RU" altLang="ru-RU" sz="1800" dirty="0">
                <a:solidFill>
                  <a:srgbClr val="254091"/>
                </a:solidFill>
              </a:rPr>
              <a:t>+ </a:t>
            </a:r>
            <a:r>
              <a:rPr kumimoji="0" lang="ru-RU" altLang="ru-RU" sz="1800" i="1" dirty="0">
                <a:solidFill>
                  <a:srgbClr val="254091"/>
                </a:solidFill>
              </a:rPr>
              <a:t>оптический</a:t>
            </a:r>
            <a:r>
              <a:rPr kumimoji="0" lang="ru-RU" altLang="ru-RU" sz="1800" dirty="0">
                <a:solidFill>
                  <a:srgbClr val="254091"/>
                </a:solidFill>
              </a:rPr>
              <a:t> </a:t>
            </a:r>
            <a:r>
              <a:rPr kumimoji="0" lang="ru-RU" altLang="ru-RU" sz="1800" i="1" dirty="0">
                <a:solidFill>
                  <a:srgbClr val="254091"/>
                </a:solidFill>
              </a:rPr>
              <a:t>прибор для ориентации по звездам </a:t>
            </a:r>
          </a:p>
        </p:txBody>
      </p:sp>
      <p:sp>
        <p:nvSpPr>
          <p:cNvPr id="37898" name="Rectangle 20"/>
          <p:cNvSpPr>
            <a:spLocks noChangeArrowheads="1"/>
          </p:cNvSpPr>
          <p:nvPr/>
        </p:nvSpPr>
        <p:spPr bwMode="auto">
          <a:xfrm>
            <a:off x="4427538" y="2284413"/>
            <a:ext cx="4537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600" dirty="0">
                <a:solidFill>
                  <a:srgbClr val="254091"/>
                </a:solidFill>
              </a:rPr>
              <a:t>Проекция орбиты геомагнитного КА </a:t>
            </a:r>
          </a:p>
          <a:p>
            <a:pPr algn="ctr"/>
            <a:r>
              <a:rPr kumimoji="0" lang="ru-RU" altLang="ru-RU" sz="1600" dirty="0">
                <a:solidFill>
                  <a:srgbClr val="254091"/>
                </a:solidFill>
              </a:rPr>
              <a:t>на поверхность Земли</a:t>
            </a:r>
          </a:p>
        </p:txBody>
      </p:sp>
    </p:spTree>
    <p:extLst>
      <p:ext uri="{BB962C8B-B14F-4D97-AF65-F5344CB8AC3E}">
        <p14:creationId xmlns:p14="http://schemas.microsoft.com/office/powerpoint/2010/main" val="151310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аздел III. Окружающая среда и здоровье населения в условиях изменяющегося климата&amp;#x0D;&amp;#x0A;Создание интеллектуальной медици&quot;/&gt;&lt;property id=&quot;20307&quot; value=&quot;256&quot;/&gt;&lt;/object&gt;&lt;object type=&quot;3&quot; unique_id=&quot;10005&quot;&gt;&lt;property id=&quot;20148&quot; value=&quot;5&quot;/&gt;&lt;property id=&quot;20300&quot; value=&quot;Slide 2 - &amp;quot;Цели проекта&amp;quot;&quot;/&gt;&lt;property id=&quot;20307&quot; value=&quot;453&quot;/&gt;&lt;/object&gt;&lt;object type=&quot;3&quot; unique_id=&quot;10009&quot;&gt;&lt;property id=&quot;20148&quot; value=&quot;5&quot;/&gt;&lt;property id=&quot;20300&quot; value=&quot;Slide 4 - &amp;quot;Тематические информационные слои&amp;quot;&quot;/&gt;&lt;property id=&quot;20307&quot; value=&quot;371&quot;/&gt;&lt;/object&gt;&lt;object type=&quot;3&quot; unique_id=&quot;10895&quot;&gt;&lt;property id=&quot;20148&quot; value=&quot;5&quot;/&gt;&lt;property id=&quot;20300&quot; value=&quot;Slide 3 - &amp;quot;Содержание МГИС&amp;quot;&quot;/&gt;&lt;property id=&quot;20307&quot; value=&quot;467&quot;/&gt;&lt;/object&gt;&lt;object type=&quot;3&quot; unique_id=&quot;10992&quot;&gt;&lt;property id=&quot;20148&quot; value=&quot;5&quot;/&gt;&lt;property id=&quot;20300&quot; value=&quot;Slide 5 - &amp;quot;Климатические изменения на территории России&amp;quot;&quot;/&gt;&lt;property id=&quot;20307&quot; value=&quot;468&quot;/&gt;&lt;/object&gt;&lt;object type=&quot;3&quot; unique_id=&quot;10993&quot;&gt;&lt;property id=&quot;20148&quot; value=&quot;5&quot;/&gt;&lt;property id=&quot;20300&quot; value=&quot;Slide 6 - &amp;quot;Климатические изменения на территории России&amp;quot;&quot;/&gt;&lt;property id=&quot;20307&quot; value=&quot;469&quot;/&gt;&lt;/object&gt;&lt;object type=&quot;3&quot; unique_id=&quot;10994&quot;&gt;&lt;property id=&quot;20148&quot; value=&quot;5&quot;/&gt;&lt;property id=&quot;20300&quot; value=&quot;Slide 7 - &amp;quot;Сезонные аномалии температуры&amp;quot;&quot;/&gt;&lt;property id=&quot;20307&quot; value=&quot;470&quot;/&gt;&lt;/object&gt;&lt;object type=&quot;3&quot; unique_id=&quot;10995&quot;&gt;&lt;property id=&quot;20148&quot; value=&quot;5&quot;/&gt;&lt;property id=&quot;20300&quot; value=&quot;Slide 8 - &amp;quot;Демографическая структура населения&amp;quot;&quot;/&gt;&lt;property id=&quot;20307&quot; value=&quot;471&quot;/&gt;&lt;/object&gt;&lt;object type=&quot;3&quot; unique_id=&quot;10996&quot;&gt;&lt;property id=&quot;20148&quot; value=&quot;5&quot;/&gt;&lt;property id=&quot;20300&quot; value=&quot;Slide 9 - &amp;quot;Естественный рост населения России&amp;quot;&quot;/&gt;&lt;property id=&quot;20307&quot; value=&quot;472&quot;/&gt;&lt;/object&gt;&lt;object type=&quot;3&quot; unique_id=&quot;10997&quot;&gt;&lt;property id=&quot;20148&quot; value=&quot;5&quot;/&gt;&lt;property id=&quot;20300&quot; value=&quot;Slide 10 - &amp;quot;Естественный рост населения различных стран&amp;quot;&quot;/&gt;&lt;property id=&quot;20307&quot; value=&quot;473&quot;/&gt;&lt;/object&gt;&lt;object type=&quot;3&quot; unique_id=&quot;10998&quot;&gt;&lt;property id=&quot;20148&quot; value=&quot;5&quot;/&gt;&lt;property id=&quot;20300&quot; value=&quot;Slide 11 - &amp;quot;Население в возрасте старше трудоспособного (%)&amp;quot;&quot;/&gt;&lt;property id=&quot;20307&quot; value=&quot;474&quot;/&gt;&lt;/object&gt;&lt;object type=&quot;3&quot; unique_id=&quot;10999&quot;&gt;&lt;property id=&quot;20148&quot; value=&quot;5&quot;/&gt;&lt;property id=&quot;20300&quot; value=&quot;Slide 12 - &amp;quot;Смертность населения в России&amp;quot;&quot;/&gt;&lt;property id=&quot;20307&quot; value=&quot;475&quot;/&gt;&lt;/object&gt;&lt;object type=&quot;3&quot; unique_id=&quot;11000&quot;&gt;&lt;property id=&quot;20148&quot; value=&quot;5&quot;/&gt;&lt;property id=&quot;20300&quot; value=&quot;Slide 14 - &amp;quot;Общий коэффициент смертности&amp;quot;&quot;/&gt;&lt;property id=&quot;20307&quot; value=&quot;476&quot;/&gt;&lt;/object&gt;&lt;object type=&quot;3&quot; unique_id=&quot;11001&quot;&gt;&lt;property id=&quot;20148&quot; value=&quot;5&quot;/&gt;&lt;property id=&quot;20300&quot; value=&quot;Slide 17 - &amp;quot;Младенческая смертность&amp;quot;&quot;/&gt;&lt;property id=&quot;20307&quot; value=&quot;477&quot;/&gt;&lt;/object&gt;&lt;object type=&quot;3&quot; unique_id=&quot;11002&quot;&gt;&lt;property id=&quot;20148&quot; value=&quot;5&quot;/&gt;&lt;property id=&quot;20300&quot; value=&quot;Slide 13 - &amp;quot;Изменение климата и смертность&amp;quot;&quot;/&gt;&lt;property id=&quot;20307&quot; value=&quot;478&quot;/&gt;&lt;/object&gt;&lt;object type=&quot;3&quot; unique_id=&quot;11003&quot;&gt;&lt;property id=&quot;20148&quot; value=&quot;5&quot;/&gt;&lt;property id=&quot;20300&quot; value=&quot;Slide 18 - &amp;quot;Болезни системы кровообращения&amp;quot;&quot;/&gt;&lt;property id=&quot;20307&quot; value=&quot;479&quot;/&gt;&lt;/object&gt;&lt;object type=&quot;3&quot; unique_id=&quot;11004&quot;&gt;&lt;property id=&quot;20148&quot; value=&quot;5&quot;/&gt;&lt;property id=&quot;20300&quot; value=&quot;Slide 19 - &amp;quot;Злокачественные новообразованиями&amp;quot;&quot;/&gt;&lt;property id=&quot;20307&quot; value=&quot;480&quot;/&gt;&lt;/object&gt;&lt;object type=&quot;3&quot; unique_id=&quot;11005&quot;&gt;&lt;property id=&quot;20148&quot; value=&quot;5&quot;/&gt;&lt;property id=&quot;20300&quot; value=&quot;Slide 20 - &amp;quot;Хронический алкоголизм&amp;quot;&quot;/&gt;&lt;property id=&quot;20307&quot; value=&quot;481&quot;/&gt;&lt;/object&gt;&lt;object type=&quot;3&quot; unique_id=&quot;11006&quot;&gt;&lt;property id=&quot;20148&quot; value=&quot;5&quot;/&gt;&lt;property id=&quot;20300&quot; value=&quot;Slide 15 - &amp;quot;Смертность от БСК и ВП ЦФО&amp;quot;&quot;/&gt;&lt;property id=&quot;20307&quot; value=&quot;483&quot;/&gt;&lt;/object&gt;&lt;object type=&quot;3&quot; unique_id=&quot;11007&quot;&gt;&lt;property id=&quot;20148&quot; value=&quot;5&quot;/&gt;&lt;property id=&quot;20300&quot; value=&quot;Slide 16 - &amp;quot;Смертность от БСК и ВП. Сибирь&amp;quot;&quot;/&gt;&lt;property id=&quot;20307&quot; value=&quot;482&quot;/&gt;&lt;/object&gt;&lt;object type=&quot;3&quot; unique_id=&quot;11164&quot;&gt;&lt;property id=&quot;20148&quot; value=&quot;5&quot;/&gt;&lt;property id=&quot;20300&quot; value=&quot;Slide 21 - &amp;quot;Выводы&amp;quot;&quot;/&gt;&lt;property id=&quot;20307&quot; value=&quot;4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Шаблон_ГЦ РАН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1546</Words>
  <Application>Microsoft Office PowerPoint</Application>
  <PresentationFormat>Экран (4:3)</PresentationFormat>
  <Paragraphs>335</Paragraphs>
  <Slides>29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MS PGothic</vt:lpstr>
      <vt:lpstr>Arial</vt:lpstr>
      <vt:lpstr>Calibri</vt:lpstr>
      <vt:lpstr>Times New Roman</vt:lpstr>
      <vt:lpstr>Шаблон_ГЦ РАН</vt:lpstr>
      <vt:lpstr>Graph</vt:lpstr>
      <vt:lpstr>Глобальная система геомагнитных наблюдений и магнитометрическая система обсерваторий  Российской Федерации</vt:lpstr>
      <vt:lpstr>Магнитное поле Земли</vt:lpstr>
      <vt:lpstr>Международная сеть INTERMAGNET</vt:lpstr>
      <vt:lpstr>Презентация PowerPoint</vt:lpstr>
      <vt:lpstr>Магнитные обсерватории INTERMAGNET  на территории России и стран СНГ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Измерения магнитного поля Земли из космоса –  европейская система спутников Swarm</vt:lpstr>
      <vt:lpstr>Задачи Swarm</vt:lpstr>
      <vt:lpstr>Атлас магнитного поля Земли</vt:lpstr>
      <vt:lpstr>Атлас магнитного поля Земли</vt:lpstr>
      <vt:lpstr>Презентация PowerPoint</vt:lpstr>
      <vt:lpstr>Система МАГНУС (создана в 2016 г.)</vt:lpstr>
      <vt:lpstr>Аппаратно-программная система МАГНУС</vt:lpstr>
      <vt:lpstr>Презентация PowerPoint</vt:lpstr>
      <vt:lpstr>Интерактивные онлайн-сервисы системы МАГНУС</vt:lpstr>
      <vt:lpstr>Многокритериальный анализ геомагнитной активности  на примере магнитной бури 20 декабря 2015 г.</vt:lpstr>
      <vt:lpstr>Презентация PowerPoint</vt:lpstr>
      <vt:lpstr>Наклонно-направленное бурение</vt:lpstr>
      <vt:lpstr>Проблемы с позиционированием в высоких широтах из-за сильного влияния магнитных бурь</vt:lpstr>
      <vt:lpstr>Ориентация при магнитно-направленном  бурении скважин</vt:lpstr>
      <vt:lpstr>Влияние магнитных возмущений  на параметры бурения</vt:lpstr>
      <vt:lpstr>Вариации склонения и горизонтальной геомагнитной составляющей во время магнитной бури 28-30 октября 2003 года по данным магнитных обсерваторий, расположенных в Европейской Арктике</vt:lpstr>
      <vt:lpstr>Сравнение реальных геометрических профилей ствола скважины</vt:lpstr>
      <vt:lpstr>Магнитные обсерватории INTERMAGNET  в окрестности Сахалинской области</vt:lpstr>
      <vt:lpstr>Перспективные магнитные обсерватории стандарта INTERMAGNET</vt:lpstr>
      <vt:lpstr>МАГНУС и концепция «Больших Данных» (Big Data)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Геоинформатика и наблюдения магнитного поля Земли</dc:title>
  <dc:creator>Пользователь Microsoft Office</dc:creator>
  <cp:lastModifiedBy>Юлия Барыкина</cp:lastModifiedBy>
  <cp:revision>138</cp:revision>
  <cp:lastPrinted>2020-09-28T09:01:43Z</cp:lastPrinted>
  <dcterms:created xsi:type="dcterms:W3CDTF">2016-01-12T11:55:10Z</dcterms:created>
  <dcterms:modified xsi:type="dcterms:W3CDTF">2020-09-28T09:02:20Z</dcterms:modified>
</cp:coreProperties>
</file>