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346" r:id="rId2"/>
    <p:sldId id="347" r:id="rId3"/>
    <p:sldId id="326" r:id="rId4"/>
    <p:sldId id="327" r:id="rId5"/>
    <p:sldId id="329" r:id="rId6"/>
    <p:sldId id="332" r:id="rId7"/>
    <p:sldId id="333" r:id="rId8"/>
    <p:sldId id="334" r:id="rId9"/>
    <p:sldId id="336" r:id="rId10"/>
    <p:sldId id="337" r:id="rId11"/>
    <p:sldId id="342" r:id="rId12"/>
    <p:sldId id="343" r:id="rId13"/>
    <p:sldId id="345" r:id="rId14"/>
    <p:sldId id="341" r:id="rId15"/>
    <p:sldId id="351" r:id="rId16"/>
    <p:sldId id="348" r:id="rId17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3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96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8A495-7EB7-4D17-B8F8-0224FA3CAB1E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600D8-62B7-4F2F-A5FF-DDF7B04F1F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3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E7CB6-9969-4B9E-AB6E-6CB774C4BE0E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77958"/>
            <a:ext cx="53352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DA687-50EC-4A83-8009-2452BE967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558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2CCBA-AB2E-4B89-ABC8-155BC95AA34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148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649F6-0AA3-436D-AA6E-557902FD00A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48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48368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649F6-0AA3-436D-AA6E-557902FD00A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549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649F6-0AA3-436D-AA6E-557902FD00A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8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1A9A-5CE1-4CFA-8D72-04C7394C10BB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EA26-4E2D-4D87-AB79-6E0BF967D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1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1A9A-5CE1-4CFA-8D72-04C7394C10BB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EA26-4E2D-4D87-AB79-6E0BF967D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61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1A9A-5CE1-4CFA-8D72-04C7394C10BB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EA26-4E2D-4D87-AB79-6E0BF967D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5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1A9A-5CE1-4CFA-8D72-04C7394C10BB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EA26-4E2D-4D87-AB79-6E0BF967D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59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1A9A-5CE1-4CFA-8D72-04C7394C10BB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EA26-4E2D-4D87-AB79-6E0BF967D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78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1A9A-5CE1-4CFA-8D72-04C7394C10BB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EA26-4E2D-4D87-AB79-6E0BF967D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32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1A9A-5CE1-4CFA-8D72-04C7394C10BB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EA26-4E2D-4D87-AB79-6E0BF967D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019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1A9A-5CE1-4CFA-8D72-04C7394C10BB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EA26-4E2D-4D87-AB79-6E0BF967D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7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1A9A-5CE1-4CFA-8D72-04C7394C10BB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EA26-4E2D-4D87-AB79-6E0BF967D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4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1A9A-5CE1-4CFA-8D72-04C7394C10BB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EA26-4E2D-4D87-AB79-6E0BF967D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28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1A9A-5CE1-4CFA-8D72-04C7394C10BB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EA26-4E2D-4D87-AB79-6E0BF967D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3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E1A9A-5CE1-4CFA-8D72-04C7394C10BB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2EA26-4E2D-4D87-AB79-6E0BF967D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2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0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69.emf"/><Relationship Id="rId17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11" Type="http://schemas.openxmlformats.org/officeDocument/2006/relationships/image" Target="../media/image68.png"/><Relationship Id="rId5" Type="http://schemas.openxmlformats.org/officeDocument/2006/relationships/image" Target="../media/image63.jpeg"/><Relationship Id="rId15" Type="http://schemas.openxmlformats.org/officeDocument/2006/relationships/image" Target="../media/image72.jpeg"/><Relationship Id="rId10" Type="http://schemas.openxmlformats.org/officeDocument/2006/relationships/image" Target="../media/image67.png"/><Relationship Id="rId4" Type="http://schemas.openxmlformats.org/officeDocument/2006/relationships/image" Target="../media/image62.jpeg"/><Relationship Id="rId9" Type="http://schemas.openxmlformats.org/officeDocument/2006/relationships/image" Target="../media/image66.png"/><Relationship Id="rId1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wmf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8.wmf"/><Relationship Id="rId4" Type="http://schemas.openxmlformats.org/officeDocument/2006/relationships/image" Target="../media/image7.pn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4.jpe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1.wmf"/><Relationship Id="rId3" Type="http://schemas.openxmlformats.org/officeDocument/2006/relationships/image" Target="../media/image32.jpeg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0.wmf"/><Relationship Id="rId5" Type="http://schemas.openxmlformats.org/officeDocument/2006/relationships/image" Target="../media/image34.png"/><Relationship Id="rId15" Type="http://schemas.openxmlformats.org/officeDocument/2006/relationships/image" Target="../media/image36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3.png"/><Relationship Id="rId9" Type="http://schemas.openxmlformats.org/officeDocument/2006/relationships/image" Target="../media/image29.wmf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97918"/>
            <a:ext cx="9144000" cy="1789805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+mn-lt"/>
              </a:rPr>
              <a:t>Современные технологии геофизических </a:t>
            </a:r>
            <a:r>
              <a:rPr lang="ru-RU" sz="4000" b="1" dirty="0" smtClean="0">
                <a:latin typeface="+mn-lt"/>
              </a:rPr>
              <a:t>исследований</a:t>
            </a:r>
            <a:br>
              <a:rPr lang="ru-RU" sz="4000" b="1" dirty="0" smtClean="0">
                <a:latin typeface="+mn-lt"/>
              </a:rPr>
            </a:br>
            <a:r>
              <a:rPr lang="ru-RU" sz="4000" b="1" dirty="0" smtClean="0">
                <a:latin typeface="+mn-lt"/>
              </a:rPr>
              <a:t>в </a:t>
            </a:r>
            <a:r>
              <a:rPr lang="ru-RU" sz="4000" b="1" dirty="0">
                <a:latin typeface="+mn-lt"/>
              </a:rPr>
              <a:t>нефтегазовых скважинах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5388" y="4753401"/>
            <a:ext cx="6858000" cy="906588"/>
          </a:xfrm>
        </p:spPr>
        <p:txBody>
          <a:bodyPr/>
          <a:lstStyle/>
          <a:p>
            <a:r>
              <a:rPr lang="ru-RU" dirty="0" smtClean="0"/>
              <a:t>ГЛИНСКИХ Вячеслав Николаевич</a:t>
            </a:r>
          </a:p>
          <a:p>
            <a:r>
              <a:rPr lang="ru-RU" dirty="0" smtClean="0"/>
              <a:t>чл</a:t>
            </a:r>
            <a:r>
              <a:rPr lang="ru-RU" dirty="0"/>
              <a:t>.-к. РАН, д.ф.-м.н.</a:t>
            </a:r>
          </a:p>
          <a:p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6153150"/>
            <a:ext cx="9144000" cy="704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г. Южно-Сахалинск</a:t>
            </a:r>
            <a:br>
              <a:rPr lang="ru-RU" sz="2000" dirty="0" smtClean="0"/>
            </a:br>
            <a:r>
              <a:rPr lang="en-US" sz="2000" dirty="0" smtClean="0"/>
              <a:t>30 </a:t>
            </a:r>
            <a:r>
              <a:rPr lang="ru-RU" sz="2000" dirty="0" smtClean="0"/>
              <a:t>сентября 2020 г.</a:t>
            </a:r>
            <a:endParaRPr lang="ru-RU" sz="20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154487"/>
            <a:ext cx="9144000" cy="9501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+mn-lt"/>
              </a:rPr>
              <a:t>Выездная сессия Российской академии наук</a:t>
            </a:r>
          </a:p>
          <a:p>
            <a:r>
              <a:rPr lang="ru-RU" sz="2800" dirty="0" smtClean="0">
                <a:latin typeface="+mn-lt"/>
              </a:rPr>
              <a:t>в Сахалинском государственном университете</a:t>
            </a:r>
            <a:endParaRPr lang="ru-RU" sz="2800" dirty="0">
              <a:latin typeface="+mn-lt"/>
            </a:endParaRPr>
          </a:p>
        </p:txBody>
      </p:sp>
      <p:pic>
        <p:nvPicPr>
          <p:cNvPr id="1026" name="Picture 2" descr="http://fc-sakhalin.ru/img/sp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354564"/>
            <a:ext cx="2486025" cy="9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geum.ru/next/images/50300-nomer-m4718a09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8" y="1493412"/>
            <a:ext cx="2808699" cy="81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69" y="1488948"/>
            <a:ext cx="2734146" cy="8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3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SCN0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4103" y="1912377"/>
            <a:ext cx="1765189" cy="444109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Объект 2"/>
          <p:cNvSpPr txBox="1">
            <a:spLocks/>
          </p:cNvSpPr>
          <p:nvPr/>
        </p:nvSpPr>
        <p:spPr>
          <a:xfrm>
            <a:off x="227442" y="1327356"/>
            <a:ext cx="6222410" cy="15300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177800">
              <a:spcBef>
                <a:spcPts val="0"/>
              </a:spcBef>
            </a:pPr>
            <a:r>
              <a:rPr lang="ru-RU" sz="1800" b="1" dirty="0" smtClean="0"/>
              <a:t>Кроссплатформенное </a:t>
            </a:r>
            <a:r>
              <a:rPr lang="ru-RU" sz="1800" b="1" dirty="0"/>
              <a:t>ПО</a:t>
            </a:r>
            <a:r>
              <a:rPr lang="en-US" sz="1800" b="1" dirty="0"/>
              <a:t> </a:t>
            </a:r>
            <a:r>
              <a:rPr lang="ru-RU" sz="1800" b="1" dirty="0"/>
              <a:t>с </a:t>
            </a:r>
            <a:r>
              <a:rPr lang="en-US" sz="1800" b="1" dirty="0"/>
              <a:t>web</a:t>
            </a:r>
            <a:r>
              <a:rPr lang="ru-RU" sz="1800" b="1" dirty="0"/>
              <a:t>-архитектурой</a:t>
            </a:r>
          </a:p>
          <a:p>
            <a:pPr marL="355600" indent="-177800">
              <a:spcBef>
                <a:spcPts val="0"/>
              </a:spcBef>
            </a:pPr>
            <a:r>
              <a:rPr lang="ru-RU" sz="1800" b="1" dirty="0" smtClean="0"/>
              <a:t>Облачные </a:t>
            </a:r>
            <a:r>
              <a:rPr lang="ru-RU" sz="1800" b="1" dirty="0"/>
              <a:t>высокопроизводительные вычисления</a:t>
            </a:r>
            <a:endParaRPr lang="en-US" sz="1800" b="1" dirty="0"/>
          </a:p>
          <a:p>
            <a:pPr marL="355600" indent="-177800">
              <a:spcBef>
                <a:spcPts val="0"/>
              </a:spcBef>
            </a:pPr>
            <a:r>
              <a:rPr lang="ru-RU" sz="1800" b="1" dirty="0" smtClean="0"/>
              <a:t>Численные </a:t>
            </a:r>
            <a:r>
              <a:rPr lang="ru-RU" sz="1800" b="1" dirty="0"/>
              <a:t>решения задач </a:t>
            </a:r>
            <a:r>
              <a:rPr lang="ru-RU" sz="1800" b="1" dirty="0" err="1"/>
              <a:t>геоэлектродинамики</a:t>
            </a:r>
            <a:endParaRPr lang="ru-RU" sz="1800" b="1" dirty="0"/>
          </a:p>
          <a:p>
            <a:pPr marL="355600" indent="-177800">
              <a:spcBef>
                <a:spcPts val="0"/>
              </a:spcBef>
            </a:pPr>
            <a:r>
              <a:rPr lang="ru-RU" sz="1800" b="1" dirty="0" smtClean="0"/>
              <a:t>Машинное </a:t>
            </a:r>
            <a:r>
              <a:rPr lang="ru-RU" sz="1800" b="1" dirty="0"/>
              <a:t>обучение и искусственный интеллект</a:t>
            </a:r>
          </a:p>
          <a:p>
            <a:pPr marL="355600" indent="-177800">
              <a:spcBef>
                <a:spcPts val="0"/>
              </a:spcBef>
            </a:pPr>
            <a:r>
              <a:rPr lang="ru-RU" sz="1800" b="1" dirty="0" smtClean="0"/>
              <a:t>Обработка </a:t>
            </a:r>
            <a:r>
              <a:rPr lang="ru-RU" sz="1800" b="1" dirty="0"/>
              <a:t>и инверсия данных в скважине</a:t>
            </a:r>
          </a:p>
          <a:p>
            <a:pPr marL="355600" indent="-177800">
              <a:spcBef>
                <a:spcPts val="0"/>
              </a:spcBef>
            </a:pPr>
            <a:r>
              <a:rPr lang="ru-RU" sz="1800" b="1" dirty="0" smtClean="0"/>
              <a:t>Геологическое </a:t>
            </a:r>
            <a:r>
              <a:rPr lang="ru-RU" sz="1800" b="1" dirty="0"/>
              <a:t>сопровождение бурения</a:t>
            </a:r>
          </a:p>
        </p:txBody>
      </p:sp>
      <p:sp>
        <p:nvSpPr>
          <p:cNvPr id="52" name="Объект 2"/>
          <p:cNvSpPr txBox="1">
            <a:spLocks/>
          </p:cNvSpPr>
          <p:nvPr/>
        </p:nvSpPr>
        <p:spPr>
          <a:xfrm>
            <a:off x="6103660" y="1232880"/>
            <a:ext cx="3030179" cy="6053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Электромагнитный каротаж в процессе бурения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7745" b="8899"/>
          <a:stretch/>
        </p:blipFill>
        <p:spPr>
          <a:xfrm>
            <a:off x="6348415" y="1908844"/>
            <a:ext cx="770810" cy="444463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993" r="442" b="-1"/>
          <a:stretch/>
        </p:blipFill>
        <p:spPr>
          <a:xfrm>
            <a:off x="229855" y="3974112"/>
            <a:ext cx="5886506" cy="55352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" r="336" b="49030"/>
          <a:stretch/>
        </p:blipFill>
        <p:spPr>
          <a:xfrm>
            <a:off x="229855" y="2994777"/>
            <a:ext cx="5892856" cy="56417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/>
          <a:srcRect l="69722" t="451" r="3487" b="781"/>
          <a:stretch/>
        </p:blipFill>
        <p:spPr>
          <a:xfrm rot="16200000">
            <a:off x="3273815" y="1078021"/>
            <a:ext cx="285686" cy="5374012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255433" y="3623396"/>
            <a:ext cx="5857695" cy="285687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173110" y="3659303"/>
            <a:ext cx="644898" cy="21544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en-US" altLang="ru-RU" sz="800" b="1" dirty="0" smtClean="0">
                <a:latin typeface="+mj-lt"/>
              </a:rPr>
              <a:t>GEOIMAGE</a:t>
            </a:r>
            <a:endParaRPr lang="ru-RU" altLang="ru-RU" sz="800" b="1" dirty="0">
              <a:latin typeface="+mj-lt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55434" y="3014838"/>
            <a:ext cx="5857694" cy="537447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255434" y="3976784"/>
            <a:ext cx="5857694" cy="537447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754994" y="3986255"/>
            <a:ext cx="5348669" cy="518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754994" y="3629792"/>
            <a:ext cx="5348669" cy="27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754994" y="3024397"/>
            <a:ext cx="5348669" cy="51774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1132397" y="3986255"/>
            <a:ext cx="4971266" cy="518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1132397" y="3629792"/>
            <a:ext cx="4971266" cy="27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1132397" y="3024397"/>
            <a:ext cx="4971266" cy="51774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1520031" y="3986255"/>
            <a:ext cx="4583632" cy="518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1520031" y="3629792"/>
            <a:ext cx="4583632" cy="27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1520031" y="3024397"/>
            <a:ext cx="4583632" cy="51774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1907187" y="3986255"/>
            <a:ext cx="4196475" cy="518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1907187" y="3629792"/>
            <a:ext cx="4196476" cy="27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1907187" y="3024397"/>
            <a:ext cx="4196476" cy="51774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2295703" y="3986255"/>
            <a:ext cx="3807959" cy="518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2295703" y="3629792"/>
            <a:ext cx="3807960" cy="27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2295703" y="3024397"/>
            <a:ext cx="3807960" cy="51774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2717800" y="3986255"/>
            <a:ext cx="3385862" cy="518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2717799" y="3629792"/>
            <a:ext cx="3385863" cy="27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2717799" y="3024397"/>
            <a:ext cx="3385864" cy="51774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3152776" y="3986255"/>
            <a:ext cx="2950886" cy="518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3152776" y="3629792"/>
            <a:ext cx="2950886" cy="27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3152775" y="3024397"/>
            <a:ext cx="2950887" cy="51774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3599592" y="3986255"/>
            <a:ext cx="2504069" cy="518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3599592" y="3629792"/>
            <a:ext cx="2504070" cy="27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3599592" y="3024397"/>
            <a:ext cx="2504070" cy="51774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4070354" y="3986255"/>
            <a:ext cx="2033307" cy="518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>
            <a:off x="4070354" y="3629792"/>
            <a:ext cx="2033308" cy="27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/>
          <p:cNvSpPr/>
          <p:nvPr/>
        </p:nvSpPr>
        <p:spPr>
          <a:xfrm>
            <a:off x="4070354" y="3024397"/>
            <a:ext cx="2033308" cy="51774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4507236" y="3986255"/>
            <a:ext cx="1596425" cy="518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4507236" y="3629792"/>
            <a:ext cx="1596426" cy="27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4507236" y="3024397"/>
            <a:ext cx="1596426" cy="51774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4968784" y="3986255"/>
            <a:ext cx="1134877" cy="518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4968784" y="3629792"/>
            <a:ext cx="1134878" cy="27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4968784" y="3024397"/>
            <a:ext cx="1134878" cy="51774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5412729" y="3986255"/>
            <a:ext cx="690932" cy="518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5412728" y="3629792"/>
            <a:ext cx="690933" cy="27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/>
          <p:cNvSpPr/>
          <p:nvPr/>
        </p:nvSpPr>
        <p:spPr>
          <a:xfrm>
            <a:off x="5412728" y="3024397"/>
            <a:ext cx="690934" cy="51774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5863515" y="3986255"/>
            <a:ext cx="240145" cy="518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5863515" y="3629792"/>
            <a:ext cx="240146" cy="27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5863514" y="3024397"/>
            <a:ext cx="240147" cy="51774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4" name="Рисунок 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9" y="4585651"/>
            <a:ext cx="5424296" cy="1662462"/>
          </a:xfrm>
          <a:prstGeom prst="rect">
            <a:avLst/>
          </a:prstGeom>
        </p:spPr>
      </p:pic>
      <p:sp>
        <p:nvSpPr>
          <p:cNvPr id="95" name="Rectangle 3"/>
          <p:cNvSpPr>
            <a:spLocks noChangeArrowheads="1"/>
          </p:cNvSpPr>
          <p:nvPr/>
        </p:nvSpPr>
        <p:spPr bwMode="auto">
          <a:xfrm>
            <a:off x="1541977" y="6298743"/>
            <a:ext cx="3134896" cy="27699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1200" dirty="0" smtClean="0">
                <a:latin typeface="+mj-lt"/>
              </a:rPr>
              <a:t>Горизонтальная проекция скважины, м</a:t>
            </a:r>
            <a:endParaRPr lang="ru-RU" altLang="ru-RU" sz="1200" dirty="0">
              <a:latin typeface="+mj-lt"/>
            </a:endParaRPr>
          </a:p>
        </p:txBody>
      </p:sp>
      <p:sp>
        <p:nvSpPr>
          <p:cNvPr id="96" name="Rectangle 3"/>
          <p:cNvSpPr>
            <a:spLocks noChangeArrowheads="1"/>
          </p:cNvSpPr>
          <p:nvPr/>
        </p:nvSpPr>
        <p:spPr bwMode="auto">
          <a:xfrm rot="16200000">
            <a:off x="-579284" y="5285185"/>
            <a:ext cx="1815819" cy="27699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1200" dirty="0" smtClean="0">
                <a:latin typeface="+mj-lt"/>
              </a:rPr>
              <a:t>Вертикальная глубина, м</a:t>
            </a:r>
            <a:endParaRPr lang="ru-RU" altLang="ru-RU" sz="1200" dirty="0">
              <a:latin typeface="+mj-lt"/>
            </a:endParaRPr>
          </a:p>
        </p:txBody>
      </p:sp>
      <p:sp>
        <p:nvSpPr>
          <p:cNvPr id="97" name="Rectangle 3"/>
          <p:cNvSpPr>
            <a:spLocks noChangeArrowheads="1"/>
          </p:cNvSpPr>
          <p:nvPr/>
        </p:nvSpPr>
        <p:spPr bwMode="auto">
          <a:xfrm>
            <a:off x="1174198" y="6194606"/>
            <a:ext cx="367779" cy="2616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1100" dirty="0" smtClean="0">
                <a:latin typeface="+mj-lt"/>
              </a:rPr>
              <a:t>50</a:t>
            </a:r>
            <a:endParaRPr lang="ru-RU" altLang="ru-RU" sz="1100" dirty="0">
              <a:latin typeface="+mj-lt"/>
            </a:endParaRPr>
          </a:p>
        </p:txBody>
      </p:sp>
      <p:sp>
        <p:nvSpPr>
          <p:cNvPr id="98" name="Rectangle 3"/>
          <p:cNvSpPr>
            <a:spLocks noChangeArrowheads="1"/>
          </p:cNvSpPr>
          <p:nvPr/>
        </p:nvSpPr>
        <p:spPr bwMode="auto">
          <a:xfrm>
            <a:off x="2084121" y="6194606"/>
            <a:ext cx="440427" cy="2616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1100" dirty="0" smtClean="0">
                <a:latin typeface="+mj-lt"/>
              </a:rPr>
              <a:t>100</a:t>
            </a:r>
            <a:endParaRPr lang="ru-RU" altLang="ru-RU" sz="1100" dirty="0">
              <a:latin typeface="+mj-lt"/>
            </a:endParaRPr>
          </a:p>
        </p:txBody>
      </p:sp>
      <p:sp>
        <p:nvSpPr>
          <p:cNvPr id="99" name="Rectangle 3"/>
          <p:cNvSpPr>
            <a:spLocks noChangeArrowheads="1"/>
          </p:cNvSpPr>
          <p:nvPr/>
        </p:nvSpPr>
        <p:spPr bwMode="auto">
          <a:xfrm>
            <a:off x="3066692" y="6194606"/>
            <a:ext cx="440427" cy="2616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1100" dirty="0" smtClean="0">
                <a:latin typeface="+mj-lt"/>
              </a:rPr>
              <a:t>150</a:t>
            </a:r>
            <a:endParaRPr lang="ru-RU" altLang="ru-RU" sz="1100" dirty="0">
              <a:latin typeface="+mj-lt"/>
            </a:endParaRPr>
          </a:p>
        </p:txBody>
      </p:sp>
      <p:sp>
        <p:nvSpPr>
          <p:cNvPr id="100" name="Rectangle 3"/>
          <p:cNvSpPr>
            <a:spLocks noChangeArrowheads="1"/>
          </p:cNvSpPr>
          <p:nvPr/>
        </p:nvSpPr>
        <p:spPr bwMode="auto">
          <a:xfrm>
            <a:off x="4049263" y="6194606"/>
            <a:ext cx="440427" cy="2616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1100" dirty="0" smtClean="0">
                <a:latin typeface="+mj-lt"/>
              </a:rPr>
              <a:t>200</a:t>
            </a:r>
            <a:endParaRPr lang="ru-RU" altLang="ru-RU" sz="1100" dirty="0">
              <a:latin typeface="+mj-lt"/>
            </a:endParaRPr>
          </a:p>
        </p:txBody>
      </p:sp>
      <p:sp>
        <p:nvSpPr>
          <p:cNvPr id="101" name="Rectangle 3"/>
          <p:cNvSpPr>
            <a:spLocks noChangeArrowheads="1"/>
          </p:cNvSpPr>
          <p:nvPr/>
        </p:nvSpPr>
        <p:spPr bwMode="auto">
          <a:xfrm>
            <a:off x="5031836" y="6194606"/>
            <a:ext cx="440427" cy="2616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1100" dirty="0" smtClean="0">
                <a:latin typeface="+mj-lt"/>
              </a:rPr>
              <a:t>250</a:t>
            </a:r>
            <a:endParaRPr lang="ru-RU" altLang="ru-RU" sz="1100" dirty="0">
              <a:latin typeface="+mj-lt"/>
            </a:endParaRPr>
          </a:p>
        </p:txBody>
      </p:sp>
      <p:sp>
        <p:nvSpPr>
          <p:cNvPr id="102" name="Rectangle 3"/>
          <p:cNvSpPr>
            <a:spLocks noChangeArrowheads="1"/>
          </p:cNvSpPr>
          <p:nvPr/>
        </p:nvSpPr>
        <p:spPr bwMode="auto">
          <a:xfrm>
            <a:off x="264941" y="5943122"/>
            <a:ext cx="592360" cy="2616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1100" dirty="0" smtClean="0">
                <a:latin typeface="+mj-lt"/>
              </a:rPr>
              <a:t>2700</a:t>
            </a:r>
            <a:endParaRPr lang="ru-RU" altLang="ru-RU" sz="1100" dirty="0">
              <a:latin typeface="+mj-lt"/>
            </a:endParaRPr>
          </a:p>
        </p:txBody>
      </p:sp>
      <p:sp>
        <p:nvSpPr>
          <p:cNvPr id="103" name="Rectangle 3"/>
          <p:cNvSpPr>
            <a:spLocks noChangeArrowheads="1"/>
          </p:cNvSpPr>
          <p:nvPr/>
        </p:nvSpPr>
        <p:spPr bwMode="auto">
          <a:xfrm>
            <a:off x="257321" y="5517609"/>
            <a:ext cx="592360" cy="2616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1100" dirty="0" smtClean="0">
                <a:latin typeface="+mj-lt"/>
              </a:rPr>
              <a:t>2650</a:t>
            </a:r>
            <a:endParaRPr lang="ru-RU" altLang="ru-RU" sz="1100" dirty="0">
              <a:latin typeface="+mj-lt"/>
            </a:endParaRPr>
          </a:p>
        </p:txBody>
      </p:sp>
      <p:sp>
        <p:nvSpPr>
          <p:cNvPr id="104" name="Rectangle 3"/>
          <p:cNvSpPr>
            <a:spLocks noChangeArrowheads="1"/>
          </p:cNvSpPr>
          <p:nvPr/>
        </p:nvSpPr>
        <p:spPr bwMode="auto">
          <a:xfrm>
            <a:off x="264941" y="5092096"/>
            <a:ext cx="592360" cy="2616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1100" dirty="0" smtClean="0">
                <a:latin typeface="+mj-lt"/>
              </a:rPr>
              <a:t>2600</a:t>
            </a:r>
            <a:endParaRPr lang="ru-RU" altLang="ru-RU" sz="1100" dirty="0">
              <a:latin typeface="+mj-lt"/>
            </a:endParaRPr>
          </a:p>
        </p:txBody>
      </p:sp>
      <p:sp>
        <p:nvSpPr>
          <p:cNvPr id="105" name="Rectangle 3"/>
          <p:cNvSpPr>
            <a:spLocks noChangeArrowheads="1"/>
          </p:cNvSpPr>
          <p:nvPr/>
        </p:nvSpPr>
        <p:spPr bwMode="auto">
          <a:xfrm>
            <a:off x="264941" y="4666583"/>
            <a:ext cx="592360" cy="2616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1100" dirty="0" smtClean="0">
                <a:latin typeface="+mj-lt"/>
              </a:rPr>
              <a:t>2550</a:t>
            </a:r>
            <a:endParaRPr lang="ru-RU" altLang="ru-RU" sz="1100" dirty="0">
              <a:latin typeface="+mj-lt"/>
            </a:endParaRPr>
          </a:p>
        </p:txBody>
      </p:sp>
      <p:sp>
        <p:nvSpPr>
          <p:cNvPr id="106" name="Полилиния 105"/>
          <p:cNvSpPr/>
          <p:nvPr/>
        </p:nvSpPr>
        <p:spPr>
          <a:xfrm>
            <a:off x="725648" y="5353565"/>
            <a:ext cx="5405438" cy="761475"/>
          </a:xfrm>
          <a:custGeom>
            <a:avLst/>
            <a:gdLst>
              <a:gd name="connsiteX0" fmla="*/ 0 w 5433629"/>
              <a:gd name="connsiteY0" fmla="*/ 0 h 1091775"/>
              <a:gd name="connsiteX1" fmla="*/ 2811780 w 5433629"/>
              <a:gd name="connsiteY1" fmla="*/ 800100 h 1091775"/>
              <a:gd name="connsiteX2" fmla="*/ 5410200 w 5433629"/>
              <a:gd name="connsiteY2" fmla="*/ 1089660 h 1091775"/>
              <a:gd name="connsiteX0" fmla="*/ 0 w 5429489"/>
              <a:gd name="connsiteY0" fmla="*/ 0 h 1090857"/>
              <a:gd name="connsiteX1" fmla="*/ 2346960 w 5429489"/>
              <a:gd name="connsiteY1" fmla="*/ 685800 h 1090857"/>
              <a:gd name="connsiteX2" fmla="*/ 5410200 w 5429489"/>
              <a:gd name="connsiteY2" fmla="*/ 1089660 h 1090857"/>
              <a:gd name="connsiteX0" fmla="*/ 0 w 5430966"/>
              <a:gd name="connsiteY0" fmla="*/ 0 h 1091271"/>
              <a:gd name="connsiteX1" fmla="*/ 2346960 w 5430966"/>
              <a:gd name="connsiteY1" fmla="*/ 685800 h 1091271"/>
              <a:gd name="connsiteX2" fmla="*/ 5410200 w 5430966"/>
              <a:gd name="connsiteY2" fmla="*/ 1089660 h 1091271"/>
              <a:gd name="connsiteX0" fmla="*/ 0 w 5430966"/>
              <a:gd name="connsiteY0" fmla="*/ 0 h 1091271"/>
              <a:gd name="connsiteX1" fmla="*/ 2346960 w 5430966"/>
              <a:gd name="connsiteY1" fmla="*/ 685800 h 1091271"/>
              <a:gd name="connsiteX2" fmla="*/ 5410200 w 5430966"/>
              <a:gd name="connsiteY2" fmla="*/ 1089660 h 1091271"/>
              <a:gd name="connsiteX0" fmla="*/ 0 w 5430902"/>
              <a:gd name="connsiteY0" fmla="*/ 0 h 1091654"/>
              <a:gd name="connsiteX1" fmla="*/ 2339340 w 5430902"/>
              <a:gd name="connsiteY1" fmla="*/ 723900 h 1091654"/>
              <a:gd name="connsiteX2" fmla="*/ 5410200 w 5430902"/>
              <a:gd name="connsiteY2" fmla="*/ 1089660 h 1091654"/>
              <a:gd name="connsiteX0" fmla="*/ 0 w 5430902"/>
              <a:gd name="connsiteY0" fmla="*/ 0 h 1091410"/>
              <a:gd name="connsiteX1" fmla="*/ 2339340 w 5430902"/>
              <a:gd name="connsiteY1" fmla="*/ 723900 h 1091410"/>
              <a:gd name="connsiteX2" fmla="*/ 5410200 w 5430902"/>
              <a:gd name="connsiteY2" fmla="*/ 1089660 h 1091410"/>
              <a:gd name="connsiteX0" fmla="*/ 0 w 5410200"/>
              <a:gd name="connsiteY0" fmla="*/ 0 h 1089660"/>
              <a:gd name="connsiteX1" fmla="*/ 2339340 w 5410200"/>
              <a:gd name="connsiteY1" fmla="*/ 723900 h 1089660"/>
              <a:gd name="connsiteX2" fmla="*/ 5410200 w 5410200"/>
              <a:gd name="connsiteY2" fmla="*/ 1089660 h 1089660"/>
              <a:gd name="connsiteX0" fmla="*/ 0 w 5410200"/>
              <a:gd name="connsiteY0" fmla="*/ 0 h 1089660"/>
              <a:gd name="connsiteX1" fmla="*/ 2339340 w 5410200"/>
              <a:gd name="connsiteY1" fmla="*/ 723900 h 1089660"/>
              <a:gd name="connsiteX2" fmla="*/ 5410200 w 5410200"/>
              <a:gd name="connsiteY2" fmla="*/ 1089660 h 1089660"/>
              <a:gd name="connsiteX0" fmla="*/ 0 w 5410200"/>
              <a:gd name="connsiteY0" fmla="*/ 0 h 1089660"/>
              <a:gd name="connsiteX1" fmla="*/ 2339340 w 5410200"/>
              <a:gd name="connsiteY1" fmla="*/ 723900 h 1089660"/>
              <a:gd name="connsiteX2" fmla="*/ 5410200 w 5410200"/>
              <a:gd name="connsiteY2" fmla="*/ 1089660 h 1089660"/>
              <a:gd name="connsiteX0" fmla="*/ 0 w 5410200"/>
              <a:gd name="connsiteY0" fmla="*/ 0 h 1089660"/>
              <a:gd name="connsiteX1" fmla="*/ 2339340 w 5410200"/>
              <a:gd name="connsiteY1" fmla="*/ 723900 h 1089660"/>
              <a:gd name="connsiteX2" fmla="*/ 5410200 w 5410200"/>
              <a:gd name="connsiteY2" fmla="*/ 1089660 h 1089660"/>
              <a:gd name="connsiteX0" fmla="*/ 0 w 5410200"/>
              <a:gd name="connsiteY0" fmla="*/ 0 h 1089660"/>
              <a:gd name="connsiteX1" fmla="*/ 2339340 w 5410200"/>
              <a:gd name="connsiteY1" fmla="*/ 723900 h 1089660"/>
              <a:gd name="connsiteX2" fmla="*/ 5410200 w 5410200"/>
              <a:gd name="connsiteY2" fmla="*/ 1089660 h 1089660"/>
              <a:gd name="connsiteX0" fmla="*/ 0 w 5405438"/>
              <a:gd name="connsiteY0" fmla="*/ 0 h 1080135"/>
              <a:gd name="connsiteX1" fmla="*/ 2334578 w 5405438"/>
              <a:gd name="connsiteY1" fmla="*/ 714375 h 1080135"/>
              <a:gd name="connsiteX2" fmla="*/ 5405438 w 5405438"/>
              <a:gd name="connsiteY2" fmla="*/ 1080135 h 1080135"/>
              <a:gd name="connsiteX0" fmla="*/ 0 w 5405438"/>
              <a:gd name="connsiteY0" fmla="*/ 0 h 1080135"/>
              <a:gd name="connsiteX1" fmla="*/ 2334578 w 5405438"/>
              <a:gd name="connsiteY1" fmla="*/ 714375 h 1080135"/>
              <a:gd name="connsiteX2" fmla="*/ 5405438 w 5405438"/>
              <a:gd name="connsiteY2" fmla="*/ 1080135 h 1080135"/>
              <a:gd name="connsiteX0" fmla="*/ 0 w 5405438"/>
              <a:gd name="connsiteY0" fmla="*/ 0 h 1080135"/>
              <a:gd name="connsiteX1" fmla="*/ 2334578 w 5405438"/>
              <a:gd name="connsiteY1" fmla="*/ 714375 h 1080135"/>
              <a:gd name="connsiteX2" fmla="*/ 5405438 w 5405438"/>
              <a:gd name="connsiteY2" fmla="*/ 1080135 h 1080135"/>
              <a:gd name="connsiteX0" fmla="*/ 0 w 5405438"/>
              <a:gd name="connsiteY0" fmla="*/ 0 h 1080135"/>
              <a:gd name="connsiteX1" fmla="*/ 1142047 w 5405438"/>
              <a:gd name="connsiteY1" fmla="*/ 419099 h 1080135"/>
              <a:gd name="connsiteX2" fmla="*/ 2334578 w 5405438"/>
              <a:gd name="connsiteY2" fmla="*/ 714375 h 1080135"/>
              <a:gd name="connsiteX3" fmla="*/ 5405438 w 5405438"/>
              <a:gd name="connsiteY3" fmla="*/ 1080135 h 1080135"/>
              <a:gd name="connsiteX0" fmla="*/ 0 w 5405438"/>
              <a:gd name="connsiteY0" fmla="*/ 0 h 1080135"/>
              <a:gd name="connsiteX1" fmla="*/ 1308735 w 5405438"/>
              <a:gd name="connsiteY1" fmla="*/ 476249 h 1080135"/>
              <a:gd name="connsiteX2" fmla="*/ 2334578 w 5405438"/>
              <a:gd name="connsiteY2" fmla="*/ 714375 h 1080135"/>
              <a:gd name="connsiteX3" fmla="*/ 5405438 w 5405438"/>
              <a:gd name="connsiteY3" fmla="*/ 1080135 h 1080135"/>
              <a:gd name="connsiteX0" fmla="*/ 0 w 5405438"/>
              <a:gd name="connsiteY0" fmla="*/ 0 h 1080135"/>
              <a:gd name="connsiteX1" fmla="*/ 1308735 w 5405438"/>
              <a:gd name="connsiteY1" fmla="*/ 476249 h 1080135"/>
              <a:gd name="connsiteX2" fmla="*/ 2334578 w 5405438"/>
              <a:gd name="connsiteY2" fmla="*/ 714375 h 1080135"/>
              <a:gd name="connsiteX3" fmla="*/ 5405438 w 5405438"/>
              <a:gd name="connsiteY3" fmla="*/ 1080135 h 1080135"/>
              <a:gd name="connsiteX0" fmla="*/ 0 w 5405438"/>
              <a:gd name="connsiteY0" fmla="*/ 0 h 1080135"/>
              <a:gd name="connsiteX1" fmla="*/ 1308735 w 5405438"/>
              <a:gd name="connsiteY1" fmla="*/ 476249 h 1080135"/>
              <a:gd name="connsiteX2" fmla="*/ 2334578 w 5405438"/>
              <a:gd name="connsiteY2" fmla="*/ 714375 h 1080135"/>
              <a:gd name="connsiteX3" fmla="*/ 5405438 w 5405438"/>
              <a:gd name="connsiteY3" fmla="*/ 1080135 h 1080135"/>
              <a:gd name="connsiteX0" fmla="*/ 0 w 5405438"/>
              <a:gd name="connsiteY0" fmla="*/ 0 h 1080135"/>
              <a:gd name="connsiteX1" fmla="*/ 1308735 w 5405438"/>
              <a:gd name="connsiteY1" fmla="*/ 476249 h 1080135"/>
              <a:gd name="connsiteX2" fmla="*/ 2334578 w 5405438"/>
              <a:gd name="connsiteY2" fmla="*/ 714375 h 1080135"/>
              <a:gd name="connsiteX3" fmla="*/ 5405438 w 5405438"/>
              <a:gd name="connsiteY3" fmla="*/ 1080135 h 1080135"/>
              <a:gd name="connsiteX0" fmla="*/ 0 w 5405438"/>
              <a:gd name="connsiteY0" fmla="*/ 0 h 1080135"/>
              <a:gd name="connsiteX1" fmla="*/ 2334578 w 5405438"/>
              <a:gd name="connsiteY1" fmla="*/ 714375 h 1080135"/>
              <a:gd name="connsiteX2" fmla="*/ 5405438 w 5405438"/>
              <a:gd name="connsiteY2" fmla="*/ 1080135 h 1080135"/>
              <a:gd name="connsiteX0" fmla="*/ 0 w 5405438"/>
              <a:gd name="connsiteY0" fmla="*/ 0 h 1080135"/>
              <a:gd name="connsiteX1" fmla="*/ 2086928 w 5405438"/>
              <a:gd name="connsiteY1" fmla="*/ 657225 h 1080135"/>
              <a:gd name="connsiteX2" fmla="*/ 5405438 w 5405438"/>
              <a:gd name="connsiteY2" fmla="*/ 1080135 h 1080135"/>
              <a:gd name="connsiteX0" fmla="*/ 0 w 5405438"/>
              <a:gd name="connsiteY0" fmla="*/ 0 h 1080135"/>
              <a:gd name="connsiteX1" fmla="*/ 2086928 w 5405438"/>
              <a:gd name="connsiteY1" fmla="*/ 657225 h 1080135"/>
              <a:gd name="connsiteX2" fmla="*/ 5405438 w 5405438"/>
              <a:gd name="connsiteY2" fmla="*/ 1080135 h 1080135"/>
              <a:gd name="connsiteX0" fmla="*/ 0 w 5405438"/>
              <a:gd name="connsiteY0" fmla="*/ 0 h 1080135"/>
              <a:gd name="connsiteX1" fmla="*/ 2086928 w 5405438"/>
              <a:gd name="connsiteY1" fmla="*/ 657225 h 1080135"/>
              <a:gd name="connsiteX2" fmla="*/ 5405438 w 5405438"/>
              <a:gd name="connsiteY2" fmla="*/ 1080135 h 1080135"/>
              <a:gd name="connsiteX0" fmla="*/ 0 w 5405438"/>
              <a:gd name="connsiteY0" fmla="*/ 0 h 1080135"/>
              <a:gd name="connsiteX1" fmla="*/ 3372803 w 5405438"/>
              <a:gd name="connsiteY1" fmla="*/ 866775 h 1080135"/>
              <a:gd name="connsiteX2" fmla="*/ 5405438 w 5405438"/>
              <a:gd name="connsiteY2" fmla="*/ 1080135 h 1080135"/>
              <a:gd name="connsiteX0" fmla="*/ 0 w 5405438"/>
              <a:gd name="connsiteY0" fmla="*/ 0 h 1080135"/>
              <a:gd name="connsiteX1" fmla="*/ 1594485 w 5405438"/>
              <a:gd name="connsiteY1" fmla="*/ 452437 h 1080135"/>
              <a:gd name="connsiteX2" fmla="*/ 3372803 w 5405438"/>
              <a:gd name="connsiteY2" fmla="*/ 866775 h 1080135"/>
              <a:gd name="connsiteX3" fmla="*/ 5405438 w 5405438"/>
              <a:gd name="connsiteY3" fmla="*/ 1080135 h 1080135"/>
              <a:gd name="connsiteX0" fmla="*/ 0 w 5405438"/>
              <a:gd name="connsiteY0" fmla="*/ 0 h 1080135"/>
              <a:gd name="connsiteX1" fmla="*/ 1575435 w 5405438"/>
              <a:gd name="connsiteY1" fmla="*/ 542924 h 1080135"/>
              <a:gd name="connsiteX2" fmla="*/ 3372803 w 5405438"/>
              <a:gd name="connsiteY2" fmla="*/ 866775 h 1080135"/>
              <a:gd name="connsiteX3" fmla="*/ 5405438 w 5405438"/>
              <a:gd name="connsiteY3" fmla="*/ 1080135 h 1080135"/>
              <a:gd name="connsiteX0" fmla="*/ 0 w 5405438"/>
              <a:gd name="connsiteY0" fmla="*/ 0 h 1070610"/>
              <a:gd name="connsiteX1" fmla="*/ 1575435 w 5405438"/>
              <a:gd name="connsiteY1" fmla="*/ 533399 h 1070610"/>
              <a:gd name="connsiteX2" fmla="*/ 3372803 w 5405438"/>
              <a:gd name="connsiteY2" fmla="*/ 857250 h 1070610"/>
              <a:gd name="connsiteX3" fmla="*/ 5405438 w 5405438"/>
              <a:gd name="connsiteY3" fmla="*/ 1070610 h 1070610"/>
              <a:gd name="connsiteX0" fmla="*/ 0 w 5405438"/>
              <a:gd name="connsiteY0" fmla="*/ 0 h 1070610"/>
              <a:gd name="connsiteX1" fmla="*/ 1575435 w 5405438"/>
              <a:gd name="connsiteY1" fmla="*/ 533399 h 1070610"/>
              <a:gd name="connsiteX2" fmla="*/ 3372803 w 5405438"/>
              <a:gd name="connsiteY2" fmla="*/ 857250 h 1070610"/>
              <a:gd name="connsiteX3" fmla="*/ 5405438 w 5405438"/>
              <a:gd name="connsiteY3" fmla="*/ 1070610 h 1070610"/>
              <a:gd name="connsiteX0" fmla="*/ 0 w 5405438"/>
              <a:gd name="connsiteY0" fmla="*/ 0 h 1070610"/>
              <a:gd name="connsiteX1" fmla="*/ 1575435 w 5405438"/>
              <a:gd name="connsiteY1" fmla="*/ 533399 h 1070610"/>
              <a:gd name="connsiteX2" fmla="*/ 3372803 w 5405438"/>
              <a:gd name="connsiteY2" fmla="*/ 857250 h 1070610"/>
              <a:gd name="connsiteX3" fmla="*/ 5405438 w 5405438"/>
              <a:gd name="connsiteY3" fmla="*/ 1070610 h 1070610"/>
              <a:gd name="connsiteX0" fmla="*/ 0 w 5405438"/>
              <a:gd name="connsiteY0" fmla="*/ 0 h 1070610"/>
              <a:gd name="connsiteX1" fmla="*/ 1575435 w 5405438"/>
              <a:gd name="connsiteY1" fmla="*/ 538161 h 1070610"/>
              <a:gd name="connsiteX2" fmla="*/ 3372803 w 5405438"/>
              <a:gd name="connsiteY2" fmla="*/ 857250 h 1070610"/>
              <a:gd name="connsiteX3" fmla="*/ 5405438 w 5405438"/>
              <a:gd name="connsiteY3" fmla="*/ 1070610 h 1070610"/>
              <a:gd name="connsiteX0" fmla="*/ 0 w 5405438"/>
              <a:gd name="connsiteY0" fmla="*/ 0 h 1070610"/>
              <a:gd name="connsiteX1" fmla="*/ 1575435 w 5405438"/>
              <a:gd name="connsiteY1" fmla="*/ 538161 h 1070610"/>
              <a:gd name="connsiteX2" fmla="*/ 3372803 w 5405438"/>
              <a:gd name="connsiteY2" fmla="*/ 862013 h 1070610"/>
              <a:gd name="connsiteX3" fmla="*/ 5405438 w 5405438"/>
              <a:gd name="connsiteY3" fmla="*/ 1070610 h 1070610"/>
              <a:gd name="connsiteX0" fmla="*/ 0 w 5405438"/>
              <a:gd name="connsiteY0" fmla="*/ 0 h 1070610"/>
              <a:gd name="connsiteX1" fmla="*/ 1575435 w 5405438"/>
              <a:gd name="connsiteY1" fmla="*/ 538161 h 1070610"/>
              <a:gd name="connsiteX2" fmla="*/ 3372803 w 5405438"/>
              <a:gd name="connsiteY2" fmla="*/ 862013 h 1070610"/>
              <a:gd name="connsiteX3" fmla="*/ 5405438 w 5405438"/>
              <a:gd name="connsiteY3" fmla="*/ 1070610 h 1070610"/>
              <a:gd name="connsiteX0" fmla="*/ 0 w 5405438"/>
              <a:gd name="connsiteY0" fmla="*/ 0 h 1070610"/>
              <a:gd name="connsiteX1" fmla="*/ 1575435 w 5405438"/>
              <a:gd name="connsiteY1" fmla="*/ 538161 h 1070610"/>
              <a:gd name="connsiteX2" fmla="*/ 3372803 w 5405438"/>
              <a:gd name="connsiteY2" fmla="*/ 862013 h 1070610"/>
              <a:gd name="connsiteX3" fmla="*/ 5405438 w 5405438"/>
              <a:gd name="connsiteY3" fmla="*/ 1070610 h 1070610"/>
              <a:gd name="connsiteX0" fmla="*/ 0 w 5405438"/>
              <a:gd name="connsiteY0" fmla="*/ 0 h 1070610"/>
              <a:gd name="connsiteX1" fmla="*/ 1575435 w 5405438"/>
              <a:gd name="connsiteY1" fmla="*/ 538161 h 1070610"/>
              <a:gd name="connsiteX2" fmla="*/ 3372803 w 5405438"/>
              <a:gd name="connsiteY2" fmla="*/ 862013 h 1070610"/>
              <a:gd name="connsiteX3" fmla="*/ 5405438 w 5405438"/>
              <a:gd name="connsiteY3" fmla="*/ 1070610 h 1070610"/>
              <a:gd name="connsiteX0" fmla="*/ 0 w 5405438"/>
              <a:gd name="connsiteY0" fmla="*/ 0 h 1070610"/>
              <a:gd name="connsiteX1" fmla="*/ 1575435 w 5405438"/>
              <a:gd name="connsiteY1" fmla="*/ 538161 h 1070610"/>
              <a:gd name="connsiteX2" fmla="*/ 3382328 w 5405438"/>
              <a:gd name="connsiteY2" fmla="*/ 858838 h 1070610"/>
              <a:gd name="connsiteX3" fmla="*/ 5405438 w 5405438"/>
              <a:gd name="connsiteY3" fmla="*/ 1070610 h 107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5438" h="1070610">
                <a:moveTo>
                  <a:pt x="0" y="0"/>
                </a:moveTo>
                <a:cubicBezTo>
                  <a:pt x="265748" y="84931"/>
                  <a:pt x="1029176" y="390523"/>
                  <a:pt x="1575435" y="538161"/>
                </a:cubicBezTo>
                <a:cubicBezTo>
                  <a:pt x="2137569" y="682624"/>
                  <a:pt x="2740819" y="776446"/>
                  <a:pt x="3382328" y="858838"/>
                </a:cubicBezTo>
                <a:cubicBezTo>
                  <a:pt x="4023837" y="941230"/>
                  <a:pt x="4270058" y="984250"/>
                  <a:pt x="5405438" y="1070610"/>
                </a:cubicBezTo>
              </a:path>
            </a:pathLst>
          </a:cu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Rectangle 3"/>
          <p:cNvSpPr>
            <a:spLocks noChangeArrowheads="1"/>
          </p:cNvSpPr>
          <p:nvPr/>
        </p:nvSpPr>
        <p:spPr bwMode="auto">
          <a:xfrm rot="19866981">
            <a:off x="654340" y="5194469"/>
            <a:ext cx="44017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900" b="1" dirty="0" smtClean="0">
                <a:latin typeface="+mj-lt"/>
              </a:rPr>
              <a:t>2833</a:t>
            </a:r>
            <a:endParaRPr lang="ru-RU" altLang="ru-RU" sz="900" b="1" dirty="0">
              <a:latin typeface="+mj-lt"/>
            </a:endParaRPr>
          </a:p>
        </p:txBody>
      </p:sp>
      <p:sp>
        <p:nvSpPr>
          <p:cNvPr id="108" name="Rectangle 3"/>
          <p:cNvSpPr>
            <a:spLocks noChangeArrowheads="1"/>
          </p:cNvSpPr>
          <p:nvPr/>
        </p:nvSpPr>
        <p:spPr bwMode="auto">
          <a:xfrm rot="19866981">
            <a:off x="1773545" y="5485381"/>
            <a:ext cx="44017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900" b="1" dirty="0" smtClean="0">
                <a:latin typeface="+mj-lt"/>
              </a:rPr>
              <a:t>2905</a:t>
            </a:r>
            <a:endParaRPr lang="ru-RU" altLang="ru-RU" sz="900" b="1" dirty="0">
              <a:latin typeface="+mj-lt"/>
            </a:endParaRPr>
          </a:p>
        </p:txBody>
      </p:sp>
      <p:sp>
        <p:nvSpPr>
          <p:cNvPr id="109" name="Rectangle 3"/>
          <p:cNvSpPr>
            <a:spLocks noChangeArrowheads="1"/>
          </p:cNvSpPr>
          <p:nvPr/>
        </p:nvSpPr>
        <p:spPr bwMode="auto">
          <a:xfrm rot="19866981">
            <a:off x="3037286" y="5686325"/>
            <a:ext cx="44017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900" b="1" dirty="0" smtClean="0">
                <a:latin typeface="+mj-lt"/>
              </a:rPr>
              <a:t>2976</a:t>
            </a:r>
            <a:endParaRPr lang="ru-RU" altLang="ru-RU" sz="900" b="1" dirty="0">
              <a:latin typeface="+mj-lt"/>
            </a:endParaRPr>
          </a:p>
        </p:txBody>
      </p:sp>
      <p:sp>
        <p:nvSpPr>
          <p:cNvPr id="110" name="Rectangle 3"/>
          <p:cNvSpPr>
            <a:spLocks noChangeArrowheads="1"/>
          </p:cNvSpPr>
          <p:nvPr/>
        </p:nvSpPr>
        <p:spPr bwMode="auto">
          <a:xfrm rot="19866981">
            <a:off x="4389756" y="5820501"/>
            <a:ext cx="44017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900" b="1" dirty="0" smtClean="0">
                <a:latin typeface="+mj-lt"/>
              </a:rPr>
              <a:t>3052</a:t>
            </a:r>
            <a:endParaRPr lang="ru-RU" altLang="ru-RU" sz="900" b="1" dirty="0">
              <a:latin typeface="+mj-lt"/>
            </a:endParaRPr>
          </a:p>
        </p:txBody>
      </p:sp>
      <p:sp>
        <p:nvSpPr>
          <p:cNvPr id="111" name="Rectangle 3"/>
          <p:cNvSpPr>
            <a:spLocks noChangeArrowheads="1"/>
          </p:cNvSpPr>
          <p:nvPr/>
        </p:nvSpPr>
        <p:spPr bwMode="auto">
          <a:xfrm rot="19866981">
            <a:off x="5742224" y="5916390"/>
            <a:ext cx="44017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/>
            <a:r>
              <a:rPr lang="ru-RU" altLang="ru-RU" sz="900" b="1" dirty="0" smtClean="0">
                <a:latin typeface="+mj-lt"/>
              </a:rPr>
              <a:t>3124</a:t>
            </a:r>
            <a:endParaRPr lang="ru-RU" altLang="ru-RU" sz="900" b="1" dirty="0">
              <a:latin typeface="+mj-lt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>
            <a:off x="247813" y="4585649"/>
            <a:ext cx="5898513" cy="1966075"/>
            <a:chOff x="835914" y="3914072"/>
            <a:chExt cx="5549615" cy="1966075"/>
          </a:xfrm>
        </p:grpSpPr>
        <p:sp>
          <p:nvSpPr>
            <p:cNvPr id="114" name="Прямоугольник 113"/>
            <p:cNvSpPr/>
            <p:nvPr/>
          </p:nvSpPr>
          <p:spPr>
            <a:xfrm>
              <a:off x="835914" y="3914072"/>
              <a:ext cx="5548222" cy="1966075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1282081" y="3914073"/>
              <a:ext cx="5103448" cy="1657847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4763" y="127262"/>
            <a:ext cx="9144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kern="0" dirty="0">
                <a:solidFill>
                  <a:srgbClr val="C00000"/>
                </a:solidFill>
                <a:latin typeface="Arial" panose="020B0604020202020204" pitchFamily="34" charset="0"/>
              </a:rPr>
              <a:t>Геофизическое программное обеспечение нового </a:t>
            </a:r>
            <a:r>
              <a:rPr lang="ru-RU" altLang="ru-RU" sz="2000" b="1" kern="0" dirty="0" smtClean="0">
                <a:solidFill>
                  <a:srgbClr val="C00000"/>
                </a:solidFill>
                <a:latin typeface="Arial" panose="020B0604020202020204" pitchFamily="34" charset="0"/>
              </a:rPr>
              <a:t>поколения</a:t>
            </a:r>
          </a:p>
          <a:p>
            <a:pPr algn="ctr">
              <a:defRPr/>
            </a:pPr>
            <a:r>
              <a:rPr lang="ru-RU" altLang="ru-RU" sz="2000" b="1" kern="0" dirty="0" smtClean="0">
                <a:solidFill>
                  <a:srgbClr val="002060"/>
                </a:solidFill>
                <a:latin typeface="Arial" panose="020B0604020202020204" pitchFamily="34" charset="0"/>
              </a:rPr>
              <a:t>для </a:t>
            </a:r>
            <a:r>
              <a:rPr lang="ru-RU" altLang="ru-RU" sz="2000" b="1" kern="0" dirty="0">
                <a:solidFill>
                  <a:srgbClr val="002060"/>
                </a:solidFill>
                <a:latin typeface="Arial" panose="020B0604020202020204" pitchFamily="34" charset="0"/>
              </a:rPr>
              <a:t>высокоточной геонавигации первой отечественной телеметрической каротажной системой в терригенных коллекторах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8676366" y="6466159"/>
            <a:ext cx="4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11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6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521111" y="-21510"/>
            <a:ext cx="8239432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ts val="0"/>
              </a:spcBef>
            </a:pPr>
            <a:r>
              <a:rPr lang="ru-RU" sz="2600" b="1" dirty="0">
                <a:solidFill>
                  <a:srgbClr val="C00000"/>
                </a:solidFill>
              </a:rPr>
              <a:t>Теоретически обоснован, спроектирован и разработан электромагнитный </a:t>
            </a:r>
            <a:r>
              <a:rPr lang="ru-RU" sz="2600" b="1" dirty="0" smtClean="0">
                <a:solidFill>
                  <a:srgbClr val="C00000"/>
                </a:solidFill>
              </a:rPr>
              <a:t>зонд ЗЭТ для </a:t>
            </a:r>
            <a:r>
              <a:rPr lang="ru-RU" sz="2600" b="1" dirty="0">
                <a:solidFill>
                  <a:srgbClr val="C00000"/>
                </a:solidFill>
              </a:rPr>
              <a:t>высокоразрешающего </a:t>
            </a:r>
            <a:r>
              <a:rPr lang="ru-RU" sz="2600" b="1" dirty="0" smtClean="0">
                <a:solidFill>
                  <a:srgbClr val="C00000"/>
                </a:solidFill>
              </a:rPr>
              <a:t>каротажа</a:t>
            </a:r>
          </a:p>
          <a:p>
            <a:pPr algn="just">
              <a:lnSpc>
                <a:spcPct val="80000"/>
              </a:lnSpc>
              <a:spcBef>
                <a:spcPts val="0"/>
              </a:spcBef>
            </a:pPr>
            <a:r>
              <a:rPr lang="ru-RU" sz="2000" b="1" kern="0" dirty="0" smtClean="0">
                <a:solidFill>
                  <a:srgbClr val="002060"/>
                </a:solidFill>
                <a:latin typeface="Arial" panose="020B0604020202020204" pitchFamily="34" charset="0"/>
              </a:rPr>
              <a:t>(целевой </a:t>
            </a: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</a:rPr>
              <a:t>инновационный проект НК «Роснефть</a:t>
            </a:r>
            <a:r>
              <a:rPr lang="ru-RU" sz="2000" b="1" kern="0" dirty="0" smtClean="0">
                <a:solidFill>
                  <a:srgbClr val="002060"/>
                </a:solidFill>
                <a:latin typeface="Arial" panose="020B0604020202020204" pitchFamily="34" charset="0"/>
              </a:rPr>
              <a:t>»)</a:t>
            </a:r>
            <a:endParaRPr lang="ru-RU" altLang="ru-RU" sz="2000" b="1" kern="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Рисунок 7" descr="\\ipgg-labs\578\Публикации\Публикации 2018\ЗЭТ\Рисунки\ЗЭТ — коп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2" y="1292966"/>
            <a:ext cx="8993394" cy="2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173093" y="1678432"/>
            <a:ext cx="67591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Многозондовый</a:t>
            </a:r>
            <a:r>
              <a:rPr lang="ru-RU" sz="2000" b="1" dirty="0" smtClean="0"/>
              <a:t> многочастотный </a:t>
            </a:r>
            <a:r>
              <a:rPr lang="ru-RU" sz="2000" b="1" dirty="0" err="1" smtClean="0"/>
              <a:t>мультирежимный</a:t>
            </a:r>
            <a:endParaRPr lang="ru-RU" sz="2000" b="1" dirty="0" smtClean="0"/>
          </a:p>
          <a:p>
            <a:r>
              <a:rPr lang="ru-RU" sz="2000" b="1" dirty="0" smtClean="0"/>
              <a:t>скважинный прибор ЗЭТ с тороидальными катушками:</a:t>
            </a:r>
          </a:p>
          <a:p>
            <a:pPr marL="355600" indent="-177800">
              <a:buFont typeface="Arial" panose="020B0604020202020204" pitchFamily="34" charset="0"/>
              <a:buChar char="•"/>
            </a:pPr>
            <a:r>
              <a:rPr lang="ru-RU" dirty="0" smtClean="0"/>
              <a:t>научная р</a:t>
            </a:r>
            <a:r>
              <a:rPr lang="ru-RU" dirty="0" smtClean="0"/>
              <a:t>азработка полного цикла;</a:t>
            </a:r>
            <a:endParaRPr lang="ru-RU" dirty="0" smtClean="0"/>
          </a:p>
          <a:p>
            <a:pPr marL="355600" indent="-177800">
              <a:buFont typeface="Arial" panose="020B0604020202020204" pitchFamily="34" charset="0"/>
              <a:buChar char="•"/>
            </a:pPr>
            <a:r>
              <a:rPr lang="ru-RU" dirty="0" smtClean="0"/>
              <a:t>исследует </a:t>
            </a:r>
            <a:r>
              <a:rPr lang="ru-RU" dirty="0"/>
              <a:t>тонкослоистые электрически анизотропные коллекторы нефти и газа;</a:t>
            </a:r>
          </a:p>
          <a:p>
            <a:pPr marL="355600" indent="-177800">
              <a:buFont typeface="Arial" panose="020B0604020202020204" pitchFamily="34" charset="0"/>
              <a:buChar char="•"/>
            </a:pPr>
            <a:r>
              <a:rPr lang="ru-RU" dirty="0"/>
              <a:t>не имеет отечественных и </a:t>
            </a:r>
            <a:r>
              <a:rPr lang="ru-RU" dirty="0" smtClean="0"/>
              <a:t>прямых зарубежных аналогов;</a:t>
            </a:r>
          </a:p>
          <a:p>
            <a:pPr marL="355600" indent="-177800">
              <a:buFont typeface="Arial" panose="020B0604020202020204" pitchFamily="34" charset="0"/>
              <a:buChar char="•"/>
            </a:pPr>
            <a:r>
              <a:rPr lang="ru-RU" dirty="0" smtClean="0"/>
              <a:t>замена </a:t>
            </a:r>
            <a:r>
              <a:rPr lang="ru-RU" dirty="0" smtClean="0"/>
              <a:t>дорогостоящих зарубежных </a:t>
            </a:r>
            <a:r>
              <a:rPr lang="ru-RU" dirty="0" smtClean="0"/>
              <a:t>приборов-услуг.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54186" y="1705718"/>
            <a:ext cx="1494352" cy="469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Тестирование и испытания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54186" y="4651767"/>
            <a:ext cx="1538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Новые технические решения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52" name="Text Box 21" descr="Dashed horizontal"/>
          <p:cNvSpPr txBox="1">
            <a:spLocks noChangeArrowheads="1"/>
          </p:cNvSpPr>
          <p:nvPr/>
        </p:nvSpPr>
        <p:spPr bwMode="auto">
          <a:xfrm>
            <a:off x="1987589" y="4272258"/>
            <a:ext cx="10144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0000"/>
                </a:solidFill>
                <a:latin typeface="+mn-lt"/>
              </a:rPr>
              <a:t>23</a:t>
            </a:r>
            <a:r>
              <a:rPr lang="ru-RU" altLang="ru-RU" sz="1600" b="1" dirty="0">
                <a:solidFill>
                  <a:srgbClr val="000000"/>
                </a:solidFill>
                <a:latin typeface="+mn-lt"/>
              </a:rPr>
              <a:t> м</a:t>
            </a:r>
            <a:endParaRPr lang="en-US" altLang="ru-RU" sz="16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3" name="Text Box 16" descr="Dashed horizontal"/>
          <p:cNvSpPr txBox="1">
            <a:spLocks noChangeArrowheads="1"/>
          </p:cNvSpPr>
          <p:nvPr/>
        </p:nvSpPr>
        <p:spPr bwMode="auto">
          <a:xfrm>
            <a:off x="1902444" y="3921900"/>
            <a:ext cx="5864963" cy="31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Тонкая слоистость в разных вертикальных масштабах</a:t>
            </a:r>
            <a:r>
              <a:rPr lang="en-US" altLang="ru-RU" sz="1800" b="1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:</a:t>
            </a:r>
            <a:endParaRPr lang="en-US" altLang="ru-RU" sz="1800" b="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6" name="Text Box 4" descr="Dashed horizontal"/>
          <p:cNvSpPr txBox="1">
            <a:spLocks noChangeArrowheads="1"/>
          </p:cNvSpPr>
          <p:nvPr/>
        </p:nvSpPr>
        <p:spPr bwMode="auto">
          <a:xfrm>
            <a:off x="3209964" y="4281783"/>
            <a:ext cx="10144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0000"/>
                </a:solidFill>
                <a:latin typeface="+mn-lt"/>
              </a:rPr>
              <a:t>2.5</a:t>
            </a:r>
            <a:r>
              <a:rPr lang="ru-RU" altLang="ru-RU" sz="1600" b="1" dirty="0">
                <a:solidFill>
                  <a:srgbClr val="000000"/>
                </a:solidFill>
                <a:latin typeface="+mn-lt"/>
              </a:rPr>
              <a:t> м</a:t>
            </a:r>
            <a:endParaRPr lang="en-US" altLang="ru-RU" sz="16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8" name="Text Box 9" descr="Dashed horizontal"/>
          <p:cNvSpPr txBox="1">
            <a:spLocks noChangeArrowheads="1"/>
          </p:cNvSpPr>
          <p:nvPr/>
        </p:nvSpPr>
        <p:spPr bwMode="auto">
          <a:xfrm>
            <a:off x="4486314" y="4283370"/>
            <a:ext cx="10080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+mn-lt"/>
              </a:rPr>
              <a:t>0.</a:t>
            </a:r>
            <a:r>
              <a:rPr lang="en-US" altLang="ru-RU" sz="1600" b="1" dirty="0">
                <a:solidFill>
                  <a:srgbClr val="000000"/>
                </a:solidFill>
                <a:latin typeface="+mn-lt"/>
              </a:rPr>
              <a:t>25</a:t>
            </a:r>
            <a:r>
              <a:rPr lang="ru-RU" altLang="ru-RU" sz="1600" b="1" dirty="0">
                <a:solidFill>
                  <a:srgbClr val="000000"/>
                </a:solidFill>
                <a:latin typeface="+mn-lt"/>
              </a:rPr>
              <a:t> м</a:t>
            </a:r>
            <a:endParaRPr lang="en-US" altLang="ru-RU" sz="16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0" name="Text Box 14" descr="Dashed horizontal"/>
          <p:cNvSpPr txBox="1">
            <a:spLocks noChangeArrowheads="1"/>
          </p:cNvSpPr>
          <p:nvPr/>
        </p:nvSpPr>
        <p:spPr bwMode="auto">
          <a:xfrm>
            <a:off x="5702339" y="4281783"/>
            <a:ext cx="105568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+mn-lt"/>
              </a:rPr>
              <a:t>0.00</a:t>
            </a:r>
            <a:r>
              <a:rPr lang="en-US" altLang="ru-RU" sz="1600" b="1" dirty="0">
                <a:solidFill>
                  <a:srgbClr val="000000"/>
                </a:solidFill>
                <a:latin typeface="+mn-lt"/>
              </a:rPr>
              <a:t>25</a:t>
            </a:r>
            <a:r>
              <a:rPr lang="ru-RU" altLang="ru-RU" sz="1600" b="1" dirty="0">
                <a:solidFill>
                  <a:srgbClr val="000000"/>
                </a:solidFill>
                <a:latin typeface="+mn-lt"/>
              </a:rPr>
              <a:t> м</a:t>
            </a:r>
            <a:endParaRPr lang="en-US" altLang="ru-RU" sz="1600" b="1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2086409" y="4575720"/>
            <a:ext cx="4544267" cy="1780895"/>
            <a:chOff x="1999408" y="4514000"/>
            <a:chExt cx="5800725" cy="2273300"/>
          </a:xfrm>
        </p:grpSpPr>
        <p:sp>
          <p:nvSpPr>
            <p:cNvPr id="47" name="Line 6"/>
            <p:cNvSpPr>
              <a:spLocks noChangeShapeType="1"/>
            </p:cNvSpPr>
            <p:nvPr/>
          </p:nvSpPr>
          <p:spPr bwMode="auto">
            <a:xfrm flipH="1">
              <a:off x="4596558" y="4610837"/>
              <a:ext cx="550862" cy="768350"/>
            </a:xfrm>
            <a:prstGeom prst="line">
              <a:avLst/>
            </a:prstGeom>
            <a:noFill/>
            <a:ln w="28575">
              <a:solidFill>
                <a:srgbClr val="987B00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8" name="Line 7"/>
            <p:cNvSpPr>
              <a:spLocks noChangeShapeType="1"/>
            </p:cNvSpPr>
            <p:nvPr/>
          </p:nvSpPr>
          <p:spPr bwMode="auto">
            <a:xfrm flipH="1" flipV="1">
              <a:off x="4596558" y="5879250"/>
              <a:ext cx="550862" cy="889000"/>
            </a:xfrm>
            <a:prstGeom prst="line">
              <a:avLst/>
            </a:prstGeom>
            <a:noFill/>
            <a:ln w="28575">
              <a:solidFill>
                <a:srgbClr val="987B00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9" name="Line 11"/>
            <p:cNvSpPr>
              <a:spLocks noChangeShapeType="1"/>
            </p:cNvSpPr>
            <p:nvPr/>
          </p:nvSpPr>
          <p:spPr bwMode="auto">
            <a:xfrm flipH="1">
              <a:off x="6199933" y="4514000"/>
              <a:ext cx="549275" cy="835025"/>
            </a:xfrm>
            <a:prstGeom prst="line">
              <a:avLst/>
            </a:prstGeom>
            <a:noFill/>
            <a:ln w="28575">
              <a:solidFill>
                <a:srgbClr val="987B00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50" name="Line 12"/>
            <p:cNvSpPr>
              <a:spLocks noChangeShapeType="1"/>
            </p:cNvSpPr>
            <p:nvPr/>
          </p:nvSpPr>
          <p:spPr bwMode="auto">
            <a:xfrm flipH="1" flipV="1">
              <a:off x="6199933" y="5709387"/>
              <a:ext cx="538162" cy="1058863"/>
            </a:xfrm>
            <a:prstGeom prst="line">
              <a:avLst/>
            </a:prstGeom>
            <a:noFill/>
            <a:ln w="28575">
              <a:solidFill>
                <a:srgbClr val="987B00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pic>
          <p:nvPicPr>
            <p:cNvPr id="51" name="Picture 18" descr="cognaclog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61" t="4945" b="20348"/>
            <a:stretch>
              <a:fillRect/>
            </a:stretch>
          </p:blipFill>
          <p:spPr bwMode="auto">
            <a:xfrm>
              <a:off x="1999408" y="4525112"/>
              <a:ext cx="1012825" cy="224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Line 6"/>
            <p:cNvSpPr>
              <a:spLocks noChangeShapeType="1"/>
            </p:cNvSpPr>
            <p:nvPr/>
          </p:nvSpPr>
          <p:spPr bwMode="auto">
            <a:xfrm flipH="1">
              <a:off x="3012233" y="4536225"/>
              <a:ext cx="569912" cy="812800"/>
            </a:xfrm>
            <a:prstGeom prst="line">
              <a:avLst/>
            </a:prstGeom>
            <a:noFill/>
            <a:ln w="28575">
              <a:solidFill>
                <a:srgbClr val="987B00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55" name="Line 7"/>
            <p:cNvSpPr>
              <a:spLocks noChangeShapeType="1"/>
            </p:cNvSpPr>
            <p:nvPr/>
          </p:nvSpPr>
          <p:spPr bwMode="auto">
            <a:xfrm flipH="1" flipV="1">
              <a:off x="3012233" y="5879250"/>
              <a:ext cx="569912" cy="855662"/>
            </a:xfrm>
            <a:prstGeom prst="line">
              <a:avLst/>
            </a:prstGeom>
            <a:noFill/>
            <a:ln w="28575">
              <a:solidFill>
                <a:srgbClr val="987B00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pic>
          <p:nvPicPr>
            <p:cNvPr id="57" name="Picture 5" descr="lamcore2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20" b="8162"/>
            <a:stretch>
              <a:fillRect/>
            </a:stretch>
          </p:blipFill>
          <p:spPr bwMode="auto">
            <a:xfrm>
              <a:off x="3582145" y="4536225"/>
              <a:ext cx="1014413" cy="225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0" descr="lamcoreII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883" y="4529875"/>
              <a:ext cx="1035050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5" descr="ShaleThinSection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208" y="4529875"/>
              <a:ext cx="1050925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" name="Picture 2" descr="FIG6"/>
          <p:cNvPicPr>
            <a:picLocks noChangeAspect="1" noChangeArrowheads="1"/>
          </p:cNvPicPr>
          <p:nvPr/>
        </p:nvPicPr>
        <p:blipFill>
          <a:blip r:embed="rId8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r="752"/>
          <a:stretch>
            <a:fillRect/>
          </a:stretch>
        </p:blipFill>
        <p:spPr bwMode="auto">
          <a:xfrm>
            <a:off x="6799000" y="4727047"/>
            <a:ext cx="2142029" cy="130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 Box 16" descr="Dashed horizontal"/>
          <p:cNvSpPr txBox="1">
            <a:spLocks noChangeArrowheads="1"/>
          </p:cNvSpPr>
          <p:nvPr/>
        </p:nvSpPr>
        <p:spPr bwMode="auto">
          <a:xfrm>
            <a:off x="6722687" y="6072707"/>
            <a:ext cx="2346009" cy="26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+mn-lt"/>
              </a:rPr>
              <a:t>Тонкая слоистость на керне</a:t>
            </a:r>
            <a:endParaRPr lang="en-US" altLang="ru-RU" sz="14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r="25443"/>
          <a:stretch/>
        </p:blipFill>
        <p:spPr>
          <a:xfrm>
            <a:off x="123803" y="2182119"/>
            <a:ext cx="1596345" cy="243214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676366" y="6466159"/>
            <a:ext cx="4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12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6" name="Picture 1" descr="узел1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6" y="5298098"/>
            <a:ext cx="1570333" cy="143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78"/>
          <p:cNvSpPr>
            <a:spLocks noChangeArrowheads="1"/>
          </p:cNvSpPr>
          <p:nvPr/>
        </p:nvSpPr>
        <p:spPr bwMode="auto">
          <a:xfrm>
            <a:off x="390388" y="930870"/>
            <a:ext cx="36197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554"/>
              </a:spcAft>
            </a:pPr>
            <a:r>
              <a:rPr lang="ru-RU" altLang="ru-RU" b="1" dirty="0" smtClean="0"/>
              <a:t>Новые научные идеи в каротаже и их практическая реализация</a:t>
            </a:r>
            <a:endParaRPr lang="ru-RU" altLang="ru-RU" b="1" dirty="0"/>
          </a:p>
        </p:txBody>
      </p:sp>
      <p:pic>
        <p:nvPicPr>
          <p:cNvPr id="54" name="Рисунок 39" descr="\\Serverkb2\Obmen_KB\ДЛЯ ЕРЕМИНА\ОКР.022  PDF\зонда картинки го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53" y="1611837"/>
            <a:ext cx="1197219" cy="451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1"/>
          <p:cNvSpPr txBox="1">
            <a:spLocks noChangeArrowheads="1"/>
          </p:cNvSpPr>
          <p:nvPr/>
        </p:nvSpPr>
        <p:spPr bwMode="auto">
          <a:xfrm>
            <a:off x="-102541" y="6080334"/>
            <a:ext cx="16471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/>
              <a:t>Внешний </a:t>
            </a:r>
            <a:r>
              <a:rPr lang="ru-RU" altLang="ru-RU" sz="1400" b="1" dirty="0" smtClean="0"/>
              <a:t>вид</a:t>
            </a:r>
          </a:p>
        </p:txBody>
      </p:sp>
      <p:sp>
        <p:nvSpPr>
          <p:cNvPr id="60" name="TextBox 53"/>
          <p:cNvSpPr txBox="1">
            <a:spLocks noChangeArrowheads="1"/>
          </p:cNvSpPr>
          <p:nvPr/>
        </p:nvSpPr>
        <p:spPr bwMode="auto">
          <a:xfrm rot="16200000">
            <a:off x="-650355" y="2358859"/>
            <a:ext cx="19005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dirty="0" smtClean="0">
                <a:latin typeface="+mn-lt"/>
              </a:rPr>
              <a:t>Модуль телеметрии</a:t>
            </a:r>
            <a:endParaRPr lang="ru-RU" altLang="ru-RU" sz="1400" dirty="0">
              <a:latin typeface="+mn-lt"/>
            </a:endParaRPr>
          </a:p>
        </p:txBody>
      </p:sp>
      <p:sp>
        <p:nvSpPr>
          <p:cNvPr id="81" name="Объект 2"/>
          <p:cNvSpPr txBox="1">
            <a:spLocks/>
          </p:cNvSpPr>
          <p:nvPr/>
        </p:nvSpPr>
        <p:spPr bwMode="auto">
          <a:xfrm>
            <a:off x="1532041" y="5482238"/>
            <a:ext cx="2376073" cy="111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lnSpc>
                <a:spcPct val="90000"/>
              </a:lnSpc>
              <a:spcBef>
                <a:spcPct val="20000"/>
              </a:spcBef>
            </a:pPr>
            <a:r>
              <a:rPr lang="ru-RU" altLang="ru-RU" sz="1477" dirty="0"/>
              <a:t>Измеряемые сигналы: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ru-RU" altLang="ru-RU" sz="1477" dirty="0" smtClean="0"/>
              <a:t>Составляющие</a:t>
            </a:r>
            <a:r>
              <a:rPr lang="en-US" altLang="ru-RU" sz="1477" dirty="0" smtClean="0"/>
              <a:t> </a:t>
            </a:r>
            <a:r>
              <a:rPr lang="ru-RU" altLang="ru-RU" sz="1477" dirty="0"/>
              <a:t>тока,</a:t>
            </a:r>
            <a:r>
              <a:rPr lang="en-US" altLang="ru-RU" sz="1477" dirty="0"/>
              <a:t> </a:t>
            </a:r>
            <a:r>
              <a:rPr lang="ru-RU" altLang="ru-RU" sz="1477" dirty="0"/>
              <a:t>протекающего по корпусу </a:t>
            </a:r>
            <a:r>
              <a:rPr lang="ru-RU" altLang="ru-RU" sz="1477" dirty="0" smtClean="0"/>
              <a:t>прибора</a:t>
            </a:r>
            <a:endParaRPr lang="en-US" altLang="ru-RU" sz="1477" dirty="0"/>
          </a:p>
        </p:txBody>
      </p:sp>
      <p:pic>
        <p:nvPicPr>
          <p:cNvPr id="42" name="Picture 38" descr="C:\Users\mikhayloviv\Desktop\Зонд\Новая папка\ТЗ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6621" y="2231969"/>
            <a:ext cx="232028" cy="201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Прямая со стрелкой 43"/>
          <p:cNvCxnSpPr/>
          <p:nvPr/>
        </p:nvCxnSpPr>
        <p:spPr>
          <a:xfrm>
            <a:off x="1670678" y="2469526"/>
            <a:ext cx="0" cy="793709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29"/>
          <p:cNvSpPr txBox="1">
            <a:spLocks noChangeArrowheads="1"/>
          </p:cNvSpPr>
          <p:nvPr/>
        </p:nvSpPr>
        <p:spPr bwMode="auto">
          <a:xfrm>
            <a:off x="1428889" y="2763903"/>
            <a:ext cx="250390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292" dirty="0">
                <a:latin typeface="+mn-lt"/>
              </a:rPr>
              <a:t>z</a:t>
            </a:r>
            <a:endParaRPr lang="ru-RU" altLang="ru-RU" sz="1292" dirty="0">
              <a:latin typeface="+mn-lt"/>
            </a:endParaRPr>
          </a:p>
        </p:txBody>
      </p:sp>
      <p:sp>
        <p:nvSpPr>
          <p:cNvPr id="47" name="Прямоугольник 77"/>
          <p:cNvSpPr>
            <a:spLocks noChangeArrowheads="1"/>
          </p:cNvSpPr>
          <p:nvPr/>
        </p:nvSpPr>
        <p:spPr bwMode="auto">
          <a:xfrm rot="16200000">
            <a:off x="329687" y="3095536"/>
            <a:ext cx="1988995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554"/>
              </a:spcAft>
              <a:defRPr/>
            </a:pPr>
            <a:r>
              <a:rPr lang="ru-RU" altLang="ru-RU" sz="1292" b="1" dirty="0">
                <a:latin typeface="+mn-lt"/>
              </a:rPr>
              <a:t>Суммарный</a:t>
            </a:r>
          </a:p>
        </p:txBody>
      </p:sp>
      <p:sp>
        <p:nvSpPr>
          <p:cNvPr id="53" name="TextBox 1"/>
          <p:cNvSpPr txBox="1">
            <a:spLocks noChangeArrowheads="1"/>
          </p:cNvSpPr>
          <p:nvPr/>
        </p:nvSpPr>
        <p:spPr bwMode="auto">
          <a:xfrm>
            <a:off x="3476856" y="3090300"/>
            <a:ext cx="404278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300" b="1">
                <a:latin typeface="+mn-lt"/>
              </a:rPr>
              <a:t>J=0</a:t>
            </a:r>
            <a:endParaRPr lang="ru-RU" altLang="ru-RU" sz="1300" b="1">
              <a:latin typeface="+mn-lt"/>
            </a:endParaRPr>
          </a:p>
        </p:txBody>
      </p:sp>
      <p:cxnSp>
        <p:nvCxnSpPr>
          <p:cNvPr id="75" name="Прямая со стрелкой 74"/>
          <p:cNvCxnSpPr/>
          <p:nvPr/>
        </p:nvCxnSpPr>
        <p:spPr bwMode="auto">
          <a:xfrm flipV="1">
            <a:off x="1855492" y="2040373"/>
            <a:ext cx="0" cy="403054"/>
          </a:xfrm>
          <a:prstGeom prst="straightConnector1">
            <a:avLst/>
          </a:prstGeom>
          <a:ln w="31750">
            <a:solidFill>
              <a:srgbClr val="C00000"/>
            </a:solidFill>
            <a:prstDash val="soli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51"/>
          <p:cNvSpPr txBox="1">
            <a:spLocks noChangeArrowheads="1"/>
          </p:cNvSpPr>
          <p:nvPr/>
        </p:nvSpPr>
        <p:spPr bwMode="auto">
          <a:xfrm>
            <a:off x="1247560" y="2236172"/>
            <a:ext cx="633046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300" b="1" dirty="0">
                <a:latin typeface="+mn-lt"/>
              </a:rPr>
              <a:t>I</a:t>
            </a:r>
            <a:r>
              <a:rPr lang="ru-RU" altLang="ru-RU" sz="1300" b="1" baseline="-25000" dirty="0">
                <a:latin typeface="+mn-lt"/>
              </a:rPr>
              <a:t>1</a:t>
            </a:r>
            <a:r>
              <a:rPr lang="en-US" altLang="ru-RU" sz="1300" b="1" dirty="0">
                <a:latin typeface="+mn-lt"/>
              </a:rPr>
              <a:t>(t)</a:t>
            </a:r>
            <a:r>
              <a:rPr lang="ru-RU" altLang="ru-RU" sz="1300" b="1" dirty="0">
                <a:latin typeface="+mn-lt"/>
              </a:rPr>
              <a:t> </a:t>
            </a:r>
            <a:r>
              <a:rPr lang="en-US" altLang="ru-RU" sz="1300" dirty="0">
                <a:latin typeface="+mn-lt"/>
              </a:rPr>
              <a:t>~</a:t>
            </a:r>
            <a:endParaRPr lang="ru-RU" altLang="ru-RU" sz="1300" dirty="0">
              <a:latin typeface="+mn-lt"/>
            </a:endParaRPr>
          </a:p>
        </p:txBody>
      </p:sp>
      <p:sp>
        <p:nvSpPr>
          <p:cNvPr id="80" name="TextBox 51"/>
          <p:cNvSpPr txBox="1">
            <a:spLocks noChangeArrowheads="1"/>
          </p:cNvSpPr>
          <p:nvPr/>
        </p:nvSpPr>
        <p:spPr bwMode="auto">
          <a:xfrm>
            <a:off x="1247560" y="4032639"/>
            <a:ext cx="633046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300" b="1" dirty="0">
                <a:latin typeface="+mn-lt"/>
              </a:rPr>
              <a:t>I</a:t>
            </a:r>
            <a:r>
              <a:rPr lang="ru-RU" altLang="ru-RU" sz="1300" b="1" baseline="-25000" dirty="0">
                <a:latin typeface="+mn-lt"/>
              </a:rPr>
              <a:t>2</a:t>
            </a:r>
            <a:r>
              <a:rPr lang="en-US" altLang="ru-RU" sz="1300" b="1" dirty="0">
                <a:latin typeface="+mn-lt"/>
              </a:rPr>
              <a:t>(t</a:t>
            </a:r>
            <a:r>
              <a:rPr lang="en-US" altLang="ru-RU" sz="1300" dirty="0">
                <a:latin typeface="+mn-lt"/>
              </a:rPr>
              <a:t>) ~</a:t>
            </a:r>
            <a:endParaRPr lang="ru-RU" altLang="ru-RU" sz="1300" dirty="0">
              <a:latin typeface="+mn-lt"/>
            </a:endParaRPr>
          </a:p>
        </p:txBody>
      </p:sp>
      <p:cxnSp>
        <p:nvCxnSpPr>
          <p:cNvPr id="91" name="Прямая со стрелкой 90"/>
          <p:cNvCxnSpPr/>
          <p:nvPr/>
        </p:nvCxnSpPr>
        <p:spPr bwMode="auto">
          <a:xfrm flipV="1">
            <a:off x="1855492" y="3664396"/>
            <a:ext cx="0" cy="403054"/>
          </a:xfrm>
          <a:prstGeom prst="straightConnector1">
            <a:avLst/>
          </a:prstGeom>
          <a:ln w="31750">
            <a:solidFill>
              <a:srgbClr val="C00000"/>
            </a:solidFill>
            <a:prstDash val="soli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80"/>
          <p:cNvSpPr>
            <a:spLocks noChangeArrowheads="1"/>
          </p:cNvSpPr>
          <p:nvPr/>
        </p:nvSpPr>
        <p:spPr bwMode="auto">
          <a:xfrm rot="16200000">
            <a:off x="1396693" y="3035836"/>
            <a:ext cx="1842521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554"/>
              </a:spcAft>
              <a:defRPr/>
            </a:pPr>
            <a:r>
              <a:rPr lang="ru-RU" altLang="ru-RU" sz="1292" b="1" dirty="0">
                <a:latin typeface="+mn-lt"/>
              </a:rPr>
              <a:t>Дифференциальный</a:t>
            </a:r>
          </a:p>
        </p:txBody>
      </p:sp>
      <p:pic>
        <p:nvPicPr>
          <p:cNvPr id="97" name="Picture 38" descr="C:\Users\mikhayloviv\Desktop\Зонд\Новая папка\ТЗ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1485" y="2231968"/>
            <a:ext cx="232028" cy="201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8" name="Прямая со стрелкой 97"/>
          <p:cNvCxnSpPr/>
          <p:nvPr/>
        </p:nvCxnSpPr>
        <p:spPr bwMode="auto">
          <a:xfrm flipV="1">
            <a:off x="2626749" y="2040373"/>
            <a:ext cx="0" cy="403054"/>
          </a:xfrm>
          <a:prstGeom prst="straightConnector1">
            <a:avLst/>
          </a:prstGeom>
          <a:ln w="31750">
            <a:solidFill>
              <a:srgbClr val="C00000"/>
            </a:solidFill>
            <a:prstDash val="soli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>
            <a:off x="2626146" y="4103059"/>
            <a:ext cx="0" cy="498231"/>
          </a:xfrm>
          <a:prstGeom prst="straightConnector1">
            <a:avLst/>
          </a:prstGeom>
          <a:ln w="31750">
            <a:solidFill>
              <a:srgbClr val="C00000"/>
            </a:solidFill>
            <a:prstDash val="soli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38" descr="C:\Users\mikhayloviv\Desktop\Зонд\Новая папка\ТЗ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471" y="2229955"/>
            <a:ext cx="232028" cy="201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1" name="Прямая со стрелкой 100"/>
          <p:cNvCxnSpPr/>
          <p:nvPr/>
        </p:nvCxnSpPr>
        <p:spPr bwMode="auto">
          <a:xfrm flipV="1">
            <a:off x="3401735" y="2038360"/>
            <a:ext cx="0" cy="403054"/>
          </a:xfrm>
          <a:prstGeom prst="straightConnector1">
            <a:avLst/>
          </a:prstGeom>
          <a:ln w="31750">
            <a:solidFill>
              <a:srgbClr val="C00000"/>
            </a:solidFill>
            <a:prstDash val="soli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>
            <a:off x="3401132" y="4101046"/>
            <a:ext cx="0" cy="498231"/>
          </a:xfrm>
          <a:prstGeom prst="straightConnector1">
            <a:avLst/>
          </a:prstGeom>
          <a:ln w="31750">
            <a:solidFill>
              <a:srgbClr val="C00000"/>
            </a:solidFill>
            <a:prstDash val="soli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Прямоугольник 81"/>
          <p:cNvSpPr>
            <a:spLocks noChangeArrowheads="1"/>
          </p:cNvSpPr>
          <p:nvPr/>
        </p:nvSpPr>
        <p:spPr bwMode="auto">
          <a:xfrm rot="16200000">
            <a:off x="2268531" y="2968764"/>
            <a:ext cx="1647092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554"/>
              </a:spcAft>
              <a:defRPr/>
            </a:pPr>
            <a:r>
              <a:rPr lang="ru-RU" altLang="ru-RU" sz="1292" b="1" dirty="0">
                <a:latin typeface="+mn-lt"/>
              </a:rPr>
              <a:t>Компенсационный</a:t>
            </a:r>
          </a:p>
        </p:txBody>
      </p:sp>
      <p:sp>
        <p:nvSpPr>
          <p:cNvPr id="51" name="Прямоугольник 50"/>
          <p:cNvSpPr>
            <a:spLocks noChangeArrowheads="1"/>
          </p:cNvSpPr>
          <p:nvPr/>
        </p:nvSpPr>
        <p:spPr bwMode="auto">
          <a:xfrm>
            <a:off x="1081005" y="4801937"/>
            <a:ext cx="1938344" cy="62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554"/>
              </a:spcAft>
              <a:defRPr/>
            </a:pPr>
            <a:r>
              <a:rPr lang="ru-RU" altLang="ru-RU" sz="1477" b="1" dirty="0" smtClean="0">
                <a:latin typeface="+mn-lt"/>
              </a:rPr>
              <a:t>Длины </a:t>
            </a:r>
            <a:r>
              <a:rPr lang="ru-RU" altLang="ru-RU" sz="1477" b="1" dirty="0">
                <a:latin typeface="+mn-lt"/>
              </a:rPr>
              <a:t>зондов</a:t>
            </a:r>
            <a:endParaRPr lang="en-US" altLang="ru-RU" sz="1477" b="1" dirty="0">
              <a:latin typeface="+mn-lt"/>
            </a:endParaRPr>
          </a:p>
          <a:p>
            <a:pPr eaLnBrk="1" hangingPunct="1">
              <a:spcAft>
                <a:spcPts val="554"/>
              </a:spcAft>
              <a:defRPr/>
            </a:pPr>
            <a:r>
              <a:rPr lang="en-US" altLang="ru-RU" sz="1477" dirty="0">
                <a:latin typeface="+mn-lt"/>
              </a:rPr>
              <a:t>z = 0.25, 0.5, 0.75 </a:t>
            </a:r>
            <a:r>
              <a:rPr lang="ru-RU" altLang="ru-RU" sz="1477" dirty="0">
                <a:latin typeface="+mn-lt"/>
              </a:rPr>
              <a:t>м</a:t>
            </a:r>
          </a:p>
        </p:txBody>
      </p:sp>
      <p:sp>
        <p:nvSpPr>
          <p:cNvPr id="52" name="Прямоугольник 82"/>
          <p:cNvSpPr>
            <a:spLocks noChangeArrowheads="1"/>
          </p:cNvSpPr>
          <p:nvPr/>
        </p:nvSpPr>
        <p:spPr bwMode="auto">
          <a:xfrm>
            <a:off x="2804325" y="4792985"/>
            <a:ext cx="1527625" cy="62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554"/>
              </a:spcAft>
              <a:defRPr/>
            </a:pPr>
            <a:r>
              <a:rPr lang="ru-RU" altLang="ru-RU" sz="1477" b="1" dirty="0">
                <a:latin typeface="+mn-lt"/>
              </a:rPr>
              <a:t>Ч</a:t>
            </a:r>
            <a:r>
              <a:rPr lang="ru-RU" altLang="ru-RU" sz="1477" b="1" dirty="0" smtClean="0">
                <a:latin typeface="+mn-lt"/>
              </a:rPr>
              <a:t>астоты</a:t>
            </a:r>
            <a:r>
              <a:rPr lang="en-US" altLang="ru-RU" sz="1477" b="1" dirty="0" smtClean="0">
                <a:latin typeface="+mn-lt"/>
              </a:rPr>
              <a:t> </a:t>
            </a:r>
            <a:endParaRPr lang="ru-RU" altLang="ru-RU" sz="1477" b="1" dirty="0">
              <a:latin typeface="+mn-lt"/>
            </a:endParaRPr>
          </a:p>
          <a:p>
            <a:pPr eaLnBrk="1" hangingPunct="1">
              <a:spcAft>
                <a:spcPts val="554"/>
              </a:spcAft>
              <a:defRPr/>
            </a:pPr>
            <a:r>
              <a:rPr lang="en-US" altLang="ru-RU" sz="1477" dirty="0">
                <a:latin typeface="+mn-lt"/>
              </a:rPr>
              <a:t>50, 100, 250 </a:t>
            </a:r>
            <a:r>
              <a:rPr lang="ru-RU" altLang="ru-RU" sz="1477" dirty="0">
                <a:latin typeface="+mn-lt"/>
              </a:rPr>
              <a:t>кГц</a:t>
            </a:r>
          </a:p>
        </p:txBody>
      </p:sp>
      <p:sp>
        <p:nvSpPr>
          <p:cNvPr id="104" name="Заголовок 1"/>
          <p:cNvSpPr txBox="1">
            <a:spLocks/>
          </p:cNvSpPr>
          <p:nvPr/>
        </p:nvSpPr>
        <p:spPr>
          <a:xfrm>
            <a:off x="-2381" y="-1498"/>
            <a:ext cx="9144000" cy="8640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err="1">
                <a:latin typeface="+mn-lt"/>
              </a:rPr>
              <a:t>Многозондовый</a:t>
            </a:r>
            <a:r>
              <a:rPr lang="ru-RU" sz="2800" b="1" dirty="0">
                <a:latin typeface="+mn-lt"/>
              </a:rPr>
              <a:t> многочастотный </a:t>
            </a:r>
            <a:r>
              <a:rPr lang="ru-RU" sz="2800" b="1" dirty="0" err="1">
                <a:latin typeface="+mn-lt"/>
              </a:rPr>
              <a:t>мультирежимный</a:t>
            </a:r>
            <a:endParaRPr lang="ru-RU" sz="2800" b="1" dirty="0">
              <a:latin typeface="+mn-lt"/>
            </a:endParaRPr>
          </a:p>
          <a:p>
            <a:pPr algn="ctr"/>
            <a:r>
              <a:rPr lang="ru-RU" sz="2800" b="1" dirty="0">
                <a:latin typeface="+mn-lt"/>
              </a:rPr>
              <a:t>скважинный прибор ЗЭТ с тороидальными </a:t>
            </a:r>
            <a:r>
              <a:rPr lang="ru-RU" sz="2800" b="1" dirty="0" smtClean="0">
                <a:latin typeface="+mn-lt"/>
              </a:rPr>
              <a:t>катушками</a:t>
            </a:r>
            <a:endParaRPr lang="ru-RU" sz="2800" b="1" dirty="0">
              <a:latin typeface="+mn-lt"/>
            </a:endParaRPr>
          </a:p>
        </p:txBody>
      </p:sp>
      <p:sp>
        <p:nvSpPr>
          <p:cNvPr id="71" name="TextBox 56"/>
          <p:cNvSpPr txBox="1">
            <a:spLocks noChangeArrowheads="1"/>
          </p:cNvSpPr>
          <p:nvPr/>
        </p:nvSpPr>
        <p:spPr bwMode="auto">
          <a:xfrm rot="16200000">
            <a:off x="-1118967" y="4642150"/>
            <a:ext cx="2780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dirty="0" smtClean="0">
                <a:latin typeface="+mn-lt"/>
              </a:rPr>
              <a:t>Генераторно-приёмная секция</a:t>
            </a:r>
            <a:endParaRPr lang="ru-RU" altLang="ru-RU" sz="1400" dirty="0">
              <a:latin typeface="+mn-lt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4368074" y="8141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Испытания скважинного прибора ЗЭТ</a:t>
            </a:r>
          </a:p>
          <a:p>
            <a:pPr algn="ctr"/>
            <a:r>
              <a:rPr lang="ru-RU" b="1" dirty="0"/>
              <a:t>на лабораторных стендах и в водоёмах</a:t>
            </a:r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727" y="6000238"/>
            <a:ext cx="4644723" cy="64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Рисунок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8727" y="5306361"/>
            <a:ext cx="4644723" cy="67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TextBox 87"/>
          <p:cNvSpPr txBox="1"/>
          <p:nvPr/>
        </p:nvSpPr>
        <p:spPr>
          <a:xfrm>
            <a:off x="4252159" y="5975783"/>
            <a:ext cx="4691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prstClr val="black"/>
                </a:solidFill>
              </a:rPr>
              <a:t>Опытный образец:</a:t>
            </a:r>
          </a:p>
          <a:p>
            <a:pPr eaLnBrk="1" hangingPunct="1"/>
            <a:endParaRPr lang="ru-RU" sz="1400" b="1" dirty="0">
              <a:solidFill>
                <a:prstClr val="black"/>
              </a:solidFill>
            </a:endParaRPr>
          </a:p>
          <a:p>
            <a:pPr eaLnBrk="1" hangingPunct="1"/>
            <a:r>
              <a:rPr lang="ru-RU" sz="1400" b="1" dirty="0" smtClean="0">
                <a:solidFill>
                  <a:prstClr val="black"/>
                </a:solidFill>
              </a:rPr>
              <a:t>испытан в нефтяных скважинах Самарской обл.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246447" y="5324687"/>
            <a:ext cx="46447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prstClr val="black"/>
                </a:solidFill>
              </a:rPr>
              <a:t>Лабораторный макет:</a:t>
            </a:r>
          </a:p>
          <a:p>
            <a:pPr eaLnBrk="1" hangingPunct="1"/>
            <a:endParaRPr lang="ru-RU" sz="1400" b="1" dirty="0">
              <a:solidFill>
                <a:prstClr val="black"/>
              </a:solidFill>
            </a:endParaRPr>
          </a:p>
          <a:p>
            <a:pPr eaLnBrk="1" hangingPunct="1"/>
            <a:r>
              <a:rPr lang="ru-RU" sz="1400" b="1" dirty="0" smtClean="0">
                <a:solidFill>
                  <a:prstClr val="black"/>
                </a:solidFill>
              </a:rPr>
              <a:t>испытан в Новосибирской обл.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90" name="Рисунок 23" descr="Удар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645" y="3651443"/>
            <a:ext cx="2377830" cy="124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Прямоугольник 91"/>
          <p:cNvSpPr/>
          <p:nvPr/>
        </p:nvSpPr>
        <p:spPr>
          <a:xfrm>
            <a:off x="4218645" y="4853730"/>
            <a:ext cx="2377830" cy="27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dirty="0"/>
              <a:t>Испытания на удар</a:t>
            </a:r>
          </a:p>
        </p:txBody>
      </p:sp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73" y="3651443"/>
            <a:ext cx="2286000" cy="124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Прямоугольник 93"/>
          <p:cNvSpPr/>
          <p:nvPr/>
        </p:nvSpPr>
        <p:spPr>
          <a:xfrm>
            <a:off x="6477568" y="4853730"/>
            <a:ext cx="2820487" cy="453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dirty="0"/>
              <a:t>Испытания в </a:t>
            </a:r>
            <a:r>
              <a:rPr lang="ru-RU" sz="1400" dirty="0" smtClean="0"/>
              <a:t>камере высокого </a:t>
            </a:r>
            <a:r>
              <a:rPr lang="ru-RU" sz="1400" dirty="0"/>
              <a:t>давления и температуры</a:t>
            </a:r>
          </a:p>
        </p:txBody>
      </p:sp>
      <p:pic>
        <p:nvPicPr>
          <p:cNvPr id="95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1" t="6863"/>
          <a:stretch>
            <a:fillRect/>
          </a:stretch>
        </p:blipFill>
        <p:spPr bwMode="auto">
          <a:xfrm>
            <a:off x="5692687" y="1457484"/>
            <a:ext cx="1053088" cy="167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Рисунок 14" descr="DSC_079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034" y="1460505"/>
            <a:ext cx="1108543" cy="167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Прямоугольник 111"/>
          <p:cNvSpPr/>
          <p:nvPr/>
        </p:nvSpPr>
        <p:spPr>
          <a:xfrm>
            <a:off x="3977707" y="3113661"/>
            <a:ext cx="1689100" cy="27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dirty="0" err="1"/>
              <a:t>Виброиспытания</a:t>
            </a:r>
            <a:endParaRPr lang="ru-RU" sz="1400" dirty="0"/>
          </a:p>
        </p:txBody>
      </p:sp>
      <p:sp>
        <p:nvSpPr>
          <p:cNvPr id="123" name="TextBox 15"/>
          <p:cNvSpPr txBox="1">
            <a:spLocks noChangeArrowheads="1"/>
          </p:cNvSpPr>
          <p:nvPr/>
        </p:nvSpPr>
        <p:spPr bwMode="auto">
          <a:xfrm>
            <a:off x="6746825" y="1461913"/>
            <a:ext cx="25512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33DBD"/>
                </a:solidFill>
                <a:latin typeface="+mn-lt"/>
              </a:rPr>
              <a:t>Параметры испытаний: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rgbClr val="033DBD"/>
                </a:solidFill>
                <a:latin typeface="+mn-lt"/>
              </a:rPr>
              <a:t>Температура</a:t>
            </a:r>
            <a:r>
              <a:rPr lang="en-US" altLang="ru-RU" sz="1400" dirty="0" smtClean="0">
                <a:solidFill>
                  <a:srgbClr val="033DBD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33DBD"/>
                </a:solidFill>
                <a:latin typeface="+mn-lt"/>
              </a:rPr>
              <a:t>150°</a:t>
            </a:r>
            <a:r>
              <a:rPr lang="en-US" altLang="ru-RU" sz="1400" b="1" dirty="0">
                <a:solidFill>
                  <a:srgbClr val="033DBD"/>
                </a:solidFill>
                <a:latin typeface="+mn-lt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33DBD"/>
                </a:solidFill>
                <a:latin typeface="+mn-lt"/>
              </a:rPr>
              <a:t>Давление </a:t>
            </a:r>
            <a:r>
              <a:rPr lang="ru-RU" altLang="ru-RU" sz="1400" b="1" dirty="0">
                <a:solidFill>
                  <a:srgbClr val="033DBD"/>
                </a:solidFill>
                <a:latin typeface="+mn-lt"/>
              </a:rPr>
              <a:t>100 МПа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rgbClr val="033DBD"/>
                </a:solidFill>
                <a:latin typeface="+mn-lt"/>
              </a:rPr>
              <a:t>Ускорение </a:t>
            </a:r>
            <a:r>
              <a:rPr lang="ru-RU" altLang="ru-RU" sz="1400" dirty="0">
                <a:solidFill>
                  <a:srgbClr val="033DBD"/>
                </a:solidFill>
                <a:latin typeface="+mn-lt"/>
              </a:rPr>
              <a:t>ударов </a:t>
            </a:r>
            <a:r>
              <a:rPr lang="ru-RU" altLang="ru-RU" sz="1400" dirty="0" smtClean="0">
                <a:solidFill>
                  <a:srgbClr val="033DBD"/>
                </a:solidFill>
                <a:latin typeface="+mn-lt"/>
              </a:rPr>
              <a:t>до </a:t>
            </a:r>
            <a:r>
              <a:rPr lang="ru-RU" altLang="ru-RU" sz="1400" b="1" dirty="0" smtClean="0">
                <a:solidFill>
                  <a:srgbClr val="033DBD"/>
                </a:solidFill>
                <a:latin typeface="+mn-lt"/>
              </a:rPr>
              <a:t>150 </a:t>
            </a:r>
            <a:r>
              <a:rPr lang="ru-RU" altLang="ru-RU" sz="1400" b="1" dirty="0">
                <a:solidFill>
                  <a:srgbClr val="033DBD"/>
                </a:solidFill>
                <a:latin typeface="+mn-lt"/>
              </a:rPr>
              <a:t>м</a:t>
            </a:r>
            <a:r>
              <a:rPr lang="en-US" altLang="ru-RU" sz="1400" b="1" dirty="0">
                <a:solidFill>
                  <a:srgbClr val="033DBD"/>
                </a:solidFill>
                <a:latin typeface="+mn-lt"/>
              </a:rPr>
              <a:t>/</a:t>
            </a:r>
            <a:r>
              <a:rPr lang="ru-RU" altLang="ru-RU" sz="1400" b="1" dirty="0">
                <a:solidFill>
                  <a:srgbClr val="033DBD"/>
                </a:solidFill>
                <a:latin typeface="+mn-lt"/>
              </a:rPr>
              <a:t>с</a:t>
            </a:r>
            <a:r>
              <a:rPr lang="ru-RU" altLang="ru-RU" sz="1400" b="1" baseline="30000" dirty="0">
                <a:solidFill>
                  <a:srgbClr val="033DBD"/>
                </a:solidFill>
                <a:latin typeface="+mn-lt"/>
              </a:rPr>
              <a:t>2</a:t>
            </a:r>
            <a:endParaRPr lang="ru-RU" altLang="ru-RU" sz="1400" b="1" dirty="0">
              <a:solidFill>
                <a:srgbClr val="033DBD"/>
              </a:solidFill>
              <a:latin typeface="+mn-lt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6746825" y="2367273"/>
            <a:ext cx="20927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После всех </a:t>
            </a:r>
            <a:r>
              <a:rPr lang="ru-RU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испытаний</a:t>
            </a:r>
          </a:p>
          <a:p>
            <a:r>
              <a:rPr lang="ru-RU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прибор сохранял </a:t>
            </a:r>
            <a:r>
              <a:rPr 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работоспособность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5453137" y="3113661"/>
            <a:ext cx="1689100" cy="453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dirty="0"/>
              <a:t>На Новосибирском водохранилище</a:t>
            </a:r>
          </a:p>
        </p:txBody>
      </p:sp>
      <p:sp>
        <p:nvSpPr>
          <p:cNvPr id="136" name="TextBox 1"/>
          <p:cNvSpPr txBox="1">
            <a:spLocks noChangeArrowheads="1"/>
          </p:cNvSpPr>
          <p:nvPr/>
        </p:nvSpPr>
        <p:spPr bwMode="auto">
          <a:xfrm>
            <a:off x="1800746" y="1691834"/>
            <a:ext cx="16471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/>
              <a:t>Режимы работы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676366" y="6466159"/>
            <a:ext cx="4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13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2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677827" y="1730568"/>
            <a:ext cx="1429675" cy="1985966"/>
            <a:chOff x="7677827" y="1993045"/>
            <a:chExt cx="1429675" cy="198596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533533" y="2137339"/>
              <a:ext cx="984787" cy="69620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716903" y="2384232"/>
              <a:ext cx="984786" cy="69620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00370" y="2642871"/>
              <a:ext cx="984589" cy="696200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083739" y="2885472"/>
              <a:ext cx="984589" cy="696200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267107" y="3138617"/>
              <a:ext cx="984589" cy="696200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0" y="1541"/>
            <a:ext cx="914399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На основе фундаментальных результатов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создан </a:t>
            </a:r>
            <a:r>
              <a:rPr lang="ru-RU" sz="2400" b="1" dirty="0">
                <a:solidFill>
                  <a:srgbClr val="C00000"/>
                </a:solidFill>
              </a:rPr>
              <a:t>и </a:t>
            </a:r>
            <a:r>
              <a:rPr lang="ru-RU" sz="2400" b="1" dirty="0" smtClean="0">
                <a:solidFill>
                  <a:srgbClr val="C00000"/>
                </a:solidFill>
              </a:rPr>
              <a:t>успешно прошел </a:t>
            </a:r>
            <a:r>
              <a:rPr lang="ru-RU" sz="2400" b="1" dirty="0">
                <a:solidFill>
                  <a:srgbClr val="C00000"/>
                </a:solidFill>
              </a:rPr>
              <a:t>опытно-промышленные испытания </a:t>
            </a:r>
            <a:r>
              <a:rPr lang="ru-RU" sz="2400" b="1" dirty="0" smtClean="0">
                <a:solidFill>
                  <a:srgbClr val="C00000"/>
                </a:solidFill>
              </a:rPr>
              <a:t>уникальный прибор ЗЭТ (разработка полного цикла)</a:t>
            </a:r>
            <a:endParaRPr lang="ru-RU" alt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\\ipgg-labs\578\Публикации\Публикации 2018\ЗЭТ\Рисунки\ЗЭТ — копия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2" y="1226507"/>
            <a:ext cx="8993394" cy="2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697255" y="1642906"/>
            <a:ext cx="67591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/>
              <a:t>Многозондовый</a:t>
            </a:r>
            <a:r>
              <a:rPr lang="ru-RU" sz="2000" b="1" dirty="0"/>
              <a:t> многочастотный </a:t>
            </a:r>
            <a:r>
              <a:rPr lang="ru-RU" sz="2000" b="1" dirty="0" err="1" smtClean="0"/>
              <a:t>мультирежимный</a:t>
            </a:r>
            <a:endParaRPr lang="ru-RU" sz="2000" b="1" dirty="0" smtClean="0"/>
          </a:p>
          <a:p>
            <a:pPr algn="just"/>
            <a:r>
              <a:rPr lang="ru-RU" sz="2000" b="1" dirty="0" smtClean="0"/>
              <a:t>скважинный </a:t>
            </a:r>
            <a:r>
              <a:rPr lang="ru-RU" sz="2000" b="1" dirty="0"/>
              <a:t>прибор с </a:t>
            </a:r>
            <a:r>
              <a:rPr lang="ru-RU" sz="2000" b="1" dirty="0" smtClean="0"/>
              <a:t>тороидальными катушками:</a:t>
            </a:r>
            <a:endParaRPr lang="ru-RU" sz="2000" b="1" dirty="0"/>
          </a:p>
          <a:p>
            <a:pPr marL="355600" indent="-177800">
              <a:buFont typeface="Arial" panose="020B0604020202020204" pitchFamily="34" charset="0"/>
              <a:buChar char="•"/>
            </a:pPr>
            <a:r>
              <a:rPr lang="ru-RU" dirty="0" smtClean="0"/>
              <a:t>обладает </a:t>
            </a:r>
            <a:r>
              <a:rPr lang="ru-RU" dirty="0"/>
              <a:t>высоким пространственным разрешением;</a:t>
            </a:r>
          </a:p>
          <a:p>
            <a:pPr marL="355600" indent="-177800">
              <a:buFont typeface="Arial" panose="020B0604020202020204" pitchFamily="34" charset="0"/>
              <a:buChar char="•"/>
            </a:pPr>
            <a:r>
              <a:rPr lang="ru-RU" dirty="0" smtClean="0"/>
              <a:t>превосходит </a:t>
            </a:r>
            <a:r>
              <a:rPr lang="ru-RU" dirty="0"/>
              <a:t>традиционные методы </a:t>
            </a:r>
            <a:r>
              <a:rPr lang="ru-RU" dirty="0" err="1"/>
              <a:t>электрокаротажа</a:t>
            </a:r>
            <a:r>
              <a:rPr lang="ru-RU" dirty="0"/>
              <a:t>;</a:t>
            </a:r>
          </a:p>
          <a:p>
            <a:pPr marL="355600" indent="-177800">
              <a:buFont typeface="Arial" panose="020B0604020202020204" pitchFamily="34" charset="0"/>
              <a:buChar char="•"/>
            </a:pPr>
            <a:r>
              <a:rPr lang="ru-RU" dirty="0" smtClean="0"/>
              <a:t>выявляет </a:t>
            </a:r>
            <a:r>
              <a:rPr lang="ru-RU" dirty="0"/>
              <a:t>пропущенные нефтеносные коллекторы;</a:t>
            </a:r>
          </a:p>
          <a:p>
            <a:pPr marL="355600" indent="-177800">
              <a:buFont typeface="Arial" panose="020B0604020202020204" pitchFamily="34" charset="0"/>
              <a:buChar char="•"/>
            </a:pPr>
            <a:r>
              <a:rPr lang="ru-RU" dirty="0"/>
              <a:t>точнее оценивает </a:t>
            </a:r>
            <a:r>
              <a:rPr lang="ru-RU" dirty="0" err="1"/>
              <a:t>нефтенасыщение</a:t>
            </a:r>
            <a:r>
              <a:rPr lang="ru-RU" dirty="0"/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7913" y="1704818"/>
            <a:ext cx="1494352" cy="469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Тестирование и испытания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6" y="5289858"/>
            <a:ext cx="1694646" cy="52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6" y="5874051"/>
            <a:ext cx="1686199" cy="63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54186" y="4680084"/>
            <a:ext cx="1538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Новые технические решения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51"/>
          <a:stretch/>
        </p:blipFill>
        <p:spPr>
          <a:xfrm>
            <a:off x="1914951" y="3768193"/>
            <a:ext cx="4100965" cy="2761408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3012084" y="4117909"/>
            <a:ext cx="254102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Электрокаротаж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3859" r="3962" b="14153"/>
          <a:stretch/>
        </p:blipFill>
        <p:spPr bwMode="auto">
          <a:xfrm>
            <a:off x="6256381" y="3886955"/>
            <a:ext cx="2851121" cy="168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/>
          <p:cNvSpPr txBox="1"/>
          <p:nvPr/>
        </p:nvSpPr>
        <p:spPr>
          <a:xfrm>
            <a:off x="7123315" y="5513215"/>
            <a:ext cx="11880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Номер пласта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5818109" y="4651717"/>
            <a:ext cx="69762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д.е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117071" y="3768193"/>
            <a:ext cx="625082" cy="276140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028423" y="5782758"/>
            <a:ext cx="311528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Уточнение коэффициента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нефтенасыщения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10%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4"/>
          <a:stretch/>
        </p:blipFill>
        <p:spPr>
          <a:xfrm rot="16200000">
            <a:off x="-292357" y="2546310"/>
            <a:ext cx="2420164" cy="16003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7" r="33705"/>
          <a:stretch/>
        </p:blipFill>
        <p:spPr>
          <a:xfrm>
            <a:off x="122398" y="2133688"/>
            <a:ext cx="1592317" cy="240719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8905" y="2538293"/>
            <a:ext cx="2409371" cy="159581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r="25443"/>
          <a:stretch/>
        </p:blipFill>
        <p:spPr>
          <a:xfrm>
            <a:off x="117530" y="2138884"/>
            <a:ext cx="1596345" cy="243214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/>
          <a:stretch/>
        </p:blipFill>
        <p:spPr>
          <a:xfrm>
            <a:off x="117529" y="2135860"/>
            <a:ext cx="1598949" cy="24139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74400" y="3981042"/>
            <a:ext cx="68019" cy="630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205663" y="3990567"/>
            <a:ext cx="466725" cy="133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726380" y="3859121"/>
            <a:ext cx="1286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Электрокаротаж</a:t>
            </a:r>
            <a:endParaRPr lang="ru-RU" sz="1200" b="1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043900" y="3983275"/>
            <a:ext cx="68019" cy="63098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8095879" y="3851051"/>
            <a:ext cx="451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ЗЭТ</a:t>
            </a:r>
            <a:endParaRPr lang="ru-RU" sz="1400" b="1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2151780" y="4117909"/>
            <a:ext cx="55026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ЗЭТ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676366" y="6466159"/>
            <a:ext cx="4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14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9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10480" r="8531" b="10754"/>
          <a:stretch/>
        </p:blipFill>
        <p:spPr>
          <a:xfrm>
            <a:off x="-8164" y="1201869"/>
            <a:ext cx="9152163" cy="4622556"/>
          </a:xfrm>
          <a:prstGeom prst="rect">
            <a:avLst/>
          </a:prstGeom>
        </p:spPr>
      </p:pic>
      <p:sp>
        <p:nvSpPr>
          <p:cNvPr id="147" name="Прямоугольник 146"/>
          <p:cNvSpPr/>
          <p:nvPr/>
        </p:nvSpPr>
        <p:spPr>
          <a:xfrm>
            <a:off x="0" y="1541"/>
            <a:ext cx="9143999" cy="138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altLang="ru-RU" sz="2800" b="1" dirty="0" smtClean="0">
                <a:solidFill>
                  <a:srgbClr val="C00000"/>
                </a:solidFill>
              </a:rPr>
              <a:t>Фундаментальные </a:t>
            </a:r>
            <a:r>
              <a:rPr lang="ru-RU" altLang="ru-RU" sz="2800" b="1" dirty="0">
                <a:solidFill>
                  <a:srgbClr val="C00000"/>
                </a:solidFill>
              </a:rPr>
              <a:t>основы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/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r>
              <a:rPr lang="ru-RU" altLang="ru-RU" sz="2800" b="1" dirty="0" err="1" smtClean="0">
                <a:solidFill>
                  <a:srgbClr val="C00000"/>
                </a:solidFill>
              </a:rPr>
              <a:t>георадиолокационного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 </a:t>
            </a:r>
            <a:r>
              <a:rPr lang="ru-RU" altLang="ru-RU" sz="2800" b="1" dirty="0">
                <a:solidFill>
                  <a:srgbClr val="C00000"/>
                </a:solidFill>
              </a:rPr>
              <a:t>межскважинного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зондирования: </a:t>
            </a:r>
            <a:r>
              <a:rPr lang="ru-RU" altLang="ru-RU" sz="2400" b="1" dirty="0">
                <a:solidFill>
                  <a:srgbClr val="002060"/>
                </a:solidFill>
              </a:rPr>
              <a:t>теоретическое обоснование инновационного геофизического 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метода геологоразведки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69997" y="5628228"/>
            <a:ext cx="8361778" cy="10341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55600" indent="-177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Принципиально </a:t>
            </a:r>
            <a:r>
              <a:rPr lang="ru-RU" dirty="0"/>
              <a:t>новое направление для </a:t>
            </a:r>
            <a:r>
              <a:rPr lang="ru-RU" dirty="0" smtClean="0"/>
              <a:t>геологоразведки</a:t>
            </a:r>
            <a:endParaRPr lang="ru-RU" dirty="0"/>
          </a:p>
          <a:p>
            <a:pPr marL="355600" indent="-177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Картирование </a:t>
            </a:r>
            <a:r>
              <a:rPr lang="ru-RU" dirty="0"/>
              <a:t>и пространственная локализация нефтеперспективных зон</a:t>
            </a:r>
          </a:p>
          <a:p>
            <a:pPr marL="355600" indent="-177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Пространственно-распределенная </a:t>
            </a:r>
            <a:r>
              <a:rPr lang="ru-RU" dirty="0"/>
              <a:t>система наклонно-горизонтальных скважин</a:t>
            </a:r>
          </a:p>
          <a:p>
            <a:pPr marL="355600" indent="-177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Безаварийное </a:t>
            </a:r>
            <a:r>
              <a:rPr lang="ru-RU" dirty="0"/>
              <a:t>строительство скважин и многостадийный гидроразрыв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74" y="4069811"/>
            <a:ext cx="1630815" cy="99890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1102" y="1354269"/>
            <a:ext cx="1189608" cy="4343156"/>
            <a:chOff x="-8165" y="1481269"/>
            <a:chExt cx="1189608" cy="434315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t="3339" r="5364" b="6250"/>
            <a:stretch/>
          </p:blipFill>
          <p:spPr>
            <a:xfrm>
              <a:off x="-8165" y="1481269"/>
              <a:ext cx="1189608" cy="87001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5" t="8831" r="24603" b="9698"/>
            <a:stretch/>
          </p:blipFill>
          <p:spPr>
            <a:xfrm>
              <a:off x="-1" y="4834610"/>
              <a:ext cx="1118586" cy="98981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-778992" y="3336475"/>
              <a:ext cx="2676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FF0000"/>
                  </a:solidFill>
                  <a:latin typeface="+mj-lt"/>
                </a:rPr>
                <a:t> Индустриальный партнер</a:t>
              </a:r>
              <a:endParaRPr lang="ru-RU" sz="16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" name="Стрелка вниз 8"/>
            <p:cNvSpPr/>
            <p:nvPr/>
          </p:nvSpPr>
          <p:spPr>
            <a:xfrm>
              <a:off x="234762" y="2370742"/>
              <a:ext cx="649060" cy="2429859"/>
            </a:xfrm>
            <a:prstGeom prst="downArrow">
              <a:avLst/>
            </a:prstGeom>
            <a:noFill/>
            <a:ln w="25400">
              <a:gradFill>
                <a:gsLst>
                  <a:gs pos="0">
                    <a:schemeClr val="tx1"/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676366" y="6466159"/>
            <a:ext cx="4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15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994"/>
            <a:ext cx="7886700" cy="8570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+mn-lt"/>
              </a:rPr>
              <a:t>Заключение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00" y="3669579"/>
            <a:ext cx="8570653" cy="31884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u="sng" dirty="0" smtClean="0"/>
              <a:t>Предложения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/>
              <a:t>Опытно-методические работы на шельфе Сахалина</a:t>
            </a:r>
            <a:br>
              <a:rPr lang="ru-RU" sz="2400" dirty="0" smtClean="0"/>
            </a:br>
            <a:r>
              <a:rPr lang="ru-RU" sz="2400" dirty="0" smtClean="0"/>
              <a:t>с использованием отечественной телеметрической системы</a:t>
            </a:r>
            <a:br>
              <a:rPr lang="ru-RU" sz="2400" dirty="0" smtClean="0"/>
            </a:br>
            <a:r>
              <a:rPr lang="en-US" sz="2400" dirty="0" smtClean="0"/>
              <a:t>LWD </a:t>
            </a:r>
            <a:r>
              <a:rPr lang="ru-RU" sz="2400" dirty="0" smtClean="0"/>
              <a:t>для бурения наклонно-горизонтальных скважин.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err="1" smtClean="0"/>
              <a:t>Переинтерпретация</a:t>
            </a:r>
            <a:r>
              <a:rPr lang="ru-RU" sz="2400" dirty="0" smtClean="0"/>
              <a:t> архивных данных геофизических исследований в скважинах с применением нового ПО</a:t>
            </a:r>
            <a:br>
              <a:rPr lang="ru-RU" sz="2400" dirty="0" smtClean="0"/>
            </a:br>
            <a:r>
              <a:rPr lang="ru-RU" sz="2400" dirty="0" smtClean="0"/>
              <a:t>с целью поиска пропущенных залежей углеводородов.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17678" r="6568" b="29288"/>
          <a:stretch/>
        </p:blipFill>
        <p:spPr>
          <a:xfrm>
            <a:off x="5413580" y="1871936"/>
            <a:ext cx="2318159" cy="2026243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856115" y="3192303"/>
            <a:ext cx="15955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r>
              <a:rPr lang="ru-RU" altLang="ru-RU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Геофизика</a:t>
            </a:r>
            <a:endParaRPr lang="ru-RU" altLang="ru-RU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731739" y="3007638"/>
            <a:ext cx="13942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/>
          <a:p>
            <a:r>
              <a:rPr lang="ru-RU" altLang="ru-RU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Каротаж</a:t>
            </a:r>
          </a:p>
          <a:p>
            <a:r>
              <a:rPr lang="ru-RU" altLang="ru-RU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скважин</a:t>
            </a:r>
            <a:endParaRPr lang="ru-RU" altLang="ru-RU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949024" y="1923205"/>
            <a:ext cx="13681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r>
              <a:rPr lang="ru-RU" altLang="ru-RU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Геология</a:t>
            </a:r>
            <a:endParaRPr lang="ru-RU" altLang="ru-RU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15901" y="857633"/>
            <a:ext cx="8686800" cy="118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 smtClean="0"/>
              <a:t>Представленные результаты выполнены в ИНГГ СО РАН в рамках </a:t>
            </a:r>
            <a:r>
              <a:rPr lang="ru-RU" sz="2400" b="1" dirty="0" smtClean="0">
                <a:solidFill>
                  <a:srgbClr val="0070C0"/>
                </a:solidFill>
              </a:rPr>
              <a:t>Сибирской научной школы геоэлектрики </a:t>
            </a:r>
            <a:r>
              <a:rPr lang="ru-RU" sz="2400" dirty="0" smtClean="0"/>
              <a:t>под руководством академика РАН М.И. </a:t>
            </a:r>
            <a:r>
              <a:rPr lang="ru-RU" sz="2400" dirty="0" err="1" smtClean="0"/>
              <a:t>Эпова</a:t>
            </a:r>
            <a:r>
              <a:rPr lang="ru-RU" sz="2400" dirty="0" smtClean="0"/>
              <a:t> (г. Новосибирск).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76366" y="6466159"/>
            <a:ext cx="4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16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3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757713"/>
            <a:ext cx="7886700" cy="6966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800" b="1" dirty="0" smtClean="0"/>
              <a:t>Спасибо за внимание.</a:t>
            </a:r>
            <a:endParaRPr lang="ru-RU" sz="4800" b="1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822575" y="5199424"/>
            <a:ext cx="5991225" cy="1369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400" dirty="0" smtClean="0"/>
              <a:t>ГЛИНСКИХ Вячеслав Николаевич</a:t>
            </a:r>
          </a:p>
          <a:p>
            <a:pPr marL="0" indent="0" algn="r">
              <a:buNone/>
            </a:pPr>
            <a:r>
              <a:rPr lang="ru-RU" sz="2400" dirty="0" smtClean="0"/>
              <a:t>чл.-к. РАН, д.ф.-м.н.</a:t>
            </a:r>
          </a:p>
          <a:p>
            <a:pPr marL="0" indent="0" algn="r">
              <a:buNone/>
            </a:pPr>
            <a:r>
              <a:rPr lang="en-US" sz="2400" dirty="0" smtClean="0"/>
              <a:t>GlinskikhVN@ipgg.sbras.ru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986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794" y="708765"/>
            <a:ext cx="8486319" cy="60007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b="1" dirty="0" smtClean="0"/>
              <a:t>Играет </a:t>
            </a:r>
            <a:r>
              <a:rPr lang="ru-RU" sz="1600" b="1" dirty="0"/>
              <a:t>ведущую роль в экономике Сахалинской </a:t>
            </a:r>
            <a:r>
              <a:rPr lang="ru-RU" sz="1600" b="1" dirty="0" smtClean="0"/>
              <a:t>области.</a:t>
            </a:r>
            <a:endParaRPr lang="en-US" sz="1600" b="1" dirty="0" smtClean="0"/>
          </a:p>
          <a:p>
            <a:pPr algn="just"/>
            <a:r>
              <a:rPr lang="ru-RU" sz="1600" dirty="0"/>
              <a:t>На шельфе </a:t>
            </a:r>
            <a:r>
              <a:rPr lang="ru-RU" sz="1600" dirty="0" smtClean="0"/>
              <a:t>Сахалина – </a:t>
            </a:r>
            <a:r>
              <a:rPr lang="ru-RU" sz="1600" b="1" dirty="0" smtClean="0"/>
              <a:t>более 100 вертикальных и наклонно-горизонтальных добывающих скважин.</a:t>
            </a:r>
            <a:r>
              <a:rPr lang="ru-RU" sz="1600" dirty="0" smtClean="0"/>
              <a:t> Длина горизонтального ствола достигает 15 км (платформ</a:t>
            </a:r>
            <a:r>
              <a:rPr lang="ru-RU" sz="1600" dirty="0"/>
              <a:t>а</a:t>
            </a:r>
            <a:r>
              <a:rPr lang="ru-RU" sz="1600" dirty="0" smtClean="0"/>
              <a:t> «Беркут»). </a:t>
            </a:r>
            <a:endParaRPr lang="ru-RU" sz="1600" dirty="0"/>
          </a:p>
          <a:p>
            <a:pPr algn="just"/>
            <a:r>
              <a:rPr lang="ru-RU" sz="1600" dirty="0" smtClean="0"/>
              <a:t>Ключевые шельфовые проекты: «Сахалин-1» и «Сахалин-2». Обеспечивают основной объём </a:t>
            </a:r>
            <a:r>
              <a:rPr lang="ru-RU" sz="1600" dirty="0"/>
              <a:t>добычи </a:t>
            </a:r>
            <a:r>
              <a:rPr lang="ru-RU" sz="1600" dirty="0" smtClean="0"/>
              <a:t>углеводородов (90% </a:t>
            </a:r>
            <a:r>
              <a:rPr lang="ru-RU" sz="1600" dirty="0"/>
              <a:t>нефти, </a:t>
            </a:r>
            <a:r>
              <a:rPr lang="ru-RU" sz="1600" dirty="0" smtClean="0"/>
              <a:t>газа и конденсата).</a:t>
            </a:r>
          </a:p>
          <a:p>
            <a:pPr algn="just"/>
            <a:endParaRPr lang="ru-RU" sz="1600" dirty="0"/>
          </a:p>
          <a:p>
            <a:pPr marL="0" indent="0" algn="just">
              <a:buNone/>
            </a:pPr>
            <a:r>
              <a:rPr lang="ru-RU" sz="1600" b="1" dirty="0" smtClean="0"/>
              <a:t>Ключевые компании:</a:t>
            </a:r>
          </a:p>
          <a:p>
            <a:pPr algn="just"/>
            <a:r>
              <a:rPr lang="ru-RU" sz="1600" dirty="0"/>
              <a:t>«Сахалин </a:t>
            </a:r>
            <a:r>
              <a:rPr lang="ru-RU" sz="1600" dirty="0" err="1"/>
              <a:t>Энерджи</a:t>
            </a:r>
            <a:r>
              <a:rPr lang="ru-RU" sz="1600" dirty="0"/>
              <a:t>»;</a:t>
            </a:r>
          </a:p>
          <a:p>
            <a:pPr algn="just"/>
            <a:r>
              <a:rPr lang="ru-RU" sz="1600" dirty="0" smtClean="0"/>
              <a:t>«</a:t>
            </a:r>
            <a:r>
              <a:rPr lang="ru-RU" sz="1600" dirty="0"/>
              <a:t>Эксон </a:t>
            </a:r>
            <a:r>
              <a:rPr lang="ru-RU" sz="1600" dirty="0" err="1"/>
              <a:t>Нефтегаз</a:t>
            </a:r>
            <a:r>
              <a:rPr lang="ru-RU" sz="1600" dirty="0"/>
              <a:t> Лимитед</a:t>
            </a:r>
            <a:r>
              <a:rPr lang="ru-RU" sz="1600" dirty="0" smtClean="0"/>
              <a:t>» (</a:t>
            </a:r>
            <a:r>
              <a:rPr lang="ru-RU" sz="1600" dirty="0"/>
              <a:t>дочерняя компания </a:t>
            </a:r>
            <a:r>
              <a:rPr lang="ru-RU" sz="1600" dirty="0" err="1"/>
              <a:t>ExxonMobil</a:t>
            </a:r>
            <a:r>
              <a:rPr lang="ru-RU" sz="1600" dirty="0" smtClean="0"/>
              <a:t>);</a:t>
            </a:r>
          </a:p>
          <a:p>
            <a:pPr algn="just"/>
            <a:r>
              <a:rPr lang="ru-RU" sz="1600" dirty="0"/>
              <a:t>«Роснефть» («РН-</a:t>
            </a:r>
            <a:r>
              <a:rPr lang="ru-RU" sz="1600" dirty="0" err="1"/>
              <a:t>Сахалинморнефтегаз</a:t>
            </a:r>
            <a:r>
              <a:rPr lang="ru-RU" sz="1600" dirty="0"/>
              <a:t>», «РН-Шельф-Дальний Восток»);</a:t>
            </a:r>
          </a:p>
          <a:p>
            <a:pPr algn="just"/>
            <a:r>
              <a:rPr lang="ru-RU" sz="1600" dirty="0" smtClean="0"/>
              <a:t>«</a:t>
            </a:r>
            <a:r>
              <a:rPr lang="ru-RU" sz="1600" dirty="0"/>
              <a:t>Газпром</a:t>
            </a:r>
            <a:r>
              <a:rPr lang="ru-RU" sz="1600" dirty="0" smtClean="0"/>
              <a:t>» («</a:t>
            </a:r>
            <a:r>
              <a:rPr lang="ru-RU" sz="1600" dirty="0"/>
              <a:t>Газпром добыча шельф Южно-Сахалинск</a:t>
            </a:r>
            <a:r>
              <a:rPr lang="ru-RU" sz="1600" dirty="0" smtClean="0"/>
              <a:t>»);</a:t>
            </a:r>
          </a:p>
          <a:p>
            <a:pPr algn="just"/>
            <a:r>
              <a:rPr lang="ru-RU" sz="1600" dirty="0" smtClean="0"/>
              <a:t>«Сахалинская </a:t>
            </a:r>
            <a:r>
              <a:rPr lang="ru-RU" sz="1600" dirty="0"/>
              <a:t>нефтяная компания</a:t>
            </a:r>
            <a:r>
              <a:rPr lang="ru-RU" sz="1600" dirty="0" smtClean="0"/>
              <a:t>».</a:t>
            </a:r>
            <a:endParaRPr lang="en-US" sz="1600" dirty="0"/>
          </a:p>
          <a:p>
            <a:pPr algn="just"/>
            <a:endParaRPr lang="ru-RU" sz="1600" dirty="0" smtClean="0"/>
          </a:p>
          <a:p>
            <a:pPr marL="0" indent="0" algn="just">
              <a:buNone/>
            </a:pPr>
            <a:r>
              <a:rPr lang="ru-RU" sz="1600" b="1" dirty="0" smtClean="0"/>
              <a:t>Геофизические услуги:</a:t>
            </a:r>
            <a:endParaRPr lang="en-US" sz="1600" b="1" dirty="0" smtClean="0"/>
          </a:p>
          <a:p>
            <a:pPr algn="just"/>
            <a:r>
              <a:rPr lang="ru-RU" sz="1600" dirty="0" smtClean="0"/>
              <a:t>Каротаж на кабеле и в процессе бурения;</a:t>
            </a:r>
            <a:endParaRPr lang="en-US" sz="1600" dirty="0"/>
          </a:p>
          <a:p>
            <a:pPr algn="just"/>
            <a:r>
              <a:rPr lang="ru-RU" sz="1600" dirty="0" smtClean="0"/>
              <a:t>Шельфовые скважины с длинными горизонтальными участками.</a:t>
            </a:r>
            <a:endParaRPr lang="en-US" sz="1600" dirty="0" smtClean="0"/>
          </a:p>
          <a:p>
            <a:pPr marL="0" indent="0" algn="just">
              <a:buNone/>
            </a:pPr>
            <a:r>
              <a:rPr lang="ru-RU" sz="1600" b="1" dirty="0" smtClean="0"/>
              <a:t>Заказчики:</a:t>
            </a:r>
          </a:p>
          <a:p>
            <a:pPr marL="0" indent="0" algn="just">
              <a:buNone/>
            </a:pPr>
            <a:r>
              <a:rPr lang="ru-RU" sz="1600" dirty="0" smtClean="0"/>
              <a:t>«Сахалин </a:t>
            </a:r>
            <a:r>
              <a:rPr lang="ru-RU" sz="1600" dirty="0" err="1"/>
              <a:t>Энерджи</a:t>
            </a:r>
            <a:r>
              <a:rPr lang="ru-RU" sz="1600" dirty="0"/>
              <a:t>»</a:t>
            </a:r>
            <a:r>
              <a:rPr lang="en-US" sz="1600" dirty="0" smtClean="0"/>
              <a:t>, </a:t>
            </a:r>
            <a:r>
              <a:rPr lang="ru-RU" sz="1600" dirty="0"/>
              <a:t>«Эксон </a:t>
            </a:r>
            <a:r>
              <a:rPr lang="ru-RU" sz="1600" dirty="0" err="1"/>
              <a:t>Нефтегаз</a:t>
            </a:r>
            <a:r>
              <a:rPr lang="ru-RU" sz="1600" dirty="0"/>
              <a:t> Лимитед»</a:t>
            </a:r>
            <a:r>
              <a:rPr lang="en-US" sz="1600" dirty="0" smtClean="0"/>
              <a:t>, </a:t>
            </a:r>
            <a:r>
              <a:rPr lang="ru-RU" sz="1600" dirty="0"/>
              <a:t>«Роснефть</a:t>
            </a:r>
            <a:r>
              <a:rPr lang="ru-RU" sz="1600" dirty="0" smtClean="0"/>
              <a:t>», «Газпром».</a:t>
            </a:r>
            <a:endParaRPr lang="en-US" sz="16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2381" y="90577"/>
            <a:ext cx="9144000" cy="4586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+mn-lt"/>
              </a:rPr>
              <a:t>Нефтегазодобывающая </a:t>
            </a:r>
            <a:r>
              <a:rPr lang="ru-RU" sz="2800" b="1" dirty="0" smtClean="0">
                <a:latin typeface="+mn-lt"/>
              </a:rPr>
              <a:t>отрасль Сахалинской области</a:t>
            </a:r>
            <a:endParaRPr lang="ru-RU" sz="2800" b="1" dirty="0">
              <a:latin typeface="+mn-lt"/>
            </a:endParaRPr>
          </a:p>
        </p:txBody>
      </p:sp>
      <p:pic>
        <p:nvPicPr>
          <p:cNvPr id="2050" name="Picture 2" descr="http://hif.com.sa/Upload/Client/0ab97038-51d5-4142-bc4d-d5ed0a24cc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" t="29252" r="4500" b="31612"/>
          <a:stretch/>
        </p:blipFill>
        <p:spPr bwMode="auto">
          <a:xfrm>
            <a:off x="2470289" y="4932953"/>
            <a:ext cx="1223434" cy="30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eknoblog.ru/wp-content/uploads/2015/06/Sakhalin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578" y="1936569"/>
            <a:ext cx="2492002" cy="165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76366" y="6466159"/>
            <a:ext cx="4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8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1"/>
          <p:cNvGrpSpPr>
            <a:grpSpLocks noChangeAspect="1"/>
          </p:cNvGrpSpPr>
          <p:nvPr/>
        </p:nvGrpSpPr>
        <p:grpSpPr bwMode="auto">
          <a:xfrm>
            <a:off x="196850" y="177800"/>
            <a:ext cx="1212850" cy="477838"/>
            <a:chOff x="552793" y="5706506"/>
            <a:chExt cx="2474053" cy="969104"/>
          </a:xfrm>
        </p:grpSpPr>
        <p:pic>
          <p:nvPicPr>
            <p:cNvPr id="3086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93" y="5706506"/>
              <a:ext cx="969104" cy="969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897" y="5769948"/>
              <a:ext cx="1504949" cy="842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34950"/>
            <a:ext cx="15573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763" y="55563"/>
            <a:ext cx="9144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kern="0" dirty="0">
                <a:latin typeface="Arial" panose="020B0604020202020204" pitchFamily="34" charset="0"/>
              </a:rPr>
              <a:t>Импортозамещающее оборудование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kern="0" dirty="0">
                <a:latin typeface="Arial" panose="020B0604020202020204" pitchFamily="34" charset="0"/>
              </a:rPr>
              <a:t>для каротажа нефтегазовых скважин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01" y="2638999"/>
            <a:ext cx="1681859" cy="32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26" y="2638999"/>
            <a:ext cx="1203491" cy="32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IMG_05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6" y="2639311"/>
            <a:ext cx="2440314" cy="325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ВИКПБ-10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6"/>
          <a:stretch>
            <a:fillRect/>
          </a:stretch>
        </p:blipFill>
        <p:spPr bwMode="auto">
          <a:xfrm>
            <a:off x="7324725" y="2638999"/>
            <a:ext cx="593154" cy="325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SCN120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7" r="24535"/>
          <a:stretch>
            <a:fillRect/>
          </a:stretch>
        </p:blipFill>
        <p:spPr bwMode="auto">
          <a:xfrm>
            <a:off x="7917879" y="2638999"/>
            <a:ext cx="995904" cy="32522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96816" y="777193"/>
            <a:ext cx="87614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Инновационные разработки выполнены в рамках программ по снижению зависимости российского топливно-энергетического комплекса от импорта оборудования, комплектующих и запасных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частей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85871" y="1923137"/>
            <a:ext cx="19987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 smtClean="0">
                <a:latin typeface="Arial" panose="020B0604020202020204" pitchFamily="34" charset="0"/>
              </a:rPr>
              <a:t>в </a:t>
            </a:r>
            <a:r>
              <a:rPr lang="ru-RU" altLang="ru-RU" sz="1400" b="1" dirty="0">
                <a:latin typeface="Arial" panose="020B0604020202020204" pitchFamily="34" charset="0"/>
              </a:rPr>
              <a:t>процессе </a:t>
            </a:r>
            <a:r>
              <a:rPr lang="ru-RU" altLang="ru-RU" sz="1400" b="1" dirty="0" smtClean="0">
                <a:latin typeface="Arial" panose="020B0604020202020204" pitchFamily="34" charset="0"/>
              </a:rPr>
              <a:t>бурения</a:t>
            </a:r>
          </a:p>
          <a:p>
            <a:pPr algn="ctr">
              <a:spcBef>
                <a:spcPct val="0"/>
              </a:spcBef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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120–245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мм)</a:t>
            </a:r>
            <a:endParaRPr lang="ru-RU" altLang="ru-RU" sz="1400" b="1" dirty="0" smtClean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1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ВИК-ПБ</a:t>
            </a:r>
            <a:endParaRPr lang="ru-RU" altLang="ru-RU" sz="14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917" y="15869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 smtClean="0">
                <a:latin typeface="Arial" panose="020B0604020202020204" pitchFamily="34" charset="0"/>
              </a:rPr>
              <a:t>Комплексы для каротажа</a:t>
            </a:r>
            <a:endParaRPr lang="ru-RU" altLang="ru-RU" b="1" i="1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024" y="1923137"/>
            <a:ext cx="24818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400" b="1" dirty="0" smtClean="0">
                <a:latin typeface="Arial" panose="020B0604020202020204" pitchFamily="34" charset="0"/>
              </a:rPr>
              <a:t>на геофизическом кабеле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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скважины 120–245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мм)</a:t>
            </a:r>
            <a:endParaRPr lang="ru-RU" altLang="ru-RU" sz="1400" b="1" dirty="0" smtClean="0">
              <a:latin typeface="Arial" panose="020B0604020202020204" pitchFamily="34" charset="0"/>
            </a:endParaRPr>
          </a:p>
          <a:p>
            <a:pPr algn="ctr"/>
            <a:r>
              <a:rPr lang="ru-RU" altLang="ru-RU" sz="1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СКЛ-76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9178" y="1923137"/>
            <a:ext cx="235474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400" b="1" dirty="0" smtClean="0">
                <a:latin typeface="Arial" panose="020B0604020202020204" pitchFamily="34" charset="0"/>
              </a:rPr>
              <a:t>на бурильных трубах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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скважины 120–245 мм)</a:t>
            </a:r>
            <a:endParaRPr lang="ru-RU" altLang="ru-RU" sz="1400" b="1" dirty="0">
              <a:latin typeface="Arial" panose="020B0604020202020204" pitchFamily="34" charset="0"/>
            </a:endParaRPr>
          </a:p>
          <a:p>
            <a:pPr algn="ctr"/>
            <a:r>
              <a:rPr lang="ru-RU" altLang="ru-RU" sz="1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СКЛ-А-102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51765" y="1923137"/>
            <a:ext cx="235474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400" b="1" dirty="0" smtClean="0">
                <a:latin typeface="Arial" panose="020B0604020202020204" pitchFamily="34" charset="0"/>
              </a:rPr>
              <a:t>при </a:t>
            </a:r>
            <a:r>
              <a:rPr lang="ru-RU" altLang="ru-RU" sz="1400" b="1" dirty="0" err="1" smtClean="0">
                <a:latin typeface="Arial" panose="020B0604020202020204" pitchFamily="34" charset="0"/>
              </a:rPr>
              <a:t>шаблонировании</a:t>
            </a:r>
            <a:endParaRPr lang="ru-RU" altLang="ru-RU" sz="1400" b="1" dirty="0" smtClean="0">
              <a:latin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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скважины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215–245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мм)</a:t>
            </a:r>
            <a:endParaRPr lang="ru-RU" altLang="ru-RU" sz="1400" b="1" dirty="0">
              <a:latin typeface="Arial" panose="020B0604020202020204" pitchFamily="34" charset="0"/>
            </a:endParaRPr>
          </a:p>
          <a:p>
            <a:pPr algn="ctr"/>
            <a:r>
              <a:rPr lang="ru-RU" altLang="ru-RU" sz="1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СКЛ-А-160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1025" y="5891229"/>
            <a:ext cx="83710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>
                <a:latin typeface="Arial" panose="020B0604020202020204" pitchFamily="34" charset="0"/>
              </a:rPr>
              <a:t>По результатам испытаний сделаны выводы о </a:t>
            </a:r>
            <a:r>
              <a:rPr lang="ru-RU" sz="1600" dirty="0" smtClean="0">
                <a:latin typeface="Arial" panose="020B0604020202020204" pitchFamily="34" charset="0"/>
              </a:rPr>
              <a:t>соответствии комплексов техническим </a:t>
            </a:r>
            <a:r>
              <a:rPr lang="ru-RU" sz="1600" dirty="0">
                <a:latin typeface="Arial" panose="020B0604020202020204" pitchFamily="34" charset="0"/>
              </a:rPr>
              <a:t>и эксплуатационным требованиям,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</a:rPr>
              <a:t>аппаратура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не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</a:rPr>
              <a:t>уступает импортным аналогам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76366" y="6466159"/>
            <a:ext cx="4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1"/>
          <p:cNvGrpSpPr>
            <a:grpSpLocks noChangeAspect="1"/>
          </p:cNvGrpSpPr>
          <p:nvPr/>
        </p:nvGrpSpPr>
        <p:grpSpPr bwMode="auto">
          <a:xfrm>
            <a:off x="196850" y="177800"/>
            <a:ext cx="1212850" cy="477838"/>
            <a:chOff x="552793" y="5706506"/>
            <a:chExt cx="2474053" cy="969104"/>
          </a:xfrm>
        </p:grpSpPr>
        <p:pic>
          <p:nvPicPr>
            <p:cNvPr id="3086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93" y="5706506"/>
              <a:ext cx="969104" cy="969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897" y="5769948"/>
              <a:ext cx="1504949" cy="842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34950"/>
            <a:ext cx="15573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763" y="55563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kern="0" dirty="0" smtClean="0">
                <a:latin typeface="Arial" panose="020B0604020202020204" pitchFamily="34" charset="0"/>
              </a:rPr>
              <a:t>Импортозамещающие аппаратурные </a:t>
            </a:r>
          </a:p>
          <a:p>
            <a:pPr algn="ctr">
              <a:defRPr/>
            </a:pPr>
            <a:r>
              <a:rPr lang="ru-RU" altLang="ru-RU" sz="2000" b="1" kern="0" dirty="0" smtClean="0">
                <a:latin typeface="Arial" panose="020B0604020202020204" pitchFamily="34" charset="0"/>
              </a:rPr>
              <a:t>комплексы СКЛ</a:t>
            </a:r>
            <a:endParaRPr lang="ru-RU" altLang="ru-RU" sz="2000" b="1" kern="0" dirty="0">
              <a:latin typeface="Arial" panose="020B0604020202020204" pitchFamily="34" charset="0"/>
            </a:endParaRPr>
          </a:p>
        </p:txBody>
      </p:sp>
      <p:pic>
        <p:nvPicPr>
          <p:cNvPr id="13" name="Рисунок 12" descr="р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613" y="594996"/>
            <a:ext cx="3218717" cy="596150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130349" y="725252"/>
            <a:ext cx="58797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Геофизические м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етоды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радиоактивный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каротаж (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ННКт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ГК,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ГГКп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каротаж на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постоянном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токе (БК, БКЗ), индукционный каротаж (ИК), потенциал самополяризации (ПС),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резистивиметрия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инклинометрия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9" y="1800772"/>
            <a:ext cx="5862085" cy="419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76366" y="6466159"/>
            <a:ext cx="4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6850" y="5999567"/>
            <a:ext cx="587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Каротаж за одну </a:t>
            </a:r>
            <a:r>
              <a:rPr lang="ru-RU" altLang="ru-RU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спуско</a:t>
            </a:r>
            <a:r>
              <a:rPr lang="ru-RU" alt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-подъёмную операцию сокращает время на исследования в скважине и определяет существенный экономический эффект</a:t>
            </a:r>
            <a:r>
              <a:rPr lang="en-US" alt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alt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859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Группа 29"/>
          <p:cNvGrpSpPr>
            <a:grpSpLocks/>
          </p:cNvGrpSpPr>
          <p:nvPr/>
        </p:nvGrpSpPr>
        <p:grpSpPr bwMode="auto">
          <a:xfrm>
            <a:off x="2698750" y="1998085"/>
            <a:ext cx="6399213" cy="4616450"/>
            <a:chOff x="2698403" y="2037251"/>
            <a:chExt cx="6399593" cy="4616727"/>
          </a:xfrm>
        </p:grpSpPr>
        <p:sp>
          <p:nvSpPr>
            <p:cNvPr id="16481" name="Rectangle 386"/>
            <p:cNvSpPr>
              <a:spLocks noChangeArrowheads="1"/>
            </p:cNvSpPr>
            <p:nvPr/>
          </p:nvSpPr>
          <p:spPr bwMode="auto">
            <a:xfrm>
              <a:off x="5359378" y="3932104"/>
              <a:ext cx="850426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CC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2</a:t>
              </a:r>
              <a:r>
                <a:rPr lang="en-US" altLang="ru-RU" sz="1400" b="1">
                  <a:solidFill>
                    <a:srgbClr val="CC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D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CC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инверсия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1400" b="1">
                <a:solidFill>
                  <a:srgbClr val="CC0000"/>
                </a:solidFill>
                <a:latin typeface="Arial" panose="020B0604020202020204" pitchFamily="34" charset="0"/>
                <a:sym typeface="Symbol" panose="05050102010706020507" pitchFamily="18" charset="2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CC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</a:t>
              </a:r>
              <a:r>
                <a:rPr lang="en-US" altLang="ru-RU" sz="1400" b="1" baseline="-25000">
                  <a:solidFill>
                    <a:srgbClr val="CC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h</a:t>
              </a:r>
              <a:r>
                <a:rPr lang="en-US" altLang="ru-RU" sz="1400" b="1">
                  <a:solidFill>
                    <a:srgbClr val="CC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, </a:t>
              </a:r>
              <a:r>
                <a:rPr lang="ru-RU" altLang="ru-RU" sz="1400" b="1">
                  <a:solidFill>
                    <a:srgbClr val="CC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</a:t>
              </a:r>
              <a:r>
                <a:rPr lang="en-US" altLang="ru-RU" sz="1400" b="1" baseline="-25000">
                  <a:solidFill>
                    <a:srgbClr val="CC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v</a:t>
              </a:r>
              <a:r>
                <a:rPr lang="en-US" altLang="ru-RU" sz="1400" b="1">
                  <a:solidFill>
                    <a:srgbClr val="CC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, , </a:t>
              </a:r>
              <a:endParaRPr lang="ru-RU" altLang="ru-RU" sz="1400" b="1">
                <a:solidFill>
                  <a:srgbClr val="CC0000"/>
                </a:solidFill>
                <a:latin typeface="Arial" panose="020B0604020202020204" pitchFamily="34" charset="0"/>
                <a:sym typeface="Symbol" panose="05050102010706020507" pitchFamily="18" charset="2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ru-RU" sz="1400" b="1">
                  <a:solidFill>
                    <a:srgbClr val="CC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(</a:t>
              </a:r>
              <a:r>
                <a:rPr lang="en-US" altLang="ru-RU" sz="1400" b="1" i="1">
                  <a:solidFill>
                    <a:srgbClr val="CC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f</a:t>
              </a:r>
              <a:r>
                <a:rPr lang="en-US" altLang="ru-RU" sz="1400" b="1">
                  <a:solidFill>
                    <a:srgbClr val="CC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) </a:t>
              </a:r>
              <a:endParaRPr lang="ru-RU" altLang="ru-RU" sz="1200" b="1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82" name="Rectangle 101"/>
            <p:cNvSpPr>
              <a:spLocks noChangeArrowheads="1"/>
            </p:cNvSpPr>
            <p:nvPr/>
          </p:nvSpPr>
          <p:spPr bwMode="auto">
            <a:xfrm>
              <a:off x="8126636" y="2265783"/>
              <a:ext cx="79638" cy="17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6483" name="Rectangle 102"/>
            <p:cNvSpPr>
              <a:spLocks noChangeArrowheads="1"/>
            </p:cNvSpPr>
            <p:nvPr/>
          </p:nvSpPr>
          <p:spPr bwMode="auto">
            <a:xfrm>
              <a:off x="8277449" y="2265783"/>
              <a:ext cx="159275" cy="17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6484" name="Rectangle 103"/>
            <p:cNvSpPr>
              <a:spLocks noChangeArrowheads="1"/>
            </p:cNvSpPr>
            <p:nvPr/>
          </p:nvSpPr>
          <p:spPr bwMode="auto">
            <a:xfrm>
              <a:off x="8494779" y="2265783"/>
              <a:ext cx="213573" cy="17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r>
                <a:rPr lang="ru-RU" altLang="ru-RU" sz="1000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6485" name="Rectangle 104"/>
            <p:cNvSpPr>
              <a:spLocks noChangeArrowheads="1"/>
            </p:cNvSpPr>
            <p:nvPr/>
          </p:nvSpPr>
          <p:spPr bwMode="auto">
            <a:xfrm>
              <a:off x="8710548" y="2265783"/>
              <a:ext cx="213573" cy="17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r>
                <a:rPr lang="ru-RU" altLang="ru-RU" sz="1000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grpSp>
          <p:nvGrpSpPr>
            <p:cNvPr id="16486" name="Группа 185"/>
            <p:cNvGrpSpPr>
              <a:grpSpLocks/>
            </p:cNvGrpSpPr>
            <p:nvPr/>
          </p:nvGrpSpPr>
          <p:grpSpPr bwMode="auto">
            <a:xfrm>
              <a:off x="8137774" y="2435603"/>
              <a:ext cx="675154" cy="4218373"/>
              <a:chOff x="5903119" y="2747169"/>
              <a:chExt cx="2305055" cy="3744913"/>
            </a:xfrm>
          </p:grpSpPr>
          <p:sp>
            <p:nvSpPr>
              <p:cNvPr id="16583" name="Line 84"/>
              <p:cNvSpPr>
                <a:spLocks noChangeShapeType="1"/>
              </p:cNvSpPr>
              <p:nvPr/>
            </p:nvSpPr>
            <p:spPr bwMode="auto">
              <a:xfrm rot="5400000" flipV="1">
                <a:off x="7055645" y="2093119"/>
                <a:ext cx="0" cy="230505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84" name="Line 85"/>
              <p:cNvSpPr>
                <a:spLocks noChangeShapeType="1"/>
              </p:cNvSpPr>
              <p:nvPr/>
            </p:nvSpPr>
            <p:spPr bwMode="auto">
              <a:xfrm rot="5400000" flipV="1">
                <a:off x="7055645" y="2593181"/>
                <a:ext cx="0" cy="230505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85" name="Line 86"/>
              <p:cNvSpPr>
                <a:spLocks noChangeShapeType="1"/>
              </p:cNvSpPr>
              <p:nvPr/>
            </p:nvSpPr>
            <p:spPr bwMode="auto">
              <a:xfrm rot="5400000" flipV="1">
                <a:off x="7055645" y="3093244"/>
                <a:ext cx="0" cy="230505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86" name="Line 87"/>
              <p:cNvSpPr>
                <a:spLocks noChangeShapeType="1"/>
              </p:cNvSpPr>
              <p:nvPr/>
            </p:nvSpPr>
            <p:spPr bwMode="auto">
              <a:xfrm rot="5400000" flipV="1">
                <a:off x="7055645" y="3591719"/>
                <a:ext cx="0" cy="230505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87" name="Line 88"/>
              <p:cNvSpPr>
                <a:spLocks noChangeShapeType="1"/>
              </p:cNvSpPr>
              <p:nvPr/>
            </p:nvSpPr>
            <p:spPr bwMode="auto">
              <a:xfrm rot="5400000" flipV="1">
                <a:off x="7055645" y="4091781"/>
                <a:ext cx="0" cy="230505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88" name="Line 89"/>
              <p:cNvSpPr>
                <a:spLocks noChangeShapeType="1"/>
              </p:cNvSpPr>
              <p:nvPr/>
            </p:nvSpPr>
            <p:spPr bwMode="auto">
              <a:xfrm rot="5400000" flipV="1">
                <a:off x="7055645" y="4591844"/>
                <a:ext cx="0" cy="230505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89" name="Line 90"/>
              <p:cNvSpPr>
                <a:spLocks noChangeShapeType="1"/>
              </p:cNvSpPr>
              <p:nvPr/>
            </p:nvSpPr>
            <p:spPr bwMode="auto">
              <a:xfrm rot="5400000" flipV="1">
                <a:off x="7055645" y="5090319"/>
                <a:ext cx="0" cy="230505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90" name="Line 91"/>
              <p:cNvSpPr>
                <a:spLocks noChangeShapeType="1"/>
              </p:cNvSpPr>
              <p:nvPr/>
            </p:nvSpPr>
            <p:spPr bwMode="auto">
              <a:xfrm rot="5400000">
                <a:off x="4799014" y="4619626"/>
                <a:ext cx="3744913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91" name="Line 92"/>
              <p:cNvSpPr>
                <a:spLocks noChangeShapeType="1"/>
              </p:cNvSpPr>
              <p:nvPr/>
            </p:nvSpPr>
            <p:spPr bwMode="auto">
              <a:xfrm rot="5400000">
                <a:off x="5567364" y="4619626"/>
                <a:ext cx="3744913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grpSp>
            <p:nvGrpSpPr>
              <p:cNvPr id="16592" name="Группа 181"/>
              <p:cNvGrpSpPr>
                <a:grpSpLocks/>
              </p:cNvGrpSpPr>
              <p:nvPr/>
            </p:nvGrpSpPr>
            <p:grpSpPr bwMode="auto">
              <a:xfrm rot="5400000">
                <a:off x="5183189" y="3467101"/>
                <a:ext cx="3744913" cy="2305050"/>
                <a:chOff x="5240338" y="3270250"/>
                <a:chExt cx="3744913" cy="2305050"/>
              </a:xfrm>
            </p:grpSpPr>
            <p:sp>
              <p:nvSpPr>
                <p:cNvPr id="16598" name="Line 121"/>
                <p:cNvSpPr>
                  <a:spLocks noChangeShapeType="1"/>
                </p:cNvSpPr>
                <p:nvPr/>
              </p:nvSpPr>
              <p:spPr bwMode="auto">
                <a:xfrm>
                  <a:off x="5240338" y="5575300"/>
                  <a:ext cx="3744913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599" name="Line 122"/>
                <p:cNvSpPr>
                  <a:spLocks noChangeShapeType="1"/>
                </p:cNvSpPr>
                <p:nvPr/>
              </p:nvSpPr>
              <p:spPr bwMode="auto">
                <a:xfrm>
                  <a:off x="5240338" y="3270250"/>
                  <a:ext cx="3744913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600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5240338" y="3270250"/>
                  <a:ext cx="0" cy="23050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601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8985250" y="3270250"/>
                  <a:ext cx="0" cy="23050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</p:grpSp>
          <p:sp>
            <p:nvSpPr>
              <p:cNvPr id="16593" name="Freeform 157"/>
              <p:cNvSpPr>
                <a:spLocks/>
              </p:cNvSpPr>
              <p:nvPr/>
            </p:nvSpPr>
            <p:spPr bwMode="auto">
              <a:xfrm rot="5400000">
                <a:off x="4890841" y="3849900"/>
                <a:ext cx="3586655" cy="1562099"/>
              </a:xfrm>
              <a:custGeom>
                <a:avLst/>
                <a:gdLst>
                  <a:gd name="T0" fmla="*/ 287 w 9823"/>
                  <a:gd name="T1" fmla="*/ 1535 h 10000"/>
                  <a:gd name="T2" fmla="*/ 352 w 9823"/>
                  <a:gd name="T3" fmla="*/ 1367 h 10000"/>
                  <a:gd name="T4" fmla="*/ 502 w 9823"/>
                  <a:gd name="T5" fmla="*/ 635 h 10000"/>
                  <a:gd name="T6" fmla="*/ 584 w 9823"/>
                  <a:gd name="T7" fmla="*/ 1408 h 10000"/>
                  <a:gd name="T8" fmla="*/ 908 w 9823"/>
                  <a:gd name="T9" fmla="*/ 1331 h 10000"/>
                  <a:gd name="T10" fmla="*/ 983 w 9823"/>
                  <a:gd name="T11" fmla="*/ 1016 h 10000"/>
                  <a:gd name="T12" fmla="*/ 1123 w 9823"/>
                  <a:gd name="T13" fmla="*/ 727 h 10000"/>
                  <a:gd name="T14" fmla="*/ 1326 w 9823"/>
                  <a:gd name="T15" fmla="*/ 742 h 10000"/>
                  <a:gd name="T16" fmla="*/ 1469 w 9823"/>
                  <a:gd name="T17" fmla="*/ 625 h 10000"/>
                  <a:gd name="T18" fmla="*/ 1555 w 9823"/>
                  <a:gd name="T19" fmla="*/ 346 h 10000"/>
                  <a:gd name="T20" fmla="*/ 1757 w 9823"/>
                  <a:gd name="T21" fmla="*/ 518 h 10000"/>
                  <a:gd name="T22" fmla="*/ 2159 w 9823"/>
                  <a:gd name="T23" fmla="*/ 442 h 10000"/>
                  <a:gd name="T24" fmla="*/ 2528 w 9823"/>
                  <a:gd name="T25" fmla="*/ 508 h 10000"/>
                  <a:gd name="T26" fmla="*/ 2757 w 9823"/>
                  <a:gd name="T27" fmla="*/ 254 h 10000"/>
                  <a:gd name="T28" fmla="*/ 3089 w 9823"/>
                  <a:gd name="T29" fmla="*/ 305 h 10000"/>
                  <a:gd name="T30" fmla="*/ 3463 w 9823"/>
                  <a:gd name="T31" fmla="*/ 0 h 10000"/>
                  <a:gd name="T32" fmla="*/ 3625 w 9823"/>
                  <a:gd name="T33" fmla="*/ 1641 h 10000"/>
                  <a:gd name="T34" fmla="*/ 3651 w 9823"/>
                  <a:gd name="T35" fmla="*/ 5061 h 10000"/>
                  <a:gd name="T36" fmla="*/ 3842 w 9823"/>
                  <a:gd name="T37" fmla="*/ 5086 h 10000"/>
                  <a:gd name="T38" fmla="*/ 3993 w 9823"/>
                  <a:gd name="T39" fmla="*/ 3603 h 10000"/>
                  <a:gd name="T40" fmla="*/ 4022 w 9823"/>
                  <a:gd name="T41" fmla="*/ 6778 h 10000"/>
                  <a:gd name="T42" fmla="*/ 4165 w 9823"/>
                  <a:gd name="T43" fmla="*/ 4289 h 10000"/>
                  <a:gd name="T44" fmla="*/ 4309 w 9823"/>
                  <a:gd name="T45" fmla="*/ 1651 h 10000"/>
                  <a:gd name="T46" fmla="*/ 4323 w 9823"/>
                  <a:gd name="T47" fmla="*/ 4365 h 10000"/>
                  <a:gd name="T48" fmla="*/ 4350 w 9823"/>
                  <a:gd name="T49" fmla="*/ 930 h 10000"/>
                  <a:gd name="T50" fmla="*/ 4467 w 9823"/>
                  <a:gd name="T51" fmla="*/ 9426 h 10000"/>
                  <a:gd name="T52" fmla="*/ 4938 w 9823"/>
                  <a:gd name="T53" fmla="*/ 1972 h 10000"/>
                  <a:gd name="T54" fmla="*/ 4969 w 9823"/>
                  <a:gd name="T55" fmla="*/ 6636 h 10000"/>
                  <a:gd name="T56" fmla="*/ 5356 w 9823"/>
                  <a:gd name="T57" fmla="*/ 5503 h 10000"/>
                  <a:gd name="T58" fmla="*/ 5562 w 9823"/>
                  <a:gd name="T59" fmla="*/ 6240 h 10000"/>
                  <a:gd name="T60" fmla="*/ 5828 w 9823"/>
                  <a:gd name="T61" fmla="*/ 8745 h 10000"/>
                  <a:gd name="T62" fmla="*/ 5965 w 9823"/>
                  <a:gd name="T63" fmla="*/ 6179 h 10000"/>
                  <a:gd name="T64" fmla="*/ 6093 w 9823"/>
                  <a:gd name="T65" fmla="*/ 955 h 10000"/>
                  <a:gd name="T66" fmla="*/ 6213 w 9823"/>
                  <a:gd name="T67" fmla="*/ 2444 h 10000"/>
                  <a:gd name="T68" fmla="*/ 6454 w 9823"/>
                  <a:gd name="T69" fmla="*/ 2271 h 10000"/>
                  <a:gd name="T70" fmla="*/ 6635 w 9823"/>
                  <a:gd name="T71" fmla="*/ 1728 h 10000"/>
                  <a:gd name="T72" fmla="*/ 6812 w 9823"/>
                  <a:gd name="T73" fmla="*/ 5086 h 10000"/>
                  <a:gd name="T74" fmla="*/ 7717 w 9823"/>
                  <a:gd name="T75" fmla="*/ 5086 h 10000"/>
                  <a:gd name="T76" fmla="*/ 7880 w 9823"/>
                  <a:gd name="T77" fmla="*/ 1728 h 10000"/>
                  <a:gd name="T78" fmla="*/ 7972 w 9823"/>
                  <a:gd name="T79" fmla="*/ 1042 h 10000"/>
                  <a:gd name="T80" fmla="*/ 8326 w 9823"/>
                  <a:gd name="T81" fmla="*/ 5086 h 10000"/>
                  <a:gd name="T82" fmla="*/ 8382 w 9823"/>
                  <a:gd name="T83" fmla="*/ 1174 h 10000"/>
                  <a:gd name="T84" fmla="*/ 8515 w 9823"/>
                  <a:gd name="T85" fmla="*/ 10000 h 10000"/>
                  <a:gd name="T86" fmla="*/ 8600 w 9823"/>
                  <a:gd name="T87" fmla="*/ 1118 h 10000"/>
                  <a:gd name="T88" fmla="*/ 8913 w 9823"/>
                  <a:gd name="T89" fmla="*/ 7043 h 10000"/>
                  <a:gd name="T90" fmla="*/ 9280 w 9823"/>
                  <a:gd name="T91" fmla="*/ 2180 h 10000"/>
                  <a:gd name="T92" fmla="*/ 9823 w 9823"/>
                  <a:gd name="T93" fmla="*/ 1672 h 1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823" h="10000">
                    <a:moveTo>
                      <a:pt x="0" y="1535"/>
                    </a:moveTo>
                    <a:lnTo>
                      <a:pt x="287" y="1535"/>
                    </a:lnTo>
                    <a:lnTo>
                      <a:pt x="287" y="1367"/>
                    </a:lnTo>
                    <a:lnTo>
                      <a:pt x="352" y="1367"/>
                    </a:lnTo>
                    <a:lnTo>
                      <a:pt x="352" y="635"/>
                    </a:lnTo>
                    <a:lnTo>
                      <a:pt x="502" y="635"/>
                    </a:lnTo>
                    <a:lnTo>
                      <a:pt x="502" y="1408"/>
                    </a:lnTo>
                    <a:lnTo>
                      <a:pt x="584" y="1408"/>
                    </a:lnTo>
                    <a:lnTo>
                      <a:pt x="584" y="1331"/>
                    </a:lnTo>
                    <a:lnTo>
                      <a:pt x="908" y="1331"/>
                    </a:lnTo>
                    <a:lnTo>
                      <a:pt x="908" y="1016"/>
                    </a:lnTo>
                    <a:lnTo>
                      <a:pt x="983" y="1016"/>
                    </a:lnTo>
                    <a:lnTo>
                      <a:pt x="983" y="727"/>
                    </a:lnTo>
                    <a:lnTo>
                      <a:pt x="1123" y="727"/>
                    </a:lnTo>
                    <a:lnTo>
                      <a:pt x="1123" y="742"/>
                    </a:lnTo>
                    <a:lnTo>
                      <a:pt x="1326" y="742"/>
                    </a:lnTo>
                    <a:lnTo>
                      <a:pt x="1326" y="625"/>
                    </a:lnTo>
                    <a:lnTo>
                      <a:pt x="1469" y="625"/>
                    </a:lnTo>
                    <a:lnTo>
                      <a:pt x="1469" y="346"/>
                    </a:lnTo>
                    <a:lnTo>
                      <a:pt x="1555" y="346"/>
                    </a:lnTo>
                    <a:lnTo>
                      <a:pt x="1555" y="518"/>
                    </a:lnTo>
                    <a:lnTo>
                      <a:pt x="1757" y="518"/>
                    </a:lnTo>
                    <a:lnTo>
                      <a:pt x="1757" y="442"/>
                    </a:lnTo>
                    <a:lnTo>
                      <a:pt x="2159" y="442"/>
                    </a:lnTo>
                    <a:lnTo>
                      <a:pt x="2159" y="508"/>
                    </a:lnTo>
                    <a:lnTo>
                      <a:pt x="2528" y="508"/>
                    </a:lnTo>
                    <a:lnTo>
                      <a:pt x="2528" y="254"/>
                    </a:lnTo>
                    <a:lnTo>
                      <a:pt x="2757" y="254"/>
                    </a:lnTo>
                    <a:lnTo>
                      <a:pt x="2757" y="305"/>
                    </a:lnTo>
                    <a:lnTo>
                      <a:pt x="3089" y="305"/>
                    </a:lnTo>
                    <a:lnTo>
                      <a:pt x="3089" y="0"/>
                    </a:lnTo>
                    <a:lnTo>
                      <a:pt x="3463" y="0"/>
                    </a:lnTo>
                    <a:lnTo>
                      <a:pt x="3463" y="1641"/>
                    </a:lnTo>
                    <a:lnTo>
                      <a:pt x="3625" y="1641"/>
                    </a:lnTo>
                    <a:lnTo>
                      <a:pt x="3625" y="5061"/>
                    </a:lnTo>
                    <a:lnTo>
                      <a:pt x="3651" y="5061"/>
                    </a:lnTo>
                    <a:lnTo>
                      <a:pt x="3651" y="5086"/>
                    </a:lnTo>
                    <a:lnTo>
                      <a:pt x="3842" y="5086"/>
                    </a:lnTo>
                    <a:lnTo>
                      <a:pt x="3993" y="5086"/>
                    </a:lnTo>
                    <a:lnTo>
                      <a:pt x="3993" y="3603"/>
                    </a:lnTo>
                    <a:lnTo>
                      <a:pt x="4022" y="3603"/>
                    </a:lnTo>
                    <a:lnTo>
                      <a:pt x="4022" y="6778"/>
                    </a:lnTo>
                    <a:lnTo>
                      <a:pt x="4165" y="6778"/>
                    </a:lnTo>
                    <a:lnTo>
                      <a:pt x="4165" y="4289"/>
                    </a:lnTo>
                    <a:lnTo>
                      <a:pt x="4309" y="4289"/>
                    </a:lnTo>
                    <a:lnTo>
                      <a:pt x="4309" y="1651"/>
                    </a:lnTo>
                    <a:lnTo>
                      <a:pt x="4323" y="1651"/>
                    </a:lnTo>
                    <a:lnTo>
                      <a:pt x="4323" y="4365"/>
                    </a:lnTo>
                    <a:lnTo>
                      <a:pt x="4350" y="4365"/>
                    </a:lnTo>
                    <a:lnTo>
                      <a:pt x="4350" y="930"/>
                    </a:lnTo>
                    <a:lnTo>
                      <a:pt x="4467" y="930"/>
                    </a:lnTo>
                    <a:lnTo>
                      <a:pt x="4467" y="9426"/>
                    </a:lnTo>
                    <a:lnTo>
                      <a:pt x="4938" y="9426"/>
                    </a:lnTo>
                    <a:lnTo>
                      <a:pt x="4938" y="1972"/>
                    </a:lnTo>
                    <a:lnTo>
                      <a:pt x="4969" y="1972"/>
                    </a:lnTo>
                    <a:lnTo>
                      <a:pt x="4969" y="6636"/>
                    </a:lnTo>
                    <a:lnTo>
                      <a:pt x="5356" y="6636"/>
                    </a:lnTo>
                    <a:lnTo>
                      <a:pt x="5356" y="5503"/>
                    </a:lnTo>
                    <a:lnTo>
                      <a:pt x="5562" y="5503"/>
                    </a:lnTo>
                    <a:lnTo>
                      <a:pt x="5562" y="6240"/>
                    </a:lnTo>
                    <a:lnTo>
                      <a:pt x="5828" y="6240"/>
                    </a:lnTo>
                    <a:lnTo>
                      <a:pt x="5828" y="8745"/>
                    </a:lnTo>
                    <a:lnTo>
                      <a:pt x="5965" y="8745"/>
                    </a:lnTo>
                    <a:lnTo>
                      <a:pt x="5965" y="6179"/>
                    </a:lnTo>
                    <a:lnTo>
                      <a:pt x="6093" y="6179"/>
                    </a:lnTo>
                    <a:lnTo>
                      <a:pt x="6093" y="955"/>
                    </a:lnTo>
                    <a:lnTo>
                      <a:pt x="6213" y="955"/>
                    </a:lnTo>
                    <a:lnTo>
                      <a:pt x="6213" y="2444"/>
                    </a:lnTo>
                    <a:lnTo>
                      <a:pt x="6454" y="2444"/>
                    </a:lnTo>
                    <a:lnTo>
                      <a:pt x="6454" y="2271"/>
                    </a:lnTo>
                    <a:lnTo>
                      <a:pt x="6635" y="2271"/>
                    </a:lnTo>
                    <a:lnTo>
                      <a:pt x="6635" y="1728"/>
                    </a:lnTo>
                    <a:lnTo>
                      <a:pt x="6812" y="1728"/>
                    </a:lnTo>
                    <a:lnTo>
                      <a:pt x="6812" y="5086"/>
                    </a:lnTo>
                    <a:lnTo>
                      <a:pt x="7380" y="5086"/>
                    </a:lnTo>
                    <a:lnTo>
                      <a:pt x="7717" y="5086"/>
                    </a:lnTo>
                    <a:lnTo>
                      <a:pt x="7717" y="1728"/>
                    </a:lnTo>
                    <a:lnTo>
                      <a:pt x="7880" y="1728"/>
                    </a:lnTo>
                    <a:lnTo>
                      <a:pt x="7880" y="1042"/>
                    </a:lnTo>
                    <a:lnTo>
                      <a:pt x="7972" y="1042"/>
                    </a:lnTo>
                    <a:lnTo>
                      <a:pt x="7972" y="5086"/>
                    </a:lnTo>
                    <a:lnTo>
                      <a:pt x="8326" y="5086"/>
                    </a:lnTo>
                    <a:lnTo>
                      <a:pt x="8326" y="1174"/>
                    </a:lnTo>
                    <a:lnTo>
                      <a:pt x="8382" y="1174"/>
                    </a:lnTo>
                    <a:lnTo>
                      <a:pt x="8382" y="10000"/>
                    </a:lnTo>
                    <a:lnTo>
                      <a:pt x="8515" y="10000"/>
                    </a:lnTo>
                    <a:lnTo>
                      <a:pt x="8515" y="1118"/>
                    </a:lnTo>
                    <a:lnTo>
                      <a:pt x="8600" y="1118"/>
                    </a:lnTo>
                    <a:lnTo>
                      <a:pt x="8600" y="7043"/>
                    </a:lnTo>
                    <a:lnTo>
                      <a:pt x="8913" y="7043"/>
                    </a:lnTo>
                    <a:lnTo>
                      <a:pt x="8913" y="2180"/>
                    </a:lnTo>
                    <a:lnTo>
                      <a:pt x="9280" y="2180"/>
                    </a:lnTo>
                    <a:lnTo>
                      <a:pt x="9280" y="1672"/>
                    </a:lnTo>
                    <a:lnTo>
                      <a:pt x="9823" y="1672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94" name="Freeform 156"/>
              <p:cNvSpPr>
                <a:spLocks/>
              </p:cNvSpPr>
              <p:nvPr/>
            </p:nvSpPr>
            <p:spPr bwMode="auto">
              <a:xfrm rot="5400000">
                <a:off x="4981987" y="3758808"/>
                <a:ext cx="3586925" cy="1744662"/>
              </a:xfrm>
              <a:custGeom>
                <a:avLst/>
                <a:gdLst>
                  <a:gd name="T0" fmla="*/ 287 w 9824"/>
                  <a:gd name="T1" fmla="*/ 1251 h 10000"/>
                  <a:gd name="T2" fmla="*/ 353 w 9824"/>
                  <a:gd name="T3" fmla="*/ 1774 h 10000"/>
                  <a:gd name="T4" fmla="*/ 502 w 9824"/>
                  <a:gd name="T5" fmla="*/ 942 h 10000"/>
                  <a:gd name="T6" fmla="*/ 582 w 9824"/>
                  <a:gd name="T7" fmla="*/ 1356 h 10000"/>
                  <a:gd name="T8" fmla="*/ 908 w 9824"/>
                  <a:gd name="T9" fmla="*/ 1470 h 10000"/>
                  <a:gd name="T10" fmla="*/ 983 w 9824"/>
                  <a:gd name="T11" fmla="*/ 1406 h 10000"/>
                  <a:gd name="T12" fmla="*/ 1122 w 9824"/>
                  <a:gd name="T13" fmla="*/ 1046 h 10000"/>
                  <a:gd name="T14" fmla="*/ 1326 w 9824"/>
                  <a:gd name="T15" fmla="*/ 978 h 10000"/>
                  <a:gd name="T16" fmla="*/ 1470 w 9824"/>
                  <a:gd name="T17" fmla="*/ 637 h 10000"/>
                  <a:gd name="T18" fmla="*/ 1555 w 9824"/>
                  <a:gd name="T19" fmla="*/ 1028 h 10000"/>
                  <a:gd name="T20" fmla="*/ 1757 w 9824"/>
                  <a:gd name="T21" fmla="*/ 1174 h 10000"/>
                  <a:gd name="T22" fmla="*/ 2159 w 9824"/>
                  <a:gd name="T23" fmla="*/ 651 h 10000"/>
                  <a:gd name="T24" fmla="*/ 2528 w 9824"/>
                  <a:gd name="T25" fmla="*/ 769 h 10000"/>
                  <a:gd name="T26" fmla="*/ 2757 w 9824"/>
                  <a:gd name="T27" fmla="*/ 446 h 10000"/>
                  <a:gd name="T28" fmla="*/ 3090 w 9824"/>
                  <a:gd name="T29" fmla="*/ 341 h 10000"/>
                  <a:gd name="T30" fmla="*/ 3461 w 9824"/>
                  <a:gd name="T31" fmla="*/ 237 h 10000"/>
                  <a:gd name="T32" fmla="*/ 3626 w 9824"/>
                  <a:gd name="T33" fmla="*/ 2525 h 10000"/>
                  <a:gd name="T34" fmla="*/ 3651 w 9824"/>
                  <a:gd name="T35" fmla="*/ 5564 h 10000"/>
                  <a:gd name="T36" fmla="*/ 3843 w 9824"/>
                  <a:gd name="T37" fmla="*/ 5601 h 10000"/>
                  <a:gd name="T38" fmla="*/ 3993 w 9824"/>
                  <a:gd name="T39" fmla="*/ 5564 h 10000"/>
                  <a:gd name="T40" fmla="*/ 4023 w 9824"/>
                  <a:gd name="T41" fmla="*/ 9982 h 10000"/>
                  <a:gd name="T42" fmla="*/ 4166 w 9824"/>
                  <a:gd name="T43" fmla="*/ 10000 h 10000"/>
                  <a:gd name="T44" fmla="*/ 4309 w 9824"/>
                  <a:gd name="T45" fmla="*/ 3494 h 10000"/>
                  <a:gd name="T46" fmla="*/ 4323 w 9824"/>
                  <a:gd name="T47" fmla="*/ 4208 h 10000"/>
                  <a:gd name="T48" fmla="*/ 4349 w 9824"/>
                  <a:gd name="T49" fmla="*/ 91 h 10000"/>
                  <a:gd name="T50" fmla="*/ 4466 w 9824"/>
                  <a:gd name="T51" fmla="*/ 9982 h 10000"/>
                  <a:gd name="T52" fmla="*/ 4938 w 9824"/>
                  <a:gd name="T53" fmla="*/ 182 h 10000"/>
                  <a:gd name="T54" fmla="*/ 4969 w 9824"/>
                  <a:gd name="T55" fmla="*/ 9750 h 10000"/>
                  <a:gd name="T56" fmla="*/ 5355 w 9824"/>
                  <a:gd name="T57" fmla="*/ 9982 h 10000"/>
                  <a:gd name="T58" fmla="*/ 5828 w 9824"/>
                  <a:gd name="T59" fmla="*/ 9982 h 10000"/>
                  <a:gd name="T60" fmla="*/ 5965 w 9824"/>
                  <a:gd name="T61" fmla="*/ 9891 h 10000"/>
                  <a:gd name="T62" fmla="*/ 6093 w 9824"/>
                  <a:gd name="T63" fmla="*/ 6579 h 10000"/>
                  <a:gd name="T64" fmla="*/ 6214 w 9824"/>
                  <a:gd name="T65" fmla="*/ 0 h 10000"/>
                  <a:gd name="T66" fmla="*/ 6454 w 9824"/>
                  <a:gd name="T67" fmla="*/ 9945 h 10000"/>
                  <a:gd name="T68" fmla="*/ 6635 w 9824"/>
                  <a:gd name="T69" fmla="*/ 9982 h 10000"/>
                  <a:gd name="T70" fmla="*/ 6812 w 9824"/>
                  <a:gd name="T71" fmla="*/ 4172 h 10000"/>
                  <a:gd name="T72" fmla="*/ 7381 w 9824"/>
                  <a:gd name="T73" fmla="*/ 5601 h 10000"/>
                  <a:gd name="T74" fmla="*/ 7717 w 9824"/>
                  <a:gd name="T75" fmla="*/ 9982 h 10000"/>
                  <a:gd name="T76" fmla="*/ 7880 w 9824"/>
                  <a:gd name="T77" fmla="*/ 2643 h 10000"/>
                  <a:gd name="T78" fmla="*/ 7973 w 9824"/>
                  <a:gd name="T79" fmla="*/ 551 h 10000"/>
                  <a:gd name="T80" fmla="*/ 8326 w 9824"/>
                  <a:gd name="T81" fmla="*/ 8485 h 10000"/>
                  <a:gd name="T82" fmla="*/ 8382 w 9824"/>
                  <a:gd name="T83" fmla="*/ 2516 h 10000"/>
                  <a:gd name="T84" fmla="*/ 8514 w 9824"/>
                  <a:gd name="T85" fmla="*/ 9968 h 10000"/>
                  <a:gd name="T86" fmla="*/ 8600 w 9824"/>
                  <a:gd name="T87" fmla="*/ 2525 h 10000"/>
                  <a:gd name="T88" fmla="*/ 8914 w 9824"/>
                  <a:gd name="T89" fmla="*/ 8353 h 10000"/>
                  <a:gd name="T90" fmla="*/ 9281 w 9824"/>
                  <a:gd name="T91" fmla="*/ 1847 h 10000"/>
                  <a:gd name="T92" fmla="*/ 9824 w 9824"/>
                  <a:gd name="T93" fmla="*/ 5382 h 1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824" h="10000">
                    <a:moveTo>
                      <a:pt x="0" y="1251"/>
                    </a:moveTo>
                    <a:lnTo>
                      <a:pt x="287" y="1251"/>
                    </a:lnTo>
                    <a:lnTo>
                      <a:pt x="287" y="1774"/>
                    </a:lnTo>
                    <a:lnTo>
                      <a:pt x="353" y="1774"/>
                    </a:lnTo>
                    <a:lnTo>
                      <a:pt x="353" y="942"/>
                    </a:lnTo>
                    <a:lnTo>
                      <a:pt x="502" y="942"/>
                    </a:lnTo>
                    <a:lnTo>
                      <a:pt x="502" y="1356"/>
                    </a:lnTo>
                    <a:lnTo>
                      <a:pt x="582" y="1356"/>
                    </a:lnTo>
                    <a:lnTo>
                      <a:pt x="582" y="1470"/>
                    </a:lnTo>
                    <a:lnTo>
                      <a:pt x="908" y="1470"/>
                    </a:lnTo>
                    <a:lnTo>
                      <a:pt x="908" y="1406"/>
                    </a:lnTo>
                    <a:lnTo>
                      <a:pt x="983" y="1406"/>
                    </a:lnTo>
                    <a:lnTo>
                      <a:pt x="983" y="1046"/>
                    </a:lnTo>
                    <a:lnTo>
                      <a:pt x="1122" y="1046"/>
                    </a:lnTo>
                    <a:lnTo>
                      <a:pt x="1122" y="978"/>
                    </a:lnTo>
                    <a:lnTo>
                      <a:pt x="1326" y="978"/>
                    </a:lnTo>
                    <a:lnTo>
                      <a:pt x="1326" y="637"/>
                    </a:lnTo>
                    <a:lnTo>
                      <a:pt x="1470" y="637"/>
                    </a:lnTo>
                    <a:lnTo>
                      <a:pt x="1470" y="1028"/>
                    </a:lnTo>
                    <a:lnTo>
                      <a:pt x="1555" y="1028"/>
                    </a:lnTo>
                    <a:lnTo>
                      <a:pt x="1555" y="1174"/>
                    </a:lnTo>
                    <a:lnTo>
                      <a:pt x="1757" y="1174"/>
                    </a:lnTo>
                    <a:lnTo>
                      <a:pt x="1757" y="651"/>
                    </a:lnTo>
                    <a:lnTo>
                      <a:pt x="2159" y="651"/>
                    </a:lnTo>
                    <a:lnTo>
                      <a:pt x="2159" y="769"/>
                    </a:lnTo>
                    <a:lnTo>
                      <a:pt x="2528" y="769"/>
                    </a:lnTo>
                    <a:lnTo>
                      <a:pt x="2528" y="446"/>
                    </a:lnTo>
                    <a:lnTo>
                      <a:pt x="2757" y="446"/>
                    </a:lnTo>
                    <a:lnTo>
                      <a:pt x="2757" y="341"/>
                    </a:lnTo>
                    <a:lnTo>
                      <a:pt x="3090" y="341"/>
                    </a:lnTo>
                    <a:lnTo>
                      <a:pt x="3090" y="237"/>
                    </a:lnTo>
                    <a:lnTo>
                      <a:pt x="3461" y="237"/>
                    </a:lnTo>
                    <a:lnTo>
                      <a:pt x="3461" y="2525"/>
                    </a:lnTo>
                    <a:lnTo>
                      <a:pt x="3626" y="2525"/>
                    </a:lnTo>
                    <a:lnTo>
                      <a:pt x="3626" y="5564"/>
                    </a:lnTo>
                    <a:lnTo>
                      <a:pt x="3651" y="5564"/>
                    </a:lnTo>
                    <a:lnTo>
                      <a:pt x="3651" y="5601"/>
                    </a:lnTo>
                    <a:lnTo>
                      <a:pt x="3843" y="5601"/>
                    </a:lnTo>
                    <a:lnTo>
                      <a:pt x="3993" y="5601"/>
                    </a:lnTo>
                    <a:lnTo>
                      <a:pt x="3993" y="5564"/>
                    </a:lnTo>
                    <a:lnTo>
                      <a:pt x="4023" y="5564"/>
                    </a:lnTo>
                    <a:lnTo>
                      <a:pt x="4023" y="9982"/>
                    </a:lnTo>
                    <a:lnTo>
                      <a:pt x="4166" y="9982"/>
                    </a:lnTo>
                    <a:lnTo>
                      <a:pt x="4166" y="10000"/>
                    </a:lnTo>
                    <a:lnTo>
                      <a:pt x="4309" y="10000"/>
                    </a:lnTo>
                    <a:lnTo>
                      <a:pt x="4309" y="3494"/>
                    </a:lnTo>
                    <a:lnTo>
                      <a:pt x="4323" y="3494"/>
                    </a:lnTo>
                    <a:lnTo>
                      <a:pt x="4323" y="4208"/>
                    </a:lnTo>
                    <a:lnTo>
                      <a:pt x="4349" y="4208"/>
                    </a:lnTo>
                    <a:lnTo>
                      <a:pt x="4349" y="91"/>
                    </a:lnTo>
                    <a:lnTo>
                      <a:pt x="4466" y="91"/>
                    </a:lnTo>
                    <a:lnTo>
                      <a:pt x="4466" y="9982"/>
                    </a:lnTo>
                    <a:lnTo>
                      <a:pt x="4938" y="9982"/>
                    </a:lnTo>
                    <a:lnTo>
                      <a:pt x="4938" y="182"/>
                    </a:lnTo>
                    <a:lnTo>
                      <a:pt x="4969" y="182"/>
                    </a:lnTo>
                    <a:lnTo>
                      <a:pt x="4969" y="9750"/>
                    </a:lnTo>
                    <a:lnTo>
                      <a:pt x="5355" y="9750"/>
                    </a:lnTo>
                    <a:lnTo>
                      <a:pt x="5355" y="9982"/>
                    </a:lnTo>
                    <a:lnTo>
                      <a:pt x="5562" y="9982"/>
                    </a:lnTo>
                    <a:lnTo>
                      <a:pt x="5828" y="9982"/>
                    </a:lnTo>
                    <a:lnTo>
                      <a:pt x="5828" y="9891"/>
                    </a:lnTo>
                    <a:lnTo>
                      <a:pt x="5965" y="9891"/>
                    </a:lnTo>
                    <a:lnTo>
                      <a:pt x="5965" y="6579"/>
                    </a:lnTo>
                    <a:lnTo>
                      <a:pt x="6093" y="6579"/>
                    </a:lnTo>
                    <a:lnTo>
                      <a:pt x="6093" y="0"/>
                    </a:lnTo>
                    <a:lnTo>
                      <a:pt x="6214" y="0"/>
                    </a:lnTo>
                    <a:lnTo>
                      <a:pt x="6214" y="9945"/>
                    </a:lnTo>
                    <a:lnTo>
                      <a:pt x="6454" y="9945"/>
                    </a:lnTo>
                    <a:lnTo>
                      <a:pt x="6454" y="9982"/>
                    </a:lnTo>
                    <a:lnTo>
                      <a:pt x="6635" y="9982"/>
                    </a:lnTo>
                    <a:lnTo>
                      <a:pt x="6635" y="4172"/>
                    </a:lnTo>
                    <a:lnTo>
                      <a:pt x="6812" y="4172"/>
                    </a:lnTo>
                    <a:lnTo>
                      <a:pt x="6812" y="5601"/>
                    </a:lnTo>
                    <a:lnTo>
                      <a:pt x="7381" y="5601"/>
                    </a:lnTo>
                    <a:lnTo>
                      <a:pt x="7381" y="9982"/>
                    </a:lnTo>
                    <a:lnTo>
                      <a:pt x="7717" y="9982"/>
                    </a:lnTo>
                    <a:lnTo>
                      <a:pt x="7717" y="2643"/>
                    </a:lnTo>
                    <a:lnTo>
                      <a:pt x="7880" y="2643"/>
                    </a:lnTo>
                    <a:lnTo>
                      <a:pt x="7880" y="551"/>
                    </a:lnTo>
                    <a:lnTo>
                      <a:pt x="7973" y="551"/>
                    </a:lnTo>
                    <a:lnTo>
                      <a:pt x="7973" y="8485"/>
                    </a:lnTo>
                    <a:lnTo>
                      <a:pt x="8326" y="8485"/>
                    </a:lnTo>
                    <a:lnTo>
                      <a:pt x="8326" y="2516"/>
                    </a:lnTo>
                    <a:lnTo>
                      <a:pt x="8382" y="2516"/>
                    </a:lnTo>
                    <a:lnTo>
                      <a:pt x="8382" y="9968"/>
                    </a:lnTo>
                    <a:lnTo>
                      <a:pt x="8514" y="9968"/>
                    </a:lnTo>
                    <a:lnTo>
                      <a:pt x="8514" y="2525"/>
                    </a:lnTo>
                    <a:lnTo>
                      <a:pt x="8600" y="2525"/>
                    </a:lnTo>
                    <a:lnTo>
                      <a:pt x="8600" y="8353"/>
                    </a:lnTo>
                    <a:lnTo>
                      <a:pt x="8914" y="8353"/>
                    </a:lnTo>
                    <a:lnTo>
                      <a:pt x="8914" y="1847"/>
                    </a:lnTo>
                    <a:lnTo>
                      <a:pt x="9281" y="1847"/>
                    </a:lnTo>
                    <a:lnTo>
                      <a:pt x="9281" y="5382"/>
                    </a:lnTo>
                    <a:lnTo>
                      <a:pt x="9824" y="5382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95" name="Freeform 155"/>
              <p:cNvSpPr>
                <a:spLocks/>
              </p:cNvSpPr>
              <p:nvPr/>
            </p:nvSpPr>
            <p:spPr bwMode="auto">
              <a:xfrm rot="5400000">
                <a:off x="5216383" y="3524438"/>
                <a:ext cx="3586445" cy="2212974"/>
              </a:xfrm>
              <a:custGeom>
                <a:avLst/>
                <a:gdLst>
                  <a:gd name="T0" fmla="*/ 288 w 9835"/>
                  <a:gd name="T1" fmla="*/ 2518 h 10000"/>
                  <a:gd name="T2" fmla="*/ 352 w 9835"/>
                  <a:gd name="T3" fmla="*/ 3655 h 10000"/>
                  <a:gd name="T4" fmla="*/ 503 w 9835"/>
                  <a:gd name="T5" fmla="*/ 2148 h 10000"/>
                  <a:gd name="T6" fmla="*/ 584 w 9835"/>
                  <a:gd name="T7" fmla="*/ 2762 h 10000"/>
                  <a:gd name="T8" fmla="*/ 908 w 9835"/>
                  <a:gd name="T9" fmla="*/ 2618 h 10000"/>
                  <a:gd name="T10" fmla="*/ 984 w 9835"/>
                  <a:gd name="T11" fmla="*/ 3465 h 10000"/>
                  <a:gd name="T12" fmla="*/ 1124 w 9835"/>
                  <a:gd name="T13" fmla="*/ 2425 h 10000"/>
                  <a:gd name="T14" fmla="*/ 1328 w 9835"/>
                  <a:gd name="T15" fmla="*/ 2123 h 10000"/>
                  <a:gd name="T16" fmla="*/ 1471 w 9835"/>
                  <a:gd name="T17" fmla="*/ 1879 h 10000"/>
                  <a:gd name="T18" fmla="*/ 1556 w 9835"/>
                  <a:gd name="T19" fmla="*/ 2597 h 10000"/>
                  <a:gd name="T20" fmla="*/ 1759 w 9835"/>
                  <a:gd name="T21" fmla="*/ 2349 h 10000"/>
                  <a:gd name="T22" fmla="*/ 2162 w 9835"/>
                  <a:gd name="T23" fmla="*/ 1912 h 10000"/>
                  <a:gd name="T24" fmla="*/ 2530 w 9835"/>
                  <a:gd name="T25" fmla="*/ 2088 h 10000"/>
                  <a:gd name="T26" fmla="*/ 2760 w 9835"/>
                  <a:gd name="T27" fmla="*/ 1736 h 10000"/>
                  <a:gd name="T28" fmla="*/ 3094 w 9835"/>
                  <a:gd name="T29" fmla="*/ 1603 h 10000"/>
                  <a:gd name="T30" fmla="*/ 3467 w 9835"/>
                  <a:gd name="T31" fmla="*/ 1399 h 10000"/>
                  <a:gd name="T32" fmla="*/ 3629 w 9835"/>
                  <a:gd name="T33" fmla="*/ 4107 h 10000"/>
                  <a:gd name="T34" fmla="*/ 3655 w 9835"/>
                  <a:gd name="T35" fmla="*/ 6503 h 10000"/>
                  <a:gd name="T36" fmla="*/ 3848 w 9835"/>
                  <a:gd name="T37" fmla="*/ 6532 h 10000"/>
                  <a:gd name="T38" fmla="*/ 3998 w 9835"/>
                  <a:gd name="T39" fmla="*/ 6503 h 10000"/>
                  <a:gd name="T40" fmla="*/ 4027 w 9835"/>
                  <a:gd name="T41" fmla="*/ 9986 h 10000"/>
                  <a:gd name="T42" fmla="*/ 4172 w 9835"/>
                  <a:gd name="T43" fmla="*/ 10000 h 10000"/>
                  <a:gd name="T44" fmla="*/ 4315 w 9835"/>
                  <a:gd name="T45" fmla="*/ 4871 h 10000"/>
                  <a:gd name="T46" fmla="*/ 4327 w 9835"/>
                  <a:gd name="T47" fmla="*/ 5764 h 10000"/>
                  <a:gd name="T48" fmla="*/ 4355 w 9835"/>
                  <a:gd name="T49" fmla="*/ 1169 h 10000"/>
                  <a:gd name="T50" fmla="*/ 4472 w 9835"/>
                  <a:gd name="T51" fmla="*/ 9986 h 10000"/>
                  <a:gd name="T52" fmla="*/ 4945 w 9835"/>
                  <a:gd name="T53" fmla="*/ 0 h 10000"/>
                  <a:gd name="T54" fmla="*/ 4974 w 9835"/>
                  <a:gd name="T55" fmla="*/ 9867 h 10000"/>
                  <a:gd name="T56" fmla="*/ 5361 w 9835"/>
                  <a:gd name="T57" fmla="*/ 9986 h 10000"/>
                  <a:gd name="T58" fmla="*/ 5836 w 9835"/>
                  <a:gd name="T59" fmla="*/ 9986 h 10000"/>
                  <a:gd name="T60" fmla="*/ 5972 w 9835"/>
                  <a:gd name="T61" fmla="*/ 9975 h 10000"/>
                  <a:gd name="T62" fmla="*/ 6100 w 9835"/>
                  <a:gd name="T63" fmla="*/ 7192 h 10000"/>
                  <a:gd name="T64" fmla="*/ 6222 w 9835"/>
                  <a:gd name="T65" fmla="*/ 2478 h 10000"/>
                  <a:gd name="T66" fmla="*/ 6461 w 9835"/>
                  <a:gd name="T67" fmla="*/ 9975 h 10000"/>
                  <a:gd name="T68" fmla="*/ 6642 w 9835"/>
                  <a:gd name="T69" fmla="*/ 10000 h 10000"/>
                  <a:gd name="T70" fmla="*/ 6821 w 9835"/>
                  <a:gd name="T71" fmla="*/ 7396 h 10000"/>
                  <a:gd name="T72" fmla="*/ 7389 w 9835"/>
                  <a:gd name="T73" fmla="*/ 6532 h 10000"/>
                  <a:gd name="T74" fmla="*/ 7726 w 9835"/>
                  <a:gd name="T75" fmla="*/ 9986 h 10000"/>
                  <a:gd name="T76" fmla="*/ 7890 w 9835"/>
                  <a:gd name="T77" fmla="*/ 7798 h 10000"/>
                  <a:gd name="T78" fmla="*/ 7983 w 9835"/>
                  <a:gd name="T79" fmla="*/ 1686 h 10000"/>
                  <a:gd name="T80" fmla="*/ 8336 w 9835"/>
                  <a:gd name="T81" fmla="*/ 9527 h 10000"/>
                  <a:gd name="T82" fmla="*/ 8393 w 9835"/>
                  <a:gd name="T83" fmla="*/ 4100 h 10000"/>
                  <a:gd name="T84" fmla="*/ 8525 w 9835"/>
                  <a:gd name="T85" fmla="*/ 9986 h 10000"/>
                  <a:gd name="T86" fmla="*/ 8610 w 9835"/>
                  <a:gd name="T87" fmla="*/ 4107 h 10000"/>
                  <a:gd name="T88" fmla="*/ 8924 w 9835"/>
                  <a:gd name="T89" fmla="*/ 9175 h 10000"/>
                  <a:gd name="T90" fmla="*/ 9291 w 9835"/>
                  <a:gd name="T91" fmla="*/ 2529 h 10000"/>
                  <a:gd name="T92" fmla="*/ 9835 w 9835"/>
                  <a:gd name="T93" fmla="*/ 7202 h 1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835" h="10000">
                    <a:moveTo>
                      <a:pt x="0" y="2518"/>
                    </a:moveTo>
                    <a:lnTo>
                      <a:pt x="288" y="2518"/>
                    </a:lnTo>
                    <a:lnTo>
                      <a:pt x="288" y="3655"/>
                    </a:lnTo>
                    <a:lnTo>
                      <a:pt x="352" y="3655"/>
                    </a:lnTo>
                    <a:lnTo>
                      <a:pt x="352" y="2148"/>
                    </a:lnTo>
                    <a:lnTo>
                      <a:pt x="503" y="2148"/>
                    </a:lnTo>
                    <a:lnTo>
                      <a:pt x="503" y="2762"/>
                    </a:lnTo>
                    <a:lnTo>
                      <a:pt x="584" y="2762"/>
                    </a:lnTo>
                    <a:lnTo>
                      <a:pt x="584" y="2618"/>
                    </a:lnTo>
                    <a:lnTo>
                      <a:pt x="908" y="2618"/>
                    </a:lnTo>
                    <a:lnTo>
                      <a:pt x="908" y="3465"/>
                    </a:lnTo>
                    <a:lnTo>
                      <a:pt x="984" y="3465"/>
                    </a:lnTo>
                    <a:lnTo>
                      <a:pt x="984" y="2425"/>
                    </a:lnTo>
                    <a:lnTo>
                      <a:pt x="1124" y="2425"/>
                    </a:lnTo>
                    <a:lnTo>
                      <a:pt x="1124" y="2123"/>
                    </a:lnTo>
                    <a:lnTo>
                      <a:pt x="1328" y="2123"/>
                    </a:lnTo>
                    <a:lnTo>
                      <a:pt x="1328" y="1879"/>
                    </a:lnTo>
                    <a:lnTo>
                      <a:pt x="1471" y="1879"/>
                    </a:lnTo>
                    <a:lnTo>
                      <a:pt x="1471" y="2597"/>
                    </a:lnTo>
                    <a:lnTo>
                      <a:pt x="1556" y="2597"/>
                    </a:lnTo>
                    <a:lnTo>
                      <a:pt x="1556" y="2349"/>
                    </a:lnTo>
                    <a:lnTo>
                      <a:pt x="1759" y="2349"/>
                    </a:lnTo>
                    <a:lnTo>
                      <a:pt x="1759" y="1912"/>
                    </a:lnTo>
                    <a:lnTo>
                      <a:pt x="2162" y="1912"/>
                    </a:lnTo>
                    <a:lnTo>
                      <a:pt x="2162" y="2088"/>
                    </a:lnTo>
                    <a:lnTo>
                      <a:pt x="2530" y="2088"/>
                    </a:lnTo>
                    <a:lnTo>
                      <a:pt x="2530" y="1736"/>
                    </a:lnTo>
                    <a:lnTo>
                      <a:pt x="2760" y="1736"/>
                    </a:lnTo>
                    <a:lnTo>
                      <a:pt x="2760" y="1603"/>
                    </a:lnTo>
                    <a:lnTo>
                      <a:pt x="3094" y="1603"/>
                    </a:lnTo>
                    <a:lnTo>
                      <a:pt x="3094" y="1399"/>
                    </a:lnTo>
                    <a:lnTo>
                      <a:pt x="3467" y="1399"/>
                    </a:lnTo>
                    <a:lnTo>
                      <a:pt x="3467" y="4107"/>
                    </a:lnTo>
                    <a:lnTo>
                      <a:pt x="3629" y="4107"/>
                    </a:lnTo>
                    <a:lnTo>
                      <a:pt x="3629" y="6503"/>
                    </a:lnTo>
                    <a:lnTo>
                      <a:pt x="3655" y="6503"/>
                    </a:lnTo>
                    <a:lnTo>
                      <a:pt x="3655" y="6532"/>
                    </a:lnTo>
                    <a:lnTo>
                      <a:pt x="3848" y="6532"/>
                    </a:lnTo>
                    <a:lnTo>
                      <a:pt x="3998" y="6532"/>
                    </a:lnTo>
                    <a:lnTo>
                      <a:pt x="3998" y="6503"/>
                    </a:lnTo>
                    <a:lnTo>
                      <a:pt x="4027" y="6503"/>
                    </a:lnTo>
                    <a:lnTo>
                      <a:pt x="4027" y="9986"/>
                    </a:lnTo>
                    <a:lnTo>
                      <a:pt x="4172" y="9986"/>
                    </a:lnTo>
                    <a:lnTo>
                      <a:pt x="4172" y="10000"/>
                    </a:lnTo>
                    <a:lnTo>
                      <a:pt x="4315" y="10000"/>
                    </a:lnTo>
                    <a:lnTo>
                      <a:pt x="4315" y="4871"/>
                    </a:lnTo>
                    <a:lnTo>
                      <a:pt x="4327" y="4871"/>
                    </a:lnTo>
                    <a:lnTo>
                      <a:pt x="4327" y="5764"/>
                    </a:lnTo>
                    <a:lnTo>
                      <a:pt x="4355" y="5764"/>
                    </a:lnTo>
                    <a:lnTo>
                      <a:pt x="4355" y="1169"/>
                    </a:lnTo>
                    <a:lnTo>
                      <a:pt x="4472" y="1169"/>
                    </a:lnTo>
                    <a:lnTo>
                      <a:pt x="4472" y="9986"/>
                    </a:lnTo>
                    <a:lnTo>
                      <a:pt x="4945" y="9986"/>
                    </a:lnTo>
                    <a:lnTo>
                      <a:pt x="4945" y="0"/>
                    </a:lnTo>
                    <a:lnTo>
                      <a:pt x="4974" y="0"/>
                    </a:lnTo>
                    <a:lnTo>
                      <a:pt x="4974" y="9867"/>
                    </a:lnTo>
                    <a:lnTo>
                      <a:pt x="5361" y="9867"/>
                    </a:lnTo>
                    <a:lnTo>
                      <a:pt x="5361" y="9986"/>
                    </a:lnTo>
                    <a:lnTo>
                      <a:pt x="5568" y="9986"/>
                    </a:lnTo>
                    <a:lnTo>
                      <a:pt x="5836" y="9986"/>
                    </a:lnTo>
                    <a:lnTo>
                      <a:pt x="5836" y="9975"/>
                    </a:lnTo>
                    <a:lnTo>
                      <a:pt x="5972" y="9975"/>
                    </a:lnTo>
                    <a:lnTo>
                      <a:pt x="5972" y="7192"/>
                    </a:lnTo>
                    <a:lnTo>
                      <a:pt x="6100" y="7192"/>
                    </a:lnTo>
                    <a:lnTo>
                      <a:pt x="6100" y="2478"/>
                    </a:lnTo>
                    <a:lnTo>
                      <a:pt x="6222" y="2478"/>
                    </a:lnTo>
                    <a:lnTo>
                      <a:pt x="6222" y="9975"/>
                    </a:lnTo>
                    <a:lnTo>
                      <a:pt x="6461" y="9975"/>
                    </a:lnTo>
                    <a:lnTo>
                      <a:pt x="6461" y="10000"/>
                    </a:lnTo>
                    <a:lnTo>
                      <a:pt x="6642" y="10000"/>
                    </a:lnTo>
                    <a:lnTo>
                      <a:pt x="6642" y="7396"/>
                    </a:lnTo>
                    <a:lnTo>
                      <a:pt x="6821" y="7396"/>
                    </a:lnTo>
                    <a:lnTo>
                      <a:pt x="6821" y="6532"/>
                    </a:lnTo>
                    <a:lnTo>
                      <a:pt x="7389" y="6532"/>
                    </a:lnTo>
                    <a:lnTo>
                      <a:pt x="7389" y="9986"/>
                    </a:lnTo>
                    <a:lnTo>
                      <a:pt x="7726" y="9986"/>
                    </a:lnTo>
                    <a:lnTo>
                      <a:pt x="7726" y="7798"/>
                    </a:lnTo>
                    <a:lnTo>
                      <a:pt x="7890" y="7798"/>
                    </a:lnTo>
                    <a:lnTo>
                      <a:pt x="7890" y="1686"/>
                    </a:lnTo>
                    <a:lnTo>
                      <a:pt x="7983" y="1686"/>
                    </a:lnTo>
                    <a:lnTo>
                      <a:pt x="7983" y="9527"/>
                    </a:lnTo>
                    <a:lnTo>
                      <a:pt x="8336" y="9527"/>
                    </a:lnTo>
                    <a:lnTo>
                      <a:pt x="8336" y="4100"/>
                    </a:lnTo>
                    <a:lnTo>
                      <a:pt x="8393" y="4100"/>
                    </a:lnTo>
                    <a:lnTo>
                      <a:pt x="8393" y="9986"/>
                    </a:lnTo>
                    <a:lnTo>
                      <a:pt x="8525" y="9986"/>
                    </a:lnTo>
                    <a:lnTo>
                      <a:pt x="8525" y="4107"/>
                    </a:lnTo>
                    <a:lnTo>
                      <a:pt x="8610" y="4107"/>
                    </a:lnTo>
                    <a:lnTo>
                      <a:pt x="8610" y="9175"/>
                    </a:lnTo>
                    <a:lnTo>
                      <a:pt x="8924" y="9175"/>
                    </a:lnTo>
                    <a:lnTo>
                      <a:pt x="8924" y="2529"/>
                    </a:lnTo>
                    <a:lnTo>
                      <a:pt x="9291" y="2529"/>
                    </a:lnTo>
                    <a:lnTo>
                      <a:pt x="9291" y="7202"/>
                    </a:lnTo>
                    <a:lnTo>
                      <a:pt x="9835" y="7202"/>
                    </a:lnTo>
                  </a:path>
                </a:pathLst>
              </a:custGeom>
              <a:noFill/>
              <a:ln w="12700">
                <a:solidFill>
                  <a:srgbClr val="8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96" name="Freeform 154"/>
              <p:cNvSpPr>
                <a:spLocks/>
              </p:cNvSpPr>
              <p:nvPr/>
            </p:nvSpPr>
            <p:spPr bwMode="auto">
              <a:xfrm rot="5400000">
                <a:off x="5262184" y="3478613"/>
                <a:ext cx="3586925" cy="2305049"/>
              </a:xfrm>
              <a:custGeom>
                <a:avLst/>
                <a:gdLst>
                  <a:gd name="T0" fmla="*/ 287 w 9824"/>
                  <a:gd name="T1" fmla="*/ 2060 h 10000"/>
                  <a:gd name="T2" fmla="*/ 353 w 9824"/>
                  <a:gd name="T3" fmla="*/ 4254 h 10000"/>
                  <a:gd name="T4" fmla="*/ 502 w 9824"/>
                  <a:gd name="T5" fmla="*/ 1795 h 10000"/>
                  <a:gd name="T6" fmla="*/ 582 w 9824"/>
                  <a:gd name="T7" fmla="*/ 1657 h 10000"/>
                  <a:gd name="T8" fmla="*/ 908 w 9824"/>
                  <a:gd name="T9" fmla="*/ 2401 h 10000"/>
                  <a:gd name="T10" fmla="*/ 983 w 9824"/>
                  <a:gd name="T11" fmla="*/ 4254 h 10000"/>
                  <a:gd name="T12" fmla="*/ 1122 w 9824"/>
                  <a:gd name="T13" fmla="*/ 2239 h 10000"/>
                  <a:gd name="T14" fmla="*/ 1326 w 9824"/>
                  <a:gd name="T15" fmla="*/ 1440 h 10000"/>
                  <a:gd name="T16" fmla="*/ 1470 w 9824"/>
                  <a:gd name="T17" fmla="*/ 1567 h 10000"/>
                  <a:gd name="T18" fmla="*/ 1555 w 9824"/>
                  <a:gd name="T19" fmla="*/ 1695 h 10000"/>
                  <a:gd name="T20" fmla="*/ 1757 w 9824"/>
                  <a:gd name="T21" fmla="*/ 1957 h 10000"/>
                  <a:gd name="T22" fmla="*/ 2159 w 9824"/>
                  <a:gd name="T23" fmla="*/ 1364 h 10000"/>
                  <a:gd name="T24" fmla="*/ 2528 w 9824"/>
                  <a:gd name="T25" fmla="*/ 1729 h 10000"/>
                  <a:gd name="T26" fmla="*/ 2757 w 9824"/>
                  <a:gd name="T27" fmla="*/ 1254 h 10000"/>
                  <a:gd name="T28" fmla="*/ 3090 w 9824"/>
                  <a:gd name="T29" fmla="*/ 1095 h 10000"/>
                  <a:gd name="T30" fmla="*/ 3461 w 9824"/>
                  <a:gd name="T31" fmla="*/ 837 h 10000"/>
                  <a:gd name="T32" fmla="*/ 3626 w 9824"/>
                  <a:gd name="T33" fmla="*/ 4048 h 10000"/>
                  <a:gd name="T34" fmla="*/ 3651 w 9824"/>
                  <a:gd name="T35" fmla="*/ 6641 h 10000"/>
                  <a:gd name="T36" fmla="*/ 3843 w 9824"/>
                  <a:gd name="T37" fmla="*/ 6669 h 10000"/>
                  <a:gd name="T38" fmla="*/ 3993 w 9824"/>
                  <a:gd name="T39" fmla="*/ 6641 h 10000"/>
                  <a:gd name="T40" fmla="*/ 4023 w 9824"/>
                  <a:gd name="T41" fmla="*/ 10000 h 10000"/>
                  <a:gd name="T42" fmla="*/ 4309 w 9824"/>
                  <a:gd name="T43" fmla="*/ 10000 h 10000"/>
                  <a:gd name="T44" fmla="*/ 4323 w 9824"/>
                  <a:gd name="T45" fmla="*/ 5026 h 10000"/>
                  <a:gd name="T46" fmla="*/ 4349 w 9824"/>
                  <a:gd name="T47" fmla="*/ 6566 h 10000"/>
                  <a:gd name="T48" fmla="*/ 4466 w 9824"/>
                  <a:gd name="T49" fmla="*/ 668 h 10000"/>
                  <a:gd name="T50" fmla="*/ 4938 w 9824"/>
                  <a:gd name="T51" fmla="*/ 10000 h 10000"/>
                  <a:gd name="T52" fmla="*/ 4969 w 9824"/>
                  <a:gd name="T53" fmla="*/ 0 h 10000"/>
                  <a:gd name="T54" fmla="*/ 5355 w 9824"/>
                  <a:gd name="T55" fmla="*/ 10000 h 10000"/>
                  <a:gd name="T56" fmla="*/ 5828 w 9824"/>
                  <a:gd name="T57" fmla="*/ 10000 h 10000"/>
                  <a:gd name="T58" fmla="*/ 5965 w 9824"/>
                  <a:gd name="T59" fmla="*/ 7354 h 10000"/>
                  <a:gd name="T60" fmla="*/ 6093 w 9824"/>
                  <a:gd name="T61" fmla="*/ 4409 h 10000"/>
                  <a:gd name="T62" fmla="*/ 6214 w 9824"/>
                  <a:gd name="T63" fmla="*/ 10000 h 10000"/>
                  <a:gd name="T64" fmla="*/ 6635 w 9824"/>
                  <a:gd name="T65" fmla="*/ 10000 h 10000"/>
                  <a:gd name="T66" fmla="*/ 6812 w 9824"/>
                  <a:gd name="T67" fmla="*/ 6710 h 10000"/>
                  <a:gd name="T68" fmla="*/ 7381 w 9824"/>
                  <a:gd name="T69" fmla="*/ 6669 h 10000"/>
                  <a:gd name="T70" fmla="*/ 7717 w 9824"/>
                  <a:gd name="T71" fmla="*/ 6762 h 10000"/>
                  <a:gd name="T72" fmla="*/ 7880 w 9824"/>
                  <a:gd name="T73" fmla="*/ 5698 h 10000"/>
                  <a:gd name="T74" fmla="*/ 7973 w 9824"/>
                  <a:gd name="T75" fmla="*/ 355 h 10000"/>
                  <a:gd name="T76" fmla="*/ 8326 w 9824"/>
                  <a:gd name="T77" fmla="*/ 9917 h 10000"/>
                  <a:gd name="T78" fmla="*/ 8382 w 9824"/>
                  <a:gd name="T79" fmla="*/ 4340 h 10000"/>
                  <a:gd name="T80" fmla="*/ 8514 w 9824"/>
                  <a:gd name="T81" fmla="*/ 10000 h 10000"/>
                  <a:gd name="T82" fmla="*/ 8600 w 9824"/>
                  <a:gd name="T83" fmla="*/ 4340 h 10000"/>
                  <a:gd name="T84" fmla="*/ 8914 w 9824"/>
                  <a:gd name="T85" fmla="*/ 9848 h 10000"/>
                  <a:gd name="T86" fmla="*/ 9281 w 9824"/>
                  <a:gd name="T87" fmla="*/ 1340 h 10000"/>
                  <a:gd name="T88" fmla="*/ 9824 w 9824"/>
                  <a:gd name="T89" fmla="*/ 4364 h 1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824" h="10000">
                    <a:moveTo>
                      <a:pt x="0" y="2060"/>
                    </a:moveTo>
                    <a:lnTo>
                      <a:pt x="287" y="2060"/>
                    </a:lnTo>
                    <a:lnTo>
                      <a:pt x="287" y="4254"/>
                    </a:lnTo>
                    <a:lnTo>
                      <a:pt x="353" y="4254"/>
                    </a:lnTo>
                    <a:lnTo>
                      <a:pt x="353" y="1795"/>
                    </a:lnTo>
                    <a:lnTo>
                      <a:pt x="502" y="1795"/>
                    </a:lnTo>
                    <a:lnTo>
                      <a:pt x="502" y="1657"/>
                    </a:lnTo>
                    <a:lnTo>
                      <a:pt x="582" y="1657"/>
                    </a:lnTo>
                    <a:lnTo>
                      <a:pt x="582" y="2401"/>
                    </a:lnTo>
                    <a:lnTo>
                      <a:pt x="908" y="2401"/>
                    </a:lnTo>
                    <a:lnTo>
                      <a:pt x="908" y="4254"/>
                    </a:lnTo>
                    <a:lnTo>
                      <a:pt x="983" y="4254"/>
                    </a:lnTo>
                    <a:lnTo>
                      <a:pt x="983" y="2239"/>
                    </a:lnTo>
                    <a:lnTo>
                      <a:pt x="1122" y="2239"/>
                    </a:lnTo>
                    <a:lnTo>
                      <a:pt x="1122" y="1440"/>
                    </a:lnTo>
                    <a:lnTo>
                      <a:pt x="1326" y="1440"/>
                    </a:lnTo>
                    <a:lnTo>
                      <a:pt x="1326" y="1567"/>
                    </a:lnTo>
                    <a:lnTo>
                      <a:pt x="1470" y="1567"/>
                    </a:lnTo>
                    <a:lnTo>
                      <a:pt x="1470" y="1695"/>
                    </a:lnTo>
                    <a:lnTo>
                      <a:pt x="1555" y="1695"/>
                    </a:lnTo>
                    <a:lnTo>
                      <a:pt x="1555" y="1957"/>
                    </a:lnTo>
                    <a:lnTo>
                      <a:pt x="1757" y="1957"/>
                    </a:lnTo>
                    <a:lnTo>
                      <a:pt x="1757" y="1364"/>
                    </a:lnTo>
                    <a:lnTo>
                      <a:pt x="2159" y="1364"/>
                    </a:lnTo>
                    <a:lnTo>
                      <a:pt x="2159" y="1729"/>
                    </a:lnTo>
                    <a:lnTo>
                      <a:pt x="2528" y="1729"/>
                    </a:lnTo>
                    <a:lnTo>
                      <a:pt x="2528" y="1254"/>
                    </a:lnTo>
                    <a:lnTo>
                      <a:pt x="2757" y="1254"/>
                    </a:lnTo>
                    <a:lnTo>
                      <a:pt x="2757" y="1095"/>
                    </a:lnTo>
                    <a:lnTo>
                      <a:pt x="3090" y="1095"/>
                    </a:lnTo>
                    <a:lnTo>
                      <a:pt x="3090" y="837"/>
                    </a:lnTo>
                    <a:lnTo>
                      <a:pt x="3461" y="837"/>
                    </a:lnTo>
                    <a:lnTo>
                      <a:pt x="3461" y="4048"/>
                    </a:lnTo>
                    <a:lnTo>
                      <a:pt x="3626" y="4048"/>
                    </a:lnTo>
                    <a:lnTo>
                      <a:pt x="3626" y="6641"/>
                    </a:lnTo>
                    <a:lnTo>
                      <a:pt x="3651" y="6641"/>
                    </a:lnTo>
                    <a:lnTo>
                      <a:pt x="3651" y="6669"/>
                    </a:lnTo>
                    <a:lnTo>
                      <a:pt x="3843" y="6669"/>
                    </a:lnTo>
                    <a:lnTo>
                      <a:pt x="3993" y="6669"/>
                    </a:lnTo>
                    <a:lnTo>
                      <a:pt x="3993" y="6641"/>
                    </a:lnTo>
                    <a:lnTo>
                      <a:pt x="4023" y="6641"/>
                    </a:lnTo>
                    <a:lnTo>
                      <a:pt x="4023" y="10000"/>
                    </a:lnTo>
                    <a:lnTo>
                      <a:pt x="4166" y="10000"/>
                    </a:lnTo>
                    <a:lnTo>
                      <a:pt x="4309" y="10000"/>
                    </a:lnTo>
                    <a:lnTo>
                      <a:pt x="4309" y="5026"/>
                    </a:lnTo>
                    <a:lnTo>
                      <a:pt x="4323" y="5026"/>
                    </a:lnTo>
                    <a:lnTo>
                      <a:pt x="4323" y="6566"/>
                    </a:lnTo>
                    <a:lnTo>
                      <a:pt x="4349" y="6566"/>
                    </a:lnTo>
                    <a:lnTo>
                      <a:pt x="4349" y="668"/>
                    </a:lnTo>
                    <a:lnTo>
                      <a:pt x="4466" y="668"/>
                    </a:lnTo>
                    <a:lnTo>
                      <a:pt x="4466" y="10000"/>
                    </a:lnTo>
                    <a:lnTo>
                      <a:pt x="4938" y="10000"/>
                    </a:lnTo>
                    <a:lnTo>
                      <a:pt x="4938" y="0"/>
                    </a:lnTo>
                    <a:lnTo>
                      <a:pt x="4969" y="0"/>
                    </a:lnTo>
                    <a:lnTo>
                      <a:pt x="4969" y="10000"/>
                    </a:lnTo>
                    <a:lnTo>
                      <a:pt x="5355" y="10000"/>
                    </a:lnTo>
                    <a:lnTo>
                      <a:pt x="5562" y="10000"/>
                    </a:lnTo>
                    <a:lnTo>
                      <a:pt x="5828" y="10000"/>
                    </a:lnTo>
                    <a:lnTo>
                      <a:pt x="5965" y="10000"/>
                    </a:lnTo>
                    <a:lnTo>
                      <a:pt x="5965" y="7354"/>
                    </a:lnTo>
                    <a:lnTo>
                      <a:pt x="6093" y="7354"/>
                    </a:lnTo>
                    <a:lnTo>
                      <a:pt x="6093" y="4409"/>
                    </a:lnTo>
                    <a:lnTo>
                      <a:pt x="6214" y="4409"/>
                    </a:lnTo>
                    <a:lnTo>
                      <a:pt x="6214" y="10000"/>
                    </a:lnTo>
                    <a:lnTo>
                      <a:pt x="6454" y="10000"/>
                    </a:lnTo>
                    <a:lnTo>
                      <a:pt x="6635" y="10000"/>
                    </a:lnTo>
                    <a:lnTo>
                      <a:pt x="6635" y="6710"/>
                    </a:lnTo>
                    <a:lnTo>
                      <a:pt x="6812" y="6710"/>
                    </a:lnTo>
                    <a:lnTo>
                      <a:pt x="6812" y="6669"/>
                    </a:lnTo>
                    <a:lnTo>
                      <a:pt x="7381" y="6669"/>
                    </a:lnTo>
                    <a:lnTo>
                      <a:pt x="7381" y="6762"/>
                    </a:lnTo>
                    <a:lnTo>
                      <a:pt x="7717" y="6762"/>
                    </a:lnTo>
                    <a:lnTo>
                      <a:pt x="7717" y="5698"/>
                    </a:lnTo>
                    <a:lnTo>
                      <a:pt x="7880" y="5698"/>
                    </a:lnTo>
                    <a:lnTo>
                      <a:pt x="7880" y="355"/>
                    </a:lnTo>
                    <a:lnTo>
                      <a:pt x="7973" y="355"/>
                    </a:lnTo>
                    <a:lnTo>
                      <a:pt x="7973" y="9917"/>
                    </a:lnTo>
                    <a:lnTo>
                      <a:pt x="8326" y="9917"/>
                    </a:lnTo>
                    <a:lnTo>
                      <a:pt x="8326" y="4340"/>
                    </a:lnTo>
                    <a:lnTo>
                      <a:pt x="8382" y="4340"/>
                    </a:lnTo>
                    <a:lnTo>
                      <a:pt x="8382" y="10000"/>
                    </a:lnTo>
                    <a:lnTo>
                      <a:pt x="8514" y="10000"/>
                    </a:lnTo>
                    <a:lnTo>
                      <a:pt x="8514" y="4340"/>
                    </a:lnTo>
                    <a:lnTo>
                      <a:pt x="8600" y="4340"/>
                    </a:lnTo>
                    <a:lnTo>
                      <a:pt x="8600" y="9848"/>
                    </a:lnTo>
                    <a:lnTo>
                      <a:pt x="8914" y="9848"/>
                    </a:lnTo>
                    <a:lnTo>
                      <a:pt x="8914" y="1340"/>
                    </a:lnTo>
                    <a:lnTo>
                      <a:pt x="9281" y="1340"/>
                    </a:lnTo>
                    <a:lnTo>
                      <a:pt x="9281" y="4364"/>
                    </a:lnTo>
                    <a:lnTo>
                      <a:pt x="9824" y="4364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97" name="Freeform 153"/>
              <p:cNvSpPr>
                <a:spLocks/>
              </p:cNvSpPr>
              <p:nvPr/>
            </p:nvSpPr>
            <p:spPr bwMode="auto">
              <a:xfrm rot="5400000">
                <a:off x="5262173" y="3478679"/>
                <a:ext cx="3586951" cy="2305050"/>
              </a:xfrm>
              <a:custGeom>
                <a:avLst/>
                <a:gdLst>
                  <a:gd name="T0" fmla="*/ 287 w 9850"/>
                  <a:gd name="T1" fmla="*/ 1316 h 10000"/>
                  <a:gd name="T2" fmla="*/ 353 w 9850"/>
                  <a:gd name="T3" fmla="*/ 4037 h 10000"/>
                  <a:gd name="T4" fmla="*/ 504 w 9850"/>
                  <a:gd name="T5" fmla="*/ 916 h 10000"/>
                  <a:gd name="T6" fmla="*/ 584 w 9850"/>
                  <a:gd name="T7" fmla="*/ 3276 h 10000"/>
                  <a:gd name="T8" fmla="*/ 910 w 9850"/>
                  <a:gd name="T9" fmla="*/ 1698 h 10000"/>
                  <a:gd name="T10" fmla="*/ 986 w 9850"/>
                  <a:gd name="T11" fmla="*/ 3345 h 10000"/>
                  <a:gd name="T12" fmla="*/ 1125 w 9850"/>
                  <a:gd name="T13" fmla="*/ 2618 h 10000"/>
                  <a:gd name="T14" fmla="*/ 1330 w 9850"/>
                  <a:gd name="T15" fmla="*/ 810 h 10000"/>
                  <a:gd name="T16" fmla="*/ 1474 w 9850"/>
                  <a:gd name="T17" fmla="*/ 348 h 10000"/>
                  <a:gd name="T18" fmla="*/ 1560 w 9850"/>
                  <a:gd name="T19" fmla="*/ 534 h 10000"/>
                  <a:gd name="T20" fmla="*/ 1761 w 9850"/>
                  <a:gd name="T21" fmla="*/ 1815 h 10000"/>
                  <a:gd name="T22" fmla="*/ 2164 w 9850"/>
                  <a:gd name="T23" fmla="*/ 451 h 10000"/>
                  <a:gd name="T24" fmla="*/ 2534 w 9850"/>
                  <a:gd name="T25" fmla="*/ 1027 h 10000"/>
                  <a:gd name="T26" fmla="*/ 2764 w 9850"/>
                  <a:gd name="T27" fmla="*/ 496 h 10000"/>
                  <a:gd name="T28" fmla="*/ 3098 w 9850"/>
                  <a:gd name="T29" fmla="*/ 117 h 10000"/>
                  <a:gd name="T30" fmla="*/ 3471 w 9850"/>
                  <a:gd name="T31" fmla="*/ 279 h 10000"/>
                  <a:gd name="T32" fmla="*/ 3635 w 9850"/>
                  <a:gd name="T33" fmla="*/ 4244 h 10000"/>
                  <a:gd name="T34" fmla="*/ 3659 w 9850"/>
                  <a:gd name="T35" fmla="*/ 6641 h 10000"/>
                  <a:gd name="T36" fmla="*/ 3853 w 9850"/>
                  <a:gd name="T37" fmla="*/ 6669 h 10000"/>
                  <a:gd name="T38" fmla="*/ 4003 w 9850"/>
                  <a:gd name="T39" fmla="*/ 6641 h 10000"/>
                  <a:gd name="T40" fmla="*/ 4032 w 9850"/>
                  <a:gd name="T41" fmla="*/ 9986 h 10000"/>
                  <a:gd name="T42" fmla="*/ 4176 w 9850"/>
                  <a:gd name="T43" fmla="*/ 10000 h 10000"/>
                  <a:gd name="T44" fmla="*/ 4321 w 9850"/>
                  <a:gd name="T45" fmla="*/ 3534 h 10000"/>
                  <a:gd name="T46" fmla="*/ 4334 w 9850"/>
                  <a:gd name="T47" fmla="*/ 6383 h 10000"/>
                  <a:gd name="T48" fmla="*/ 4360 w 9850"/>
                  <a:gd name="T49" fmla="*/ 582 h 10000"/>
                  <a:gd name="T50" fmla="*/ 4478 w 9850"/>
                  <a:gd name="T51" fmla="*/ 9986 h 10000"/>
                  <a:gd name="T52" fmla="*/ 4950 w 9850"/>
                  <a:gd name="T53" fmla="*/ 0 h 10000"/>
                  <a:gd name="T54" fmla="*/ 4981 w 9850"/>
                  <a:gd name="T55" fmla="*/ 10000 h 10000"/>
                  <a:gd name="T56" fmla="*/ 5577 w 9850"/>
                  <a:gd name="T57" fmla="*/ 10000 h 10000"/>
                  <a:gd name="T58" fmla="*/ 5981 w 9850"/>
                  <a:gd name="T59" fmla="*/ 10000 h 10000"/>
                  <a:gd name="T60" fmla="*/ 6109 w 9850"/>
                  <a:gd name="T61" fmla="*/ 9783 h 10000"/>
                  <a:gd name="T62" fmla="*/ 6230 w 9850"/>
                  <a:gd name="T63" fmla="*/ 6669 h 10000"/>
                  <a:gd name="T64" fmla="*/ 6471 w 9850"/>
                  <a:gd name="T65" fmla="*/ 9566 h 10000"/>
                  <a:gd name="T66" fmla="*/ 6651 w 9850"/>
                  <a:gd name="T67" fmla="*/ 9425 h 10000"/>
                  <a:gd name="T68" fmla="*/ 6830 w 9850"/>
                  <a:gd name="T69" fmla="*/ 8123 h 10000"/>
                  <a:gd name="T70" fmla="*/ 7400 w 9850"/>
                  <a:gd name="T71" fmla="*/ 6669 h 10000"/>
                  <a:gd name="T72" fmla="*/ 7737 w 9850"/>
                  <a:gd name="T73" fmla="*/ 10000 h 10000"/>
                  <a:gd name="T74" fmla="*/ 7900 w 9850"/>
                  <a:gd name="T75" fmla="*/ 4423 h 10000"/>
                  <a:gd name="T76" fmla="*/ 7994 w 9850"/>
                  <a:gd name="T77" fmla="*/ 7 h 10000"/>
                  <a:gd name="T78" fmla="*/ 8347 w 9850"/>
                  <a:gd name="T79" fmla="*/ 9773 h 10000"/>
                  <a:gd name="T80" fmla="*/ 8405 w 9850"/>
                  <a:gd name="T81" fmla="*/ 4333 h 10000"/>
                  <a:gd name="T82" fmla="*/ 8537 w 9850"/>
                  <a:gd name="T83" fmla="*/ 9986 h 10000"/>
                  <a:gd name="T84" fmla="*/ 8622 w 9850"/>
                  <a:gd name="T85" fmla="*/ 4340 h 10000"/>
                  <a:gd name="T86" fmla="*/ 8937 w 9850"/>
                  <a:gd name="T87" fmla="*/ 9811 h 10000"/>
                  <a:gd name="T88" fmla="*/ 9304 w 9850"/>
                  <a:gd name="T89" fmla="*/ 10 h 10000"/>
                  <a:gd name="T90" fmla="*/ 9850 w 9850"/>
                  <a:gd name="T91" fmla="*/ 4344 h 1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50" h="10000">
                    <a:moveTo>
                      <a:pt x="0" y="1316"/>
                    </a:moveTo>
                    <a:lnTo>
                      <a:pt x="287" y="1316"/>
                    </a:lnTo>
                    <a:lnTo>
                      <a:pt x="287" y="4037"/>
                    </a:lnTo>
                    <a:lnTo>
                      <a:pt x="353" y="4037"/>
                    </a:lnTo>
                    <a:lnTo>
                      <a:pt x="353" y="916"/>
                    </a:lnTo>
                    <a:lnTo>
                      <a:pt x="504" y="916"/>
                    </a:lnTo>
                    <a:lnTo>
                      <a:pt x="504" y="3276"/>
                    </a:lnTo>
                    <a:lnTo>
                      <a:pt x="584" y="3276"/>
                    </a:lnTo>
                    <a:lnTo>
                      <a:pt x="584" y="1698"/>
                    </a:lnTo>
                    <a:lnTo>
                      <a:pt x="910" y="1698"/>
                    </a:lnTo>
                    <a:lnTo>
                      <a:pt x="910" y="3345"/>
                    </a:lnTo>
                    <a:lnTo>
                      <a:pt x="986" y="3345"/>
                    </a:lnTo>
                    <a:lnTo>
                      <a:pt x="986" y="2618"/>
                    </a:lnTo>
                    <a:lnTo>
                      <a:pt x="1125" y="2618"/>
                    </a:lnTo>
                    <a:lnTo>
                      <a:pt x="1125" y="810"/>
                    </a:lnTo>
                    <a:lnTo>
                      <a:pt x="1330" y="810"/>
                    </a:lnTo>
                    <a:lnTo>
                      <a:pt x="1330" y="348"/>
                    </a:lnTo>
                    <a:lnTo>
                      <a:pt x="1474" y="348"/>
                    </a:lnTo>
                    <a:lnTo>
                      <a:pt x="1474" y="534"/>
                    </a:lnTo>
                    <a:lnTo>
                      <a:pt x="1560" y="534"/>
                    </a:lnTo>
                    <a:lnTo>
                      <a:pt x="1560" y="1815"/>
                    </a:lnTo>
                    <a:lnTo>
                      <a:pt x="1761" y="1815"/>
                    </a:lnTo>
                    <a:lnTo>
                      <a:pt x="1761" y="451"/>
                    </a:lnTo>
                    <a:lnTo>
                      <a:pt x="2164" y="451"/>
                    </a:lnTo>
                    <a:lnTo>
                      <a:pt x="2164" y="1027"/>
                    </a:lnTo>
                    <a:lnTo>
                      <a:pt x="2534" y="1027"/>
                    </a:lnTo>
                    <a:lnTo>
                      <a:pt x="2534" y="496"/>
                    </a:lnTo>
                    <a:lnTo>
                      <a:pt x="2764" y="496"/>
                    </a:lnTo>
                    <a:lnTo>
                      <a:pt x="2764" y="117"/>
                    </a:lnTo>
                    <a:lnTo>
                      <a:pt x="3098" y="117"/>
                    </a:lnTo>
                    <a:lnTo>
                      <a:pt x="3098" y="279"/>
                    </a:lnTo>
                    <a:lnTo>
                      <a:pt x="3471" y="279"/>
                    </a:lnTo>
                    <a:lnTo>
                      <a:pt x="3471" y="4244"/>
                    </a:lnTo>
                    <a:lnTo>
                      <a:pt x="3635" y="4244"/>
                    </a:lnTo>
                    <a:lnTo>
                      <a:pt x="3635" y="6641"/>
                    </a:lnTo>
                    <a:lnTo>
                      <a:pt x="3659" y="6641"/>
                    </a:lnTo>
                    <a:lnTo>
                      <a:pt x="3659" y="6669"/>
                    </a:lnTo>
                    <a:lnTo>
                      <a:pt x="3853" y="6669"/>
                    </a:lnTo>
                    <a:lnTo>
                      <a:pt x="4003" y="6669"/>
                    </a:lnTo>
                    <a:lnTo>
                      <a:pt x="4003" y="6641"/>
                    </a:lnTo>
                    <a:lnTo>
                      <a:pt x="4032" y="6641"/>
                    </a:lnTo>
                    <a:lnTo>
                      <a:pt x="4032" y="9986"/>
                    </a:lnTo>
                    <a:lnTo>
                      <a:pt x="4176" y="9986"/>
                    </a:lnTo>
                    <a:lnTo>
                      <a:pt x="4176" y="10000"/>
                    </a:lnTo>
                    <a:lnTo>
                      <a:pt x="4321" y="10000"/>
                    </a:lnTo>
                    <a:lnTo>
                      <a:pt x="4321" y="3534"/>
                    </a:lnTo>
                    <a:lnTo>
                      <a:pt x="4334" y="3534"/>
                    </a:lnTo>
                    <a:lnTo>
                      <a:pt x="4334" y="6383"/>
                    </a:lnTo>
                    <a:lnTo>
                      <a:pt x="4360" y="6383"/>
                    </a:lnTo>
                    <a:lnTo>
                      <a:pt x="4360" y="582"/>
                    </a:lnTo>
                    <a:lnTo>
                      <a:pt x="4478" y="582"/>
                    </a:lnTo>
                    <a:lnTo>
                      <a:pt x="4478" y="9986"/>
                    </a:lnTo>
                    <a:lnTo>
                      <a:pt x="4950" y="9986"/>
                    </a:lnTo>
                    <a:lnTo>
                      <a:pt x="4950" y="0"/>
                    </a:lnTo>
                    <a:lnTo>
                      <a:pt x="4981" y="0"/>
                    </a:lnTo>
                    <a:lnTo>
                      <a:pt x="4981" y="10000"/>
                    </a:lnTo>
                    <a:lnTo>
                      <a:pt x="5369" y="10000"/>
                    </a:lnTo>
                    <a:lnTo>
                      <a:pt x="5577" y="10000"/>
                    </a:lnTo>
                    <a:lnTo>
                      <a:pt x="5843" y="10000"/>
                    </a:lnTo>
                    <a:lnTo>
                      <a:pt x="5981" y="10000"/>
                    </a:lnTo>
                    <a:lnTo>
                      <a:pt x="5981" y="9783"/>
                    </a:lnTo>
                    <a:lnTo>
                      <a:pt x="6109" y="9783"/>
                    </a:lnTo>
                    <a:lnTo>
                      <a:pt x="6109" y="6669"/>
                    </a:lnTo>
                    <a:lnTo>
                      <a:pt x="6230" y="6669"/>
                    </a:lnTo>
                    <a:lnTo>
                      <a:pt x="6230" y="9566"/>
                    </a:lnTo>
                    <a:lnTo>
                      <a:pt x="6471" y="9566"/>
                    </a:lnTo>
                    <a:lnTo>
                      <a:pt x="6471" y="9425"/>
                    </a:lnTo>
                    <a:lnTo>
                      <a:pt x="6651" y="9425"/>
                    </a:lnTo>
                    <a:lnTo>
                      <a:pt x="6651" y="8123"/>
                    </a:lnTo>
                    <a:lnTo>
                      <a:pt x="6830" y="8123"/>
                    </a:lnTo>
                    <a:lnTo>
                      <a:pt x="6830" y="6669"/>
                    </a:lnTo>
                    <a:lnTo>
                      <a:pt x="7400" y="6669"/>
                    </a:lnTo>
                    <a:lnTo>
                      <a:pt x="7400" y="10000"/>
                    </a:lnTo>
                    <a:lnTo>
                      <a:pt x="7737" y="10000"/>
                    </a:lnTo>
                    <a:lnTo>
                      <a:pt x="7737" y="4423"/>
                    </a:lnTo>
                    <a:lnTo>
                      <a:pt x="7900" y="4423"/>
                    </a:lnTo>
                    <a:lnTo>
                      <a:pt x="7900" y="7"/>
                    </a:lnTo>
                    <a:lnTo>
                      <a:pt x="7994" y="7"/>
                    </a:lnTo>
                    <a:lnTo>
                      <a:pt x="7994" y="9773"/>
                    </a:lnTo>
                    <a:lnTo>
                      <a:pt x="8347" y="9773"/>
                    </a:lnTo>
                    <a:lnTo>
                      <a:pt x="8347" y="4333"/>
                    </a:lnTo>
                    <a:lnTo>
                      <a:pt x="8405" y="4333"/>
                    </a:lnTo>
                    <a:lnTo>
                      <a:pt x="8405" y="9986"/>
                    </a:lnTo>
                    <a:lnTo>
                      <a:pt x="8537" y="9986"/>
                    </a:lnTo>
                    <a:lnTo>
                      <a:pt x="8537" y="4340"/>
                    </a:lnTo>
                    <a:lnTo>
                      <a:pt x="8622" y="4340"/>
                    </a:lnTo>
                    <a:lnTo>
                      <a:pt x="8622" y="9811"/>
                    </a:lnTo>
                    <a:lnTo>
                      <a:pt x="8937" y="9811"/>
                    </a:lnTo>
                    <a:lnTo>
                      <a:pt x="8937" y="10"/>
                    </a:lnTo>
                    <a:lnTo>
                      <a:pt x="9304" y="10"/>
                    </a:lnTo>
                    <a:lnTo>
                      <a:pt x="9304" y="4344"/>
                    </a:lnTo>
                    <a:lnTo>
                      <a:pt x="9850" y="434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</p:grpSp>
        <p:grpSp>
          <p:nvGrpSpPr>
            <p:cNvPr id="16487" name="Группа 143"/>
            <p:cNvGrpSpPr>
              <a:grpSpLocks/>
            </p:cNvGrpSpPr>
            <p:nvPr/>
          </p:nvGrpSpPr>
          <p:grpSpPr bwMode="auto">
            <a:xfrm>
              <a:off x="8688325" y="4879134"/>
              <a:ext cx="409671" cy="783014"/>
              <a:chOff x="10534445" y="4486443"/>
              <a:chExt cx="423607" cy="759050"/>
            </a:xfrm>
          </p:grpSpPr>
          <p:sp>
            <p:nvSpPr>
              <p:cNvPr id="16577" name="Rectangle 159"/>
              <p:cNvSpPr>
                <a:spLocks noChangeArrowheads="1"/>
              </p:cNvSpPr>
              <p:nvPr/>
            </p:nvSpPr>
            <p:spPr bwMode="auto">
              <a:xfrm>
                <a:off x="10534445" y="4486443"/>
                <a:ext cx="420940" cy="743762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8580" tIns="34290" rIns="68580" bIns="3429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578" name="Rectangle 162"/>
              <p:cNvSpPr>
                <a:spLocks noChangeArrowheads="1"/>
              </p:cNvSpPr>
              <p:nvPr/>
            </p:nvSpPr>
            <p:spPr bwMode="auto">
              <a:xfrm>
                <a:off x="10581880" y="4499687"/>
                <a:ext cx="376172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DF</a:t>
                </a:r>
                <a:r>
                  <a:rPr lang="ru-RU" altLang="ru-RU" sz="10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ru-RU" sz="10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5</a:t>
                </a:r>
                <a:endParaRPr lang="ru-RU" altLang="ru-RU" sz="1000" b="1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79" name="Rectangle 165"/>
              <p:cNvSpPr>
                <a:spLocks noChangeArrowheads="1"/>
              </p:cNvSpPr>
              <p:nvPr/>
            </p:nvSpPr>
            <p:spPr bwMode="auto">
              <a:xfrm>
                <a:off x="10581880" y="4639142"/>
                <a:ext cx="376171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33CC33"/>
                    </a:solidFill>
                    <a:latin typeface="Arial" panose="020B0604020202020204" pitchFamily="34" charset="0"/>
                  </a:rPr>
                  <a:t>DF07</a:t>
                </a:r>
                <a:endParaRPr lang="ru-RU" altLang="ru-RU" sz="1000" b="1">
                  <a:solidFill>
                    <a:srgbClr val="33CC33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80" name="Rectangle 168"/>
              <p:cNvSpPr>
                <a:spLocks noChangeArrowheads="1"/>
              </p:cNvSpPr>
              <p:nvPr/>
            </p:nvSpPr>
            <p:spPr bwMode="auto">
              <a:xfrm>
                <a:off x="10581880" y="4778597"/>
                <a:ext cx="376171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C45900"/>
                    </a:solidFill>
                    <a:latin typeface="Arial" panose="020B0604020202020204" pitchFamily="34" charset="0"/>
                  </a:rPr>
                  <a:t>DF1</a:t>
                </a:r>
                <a:r>
                  <a:rPr lang="ru-RU" altLang="ru-RU" sz="1000" b="1">
                    <a:solidFill>
                      <a:srgbClr val="C45900"/>
                    </a:solidFill>
                    <a:latin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6581" name="Rectangle 171"/>
              <p:cNvSpPr>
                <a:spLocks noChangeArrowheads="1"/>
              </p:cNvSpPr>
              <p:nvPr/>
            </p:nvSpPr>
            <p:spPr bwMode="auto">
              <a:xfrm>
                <a:off x="10581880" y="4921372"/>
                <a:ext cx="376171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0505FF"/>
                    </a:solidFill>
                    <a:latin typeface="Arial" panose="020B0604020202020204" pitchFamily="34" charset="0"/>
                  </a:rPr>
                  <a:t>DF14</a:t>
                </a:r>
                <a:endParaRPr lang="ru-RU" altLang="ru-RU" sz="1000" b="1">
                  <a:solidFill>
                    <a:srgbClr val="0505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82" name="Rectangle 174"/>
              <p:cNvSpPr>
                <a:spLocks noChangeArrowheads="1"/>
              </p:cNvSpPr>
              <p:nvPr/>
            </p:nvSpPr>
            <p:spPr bwMode="auto">
              <a:xfrm>
                <a:off x="10581880" y="5060828"/>
                <a:ext cx="376171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DF2</a:t>
                </a:r>
                <a:r>
                  <a:rPr lang="ru-RU" altLang="ru-RU" sz="10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0</a:t>
                </a:r>
              </a:p>
            </p:txBody>
          </p:sp>
        </p:grpSp>
        <p:sp>
          <p:nvSpPr>
            <p:cNvPr id="16488" name="Rectangle 22"/>
            <p:cNvSpPr>
              <a:spLocks noChangeArrowheads="1"/>
            </p:cNvSpPr>
            <p:nvPr/>
          </p:nvSpPr>
          <p:spPr bwMode="auto">
            <a:xfrm>
              <a:off x="6572291" y="2265783"/>
              <a:ext cx="159275" cy="17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6489" name="Rectangle 23"/>
            <p:cNvSpPr>
              <a:spLocks noChangeArrowheads="1"/>
            </p:cNvSpPr>
            <p:nvPr/>
          </p:nvSpPr>
          <p:spPr bwMode="auto">
            <a:xfrm>
              <a:off x="7052749" y="2265783"/>
              <a:ext cx="238913" cy="17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100</a:t>
              </a:r>
            </a:p>
          </p:txBody>
        </p:sp>
        <p:grpSp>
          <p:nvGrpSpPr>
            <p:cNvPr id="16490" name="Группа 85"/>
            <p:cNvGrpSpPr>
              <a:grpSpLocks/>
            </p:cNvGrpSpPr>
            <p:nvPr/>
          </p:nvGrpSpPr>
          <p:grpSpPr bwMode="auto">
            <a:xfrm>
              <a:off x="6282785" y="2435603"/>
              <a:ext cx="1044040" cy="4218374"/>
              <a:chOff x="3516039" y="1146133"/>
              <a:chExt cx="2444751" cy="3744913"/>
            </a:xfrm>
          </p:grpSpPr>
          <p:sp>
            <p:nvSpPr>
              <p:cNvPr id="16559" name="Line 11"/>
              <p:cNvSpPr>
                <a:spLocks noChangeShapeType="1"/>
              </p:cNvSpPr>
              <p:nvPr/>
            </p:nvSpPr>
            <p:spPr bwMode="auto">
              <a:xfrm rot="5400000" flipV="1">
                <a:off x="4668564" y="3489283"/>
                <a:ext cx="0" cy="230505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60" name="Line 10"/>
              <p:cNvSpPr>
                <a:spLocks noChangeShapeType="1"/>
              </p:cNvSpPr>
              <p:nvPr/>
            </p:nvSpPr>
            <p:spPr bwMode="auto">
              <a:xfrm rot="5400000" flipV="1">
                <a:off x="4668564" y="2990808"/>
                <a:ext cx="0" cy="230505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61" name="Line 9"/>
              <p:cNvSpPr>
                <a:spLocks noChangeShapeType="1"/>
              </p:cNvSpPr>
              <p:nvPr/>
            </p:nvSpPr>
            <p:spPr bwMode="auto">
              <a:xfrm rot="5400000" flipV="1">
                <a:off x="4668564" y="2490745"/>
                <a:ext cx="0" cy="230505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62" name="Line 8"/>
              <p:cNvSpPr>
                <a:spLocks noChangeShapeType="1"/>
              </p:cNvSpPr>
              <p:nvPr/>
            </p:nvSpPr>
            <p:spPr bwMode="auto">
              <a:xfrm rot="5400000" flipV="1">
                <a:off x="4668564" y="1990683"/>
                <a:ext cx="0" cy="230505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63" name="Line 7"/>
              <p:cNvSpPr>
                <a:spLocks noChangeShapeType="1"/>
              </p:cNvSpPr>
              <p:nvPr/>
            </p:nvSpPr>
            <p:spPr bwMode="auto">
              <a:xfrm rot="5400000" flipV="1">
                <a:off x="4668564" y="1492208"/>
                <a:ext cx="0" cy="230505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64" name="Line 6"/>
              <p:cNvSpPr>
                <a:spLocks noChangeShapeType="1"/>
              </p:cNvSpPr>
              <p:nvPr/>
            </p:nvSpPr>
            <p:spPr bwMode="auto">
              <a:xfrm rot="5400000" flipV="1">
                <a:off x="4668564" y="992145"/>
                <a:ext cx="0" cy="230505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65" name="Line 12"/>
              <p:cNvSpPr>
                <a:spLocks noChangeShapeType="1"/>
              </p:cNvSpPr>
              <p:nvPr/>
            </p:nvSpPr>
            <p:spPr bwMode="auto">
              <a:xfrm rot="5400000">
                <a:off x="2450033" y="3018590"/>
                <a:ext cx="3744913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66" name="Line 5"/>
              <p:cNvSpPr>
                <a:spLocks noChangeShapeType="1"/>
              </p:cNvSpPr>
              <p:nvPr/>
            </p:nvSpPr>
            <p:spPr bwMode="auto">
              <a:xfrm rot="5400000" flipV="1">
                <a:off x="4668564" y="492083"/>
                <a:ext cx="0" cy="230505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67" name="Freeform 66"/>
              <p:cNvSpPr>
                <a:spLocks/>
              </p:cNvSpPr>
              <p:nvPr/>
            </p:nvSpPr>
            <p:spPr bwMode="auto">
              <a:xfrm rot="5400000">
                <a:off x="3009725" y="1951350"/>
                <a:ext cx="3711378" cy="2143125"/>
              </a:xfrm>
              <a:custGeom>
                <a:avLst/>
                <a:gdLst>
                  <a:gd name="T0" fmla="*/ 181 w 9680"/>
                  <a:gd name="T1" fmla="*/ 7155 h 10000"/>
                  <a:gd name="T2" fmla="*/ 454 w 9680"/>
                  <a:gd name="T3" fmla="*/ 7251 h 10000"/>
                  <a:gd name="T4" fmla="*/ 516 w 9680"/>
                  <a:gd name="T5" fmla="*/ 6369 h 10000"/>
                  <a:gd name="T6" fmla="*/ 659 w 9680"/>
                  <a:gd name="T7" fmla="*/ 8044 h 10000"/>
                  <a:gd name="T8" fmla="*/ 736 w 9680"/>
                  <a:gd name="T9" fmla="*/ 7540 h 10000"/>
                  <a:gd name="T10" fmla="*/ 1045 w 9680"/>
                  <a:gd name="T11" fmla="*/ 7640 h 10000"/>
                  <a:gd name="T12" fmla="*/ 1117 w 9680"/>
                  <a:gd name="T13" fmla="*/ 5932 h 10000"/>
                  <a:gd name="T14" fmla="*/ 1250 w 9680"/>
                  <a:gd name="T15" fmla="*/ 7644 h 10000"/>
                  <a:gd name="T16" fmla="*/ 1444 w 9680"/>
                  <a:gd name="T17" fmla="*/ 7684 h 10000"/>
                  <a:gd name="T18" fmla="*/ 1581 w 9680"/>
                  <a:gd name="T19" fmla="*/ 7770 h 10000"/>
                  <a:gd name="T20" fmla="*/ 1662 w 9680"/>
                  <a:gd name="T21" fmla="*/ 7655 h 10000"/>
                  <a:gd name="T22" fmla="*/ 1854 w 9680"/>
                  <a:gd name="T23" fmla="*/ 7814 h 10000"/>
                  <a:gd name="T24" fmla="*/ 2237 w 9680"/>
                  <a:gd name="T25" fmla="*/ 8229 h 10000"/>
                  <a:gd name="T26" fmla="*/ 2588 w 9680"/>
                  <a:gd name="T27" fmla="*/ 8140 h 10000"/>
                  <a:gd name="T28" fmla="*/ 2806 w 9680"/>
                  <a:gd name="T29" fmla="*/ 8103 h 10000"/>
                  <a:gd name="T30" fmla="*/ 3124 w 9680"/>
                  <a:gd name="T31" fmla="*/ 8681 h 10000"/>
                  <a:gd name="T32" fmla="*/ 3478 w 9680"/>
                  <a:gd name="T33" fmla="*/ 9037 h 10000"/>
                  <a:gd name="T34" fmla="*/ 3633 w 9680"/>
                  <a:gd name="T35" fmla="*/ 9196 h 10000"/>
                  <a:gd name="T36" fmla="*/ 3658 w 9680"/>
                  <a:gd name="T37" fmla="*/ 0 h 10000"/>
                  <a:gd name="T38" fmla="*/ 3840 w 9680"/>
                  <a:gd name="T39" fmla="*/ 2801 h 10000"/>
                  <a:gd name="T40" fmla="*/ 3983 w 9680"/>
                  <a:gd name="T41" fmla="*/ 4461 h 10000"/>
                  <a:gd name="T42" fmla="*/ 4012 w 9680"/>
                  <a:gd name="T43" fmla="*/ 1697 h 10000"/>
                  <a:gd name="T44" fmla="*/ 4148 w 9680"/>
                  <a:gd name="T45" fmla="*/ 5380 h 10000"/>
                  <a:gd name="T46" fmla="*/ 4285 w 9680"/>
                  <a:gd name="T47" fmla="*/ 6351 h 10000"/>
                  <a:gd name="T48" fmla="*/ 4297 w 9680"/>
                  <a:gd name="T49" fmla="*/ 6443 h 10000"/>
                  <a:gd name="T50" fmla="*/ 4323 w 9680"/>
                  <a:gd name="T51" fmla="*/ 5109 h 10000"/>
                  <a:gd name="T52" fmla="*/ 4434 w 9680"/>
                  <a:gd name="T53" fmla="*/ 7195 h 10000"/>
                  <a:gd name="T54" fmla="*/ 4884 w 9680"/>
                  <a:gd name="T55" fmla="*/ 7381 h 10000"/>
                  <a:gd name="T56" fmla="*/ 4912 w 9680"/>
                  <a:gd name="T57" fmla="*/ 7747 h 10000"/>
                  <a:gd name="T58" fmla="*/ 5281 w 9680"/>
                  <a:gd name="T59" fmla="*/ 7781 h 10000"/>
                  <a:gd name="T60" fmla="*/ 5478 w 9680"/>
                  <a:gd name="T61" fmla="*/ 8277 h 10000"/>
                  <a:gd name="T62" fmla="*/ 5731 w 9680"/>
                  <a:gd name="T63" fmla="*/ 7092 h 10000"/>
                  <a:gd name="T64" fmla="*/ 5861 w 9680"/>
                  <a:gd name="T65" fmla="*/ 7677 h 10000"/>
                  <a:gd name="T66" fmla="*/ 5983 w 9680"/>
                  <a:gd name="T67" fmla="*/ 9170 h 10000"/>
                  <a:gd name="T68" fmla="*/ 6099 w 9680"/>
                  <a:gd name="T69" fmla="*/ 8247 h 10000"/>
                  <a:gd name="T70" fmla="*/ 6327 w 9680"/>
                  <a:gd name="T71" fmla="*/ 8885 h 10000"/>
                  <a:gd name="T72" fmla="*/ 6499 w 9680"/>
                  <a:gd name="T73" fmla="*/ 8833 h 10000"/>
                  <a:gd name="T74" fmla="*/ 6668 w 9680"/>
                  <a:gd name="T75" fmla="*/ 9196 h 10000"/>
                  <a:gd name="T76" fmla="*/ 7209 w 9680"/>
                  <a:gd name="T77" fmla="*/ 9418 h 10000"/>
                  <a:gd name="T78" fmla="*/ 7530 w 9680"/>
                  <a:gd name="T79" fmla="*/ 8866 h 10000"/>
                  <a:gd name="T80" fmla="*/ 7685 w 9680"/>
                  <a:gd name="T81" fmla="*/ 9033 h 10000"/>
                  <a:gd name="T82" fmla="*/ 7774 w 9680"/>
                  <a:gd name="T83" fmla="*/ 8103 h 10000"/>
                  <a:gd name="T84" fmla="*/ 8110 w 9680"/>
                  <a:gd name="T85" fmla="*/ 9415 h 10000"/>
                  <a:gd name="T86" fmla="*/ 8164 w 9680"/>
                  <a:gd name="T87" fmla="*/ 9048 h 10000"/>
                  <a:gd name="T88" fmla="*/ 8290 w 9680"/>
                  <a:gd name="T89" fmla="*/ 10000 h 10000"/>
                  <a:gd name="T90" fmla="*/ 8371 w 9680"/>
                  <a:gd name="T91" fmla="*/ 8533 h 10000"/>
                  <a:gd name="T92" fmla="*/ 8669 w 9680"/>
                  <a:gd name="T93" fmla="*/ 9352 h 10000"/>
                  <a:gd name="T94" fmla="*/ 9019 w 9680"/>
                  <a:gd name="T95" fmla="*/ 8959 h 10000"/>
                  <a:gd name="T96" fmla="*/ 9536 w 9680"/>
                  <a:gd name="T97" fmla="*/ 9448 h 10000"/>
                  <a:gd name="T98" fmla="*/ 9680 w 9680"/>
                  <a:gd name="T99" fmla="*/ 9903 h 1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80" h="10000">
                    <a:moveTo>
                      <a:pt x="0" y="7165"/>
                    </a:moveTo>
                    <a:lnTo>
                      <a:pt x="181" y="7155"/>
                    </a:lnTo>
                    <a:lnTo>
                      <a:pt x="181" y="7251"/>
                    </a:lnTo>
                    <a:lnTo>
                      <a:pt x="454" y="7251"/>
                    </a:lnTo>
                    <a:lnTo>
                      <a:pt x="454" y="6369"/>
                    </a:lnTo>
                    <a:lnTo>
                      <a:pt x="516" y="6369"/>
                    </a:lnTo>
                    <a:lnTo>
                      <a:pt x="516" y="8044"/>
                    </a:lnTo>
                    <a:lnTo>
                      <a:pt x="659" y="8044"/>
                    </a:lnTo>
                    <a:lnTo>
                      <a:pt x="659" y="7540"/>
                    </a:lnTo>
                    <a:lnTo>
                      <a:pt x="736" y="7540"/>
                    </a:lnTo>
                    <a:lnTo>
                      <a:pt x="736" y="7640"/>
                    </a:lnTo>
                    <a:lnTo>
                      <a:pt x="1045" y="7640"/>
                    </a:lnTo>
                    <a:lnTo>
                      <a:pt x="1045" y="5932"/>
                    </a:lnTo>
                    <a:lnTo>
                      <a:pt x="1117" y="5932"/>
                    </a:lnTo>
                    <a:lnTo>
                      <a:pt x="1117" y="7644"/>
                    </a:lnTo>
                    <a:lnTo>
                      <a:pt x="1250" y="7644"/>
                    </a:lnTo>
                    <a:lnTo>
                      <a:pt x="1250" y="7684"/>
                    </a:lnTo>
                    <a:lnTo>
                      <a:pt x="1444" y="7684"/>
                    </a:lnTo>
                    <a:lnTo>
                      <a:pt x="1444" y="7770"/>
                    </a:lnTo>
                    <a:lnTo>
                      <a:pt x="1581" y="7770"/>
                    </a:lnTo>
                    <a:lnTo>
                      <a:pt x="1581" y="7655"/>
                    </a:lnTo>
                    <a:lnTo>
                      <a:pt x="1662" y="7655"/>
                    </a:lnTo>
                    <a:lnTo>
                      <a:pt x="1662" y="7814"/>
                    </a:lnTo>
                    <a:lnTo>
                      <a:pt x="1854" y="7814"/>
                    </a:lnTo>
                    <a:lnTo>
                      <a:pt x="1854" y="8229"/>
                    </a:lnTo>
                    <a:lnTo>
                      <a:pt x="2237" y="8229"/>
                    </a:lnTo>
                    <a:lnTo>
                      <a:pt x="2237" y="8140"/>
                    </a:lnTo>
                    <a:lnTo>
                      <a:pt x="2588" y="8140"/>
                    </a:lnTo>
                    <a:lnTo>
                      <a:pt x="2588" y="8103"/>
                    </a:lnTo>
                    <a:lnTo>
                      <a:pt x="2806" y="8103"/>
                    </a:lnTo>
                    <a:lnTo>
                      <a:pt x="2806" y="8681"/>
                    </a:lnTo>
                    <a:lnTo>
                      <a:pt x="3124" y="8681"/>
                    </a:lnTo>
                    <a:lnTo>
                      <a:pt x="3124" y="9037"/>
                    </a:lnTo>
                    <a:lnTo>
                      <a:pt x="3478" y="9037"/>
                    </a:lnTo>
                    <a:lnTo>
                      <a:pt x="3478" y="9196"/>
                    </a:lnTo>
                    <a:lnTo>
                      <a:pt x="3633" y="9196"/>
                    </a:lnTo>
                    <a:lnTo>
                      <a:pt x="3633" y="0"/>
                    </a:lnTo>
                    <a:lnTo>
                      <a:pt x="3658" y="0"/>
                    </a:lnTo>
                    <a:lnTo>
                      <a:pt x="3658" y="2801"/>
                    </a:lnTo>
                    <a:lnTo>
                      <a:pt x="3840" y="2801"/>
                    </a:lnTo>
                    <a:lnTo>
                      <a:pt x="3840" y="4461"/>
                    </a:lnTo>
                    <a:lnTo>
                      <a:pt x="3983" y="4461"/>
                    </a:lnTo>
                    <a:lnTo>
                      <a:pt x="3983" y="1697"/>
                    </a:lnTo>
                    <a:lnTo>
                      <a:pt x="4012" y="1697"/>
                    </a:lnTo>
                    <a:lnTo>
                      <a:pt x="4012" y="5380"/>
                    </a:lnTo>
                    <a:lnTo>
                      <a:pt x="4148" y="5380"/>
                    </a:lnTo>
                    <a:lnTo>
                      <a:pt x="4148" y="6351"/>
                    </a:lnTo>
                    <a:lnTo>
                      <a:pt x="4285" y="6351"/>
                    </a:lnTo>
                    <a:lnTo>
                      <a:pt x="4285" y="6443"/>
                    </a:lnTo>
                    <a:lnTo>
                      <a:pt x="4297" y="6443"/>
                    </a:lnTo>
                    <a:lnTo>
                      <a:pt x="4297" y="5109"/>
                    </a:lnTo>
                    <a:lnTo>
                      <a:pt x="4323" y="5109"/>
                    </a:lnTo>
                    <a:lnTo>
                      <a:pt x="4323" y="7195"/>
                    </a:lnTo>
                    <a:lnTo>
                      <a:pt x="4434" y="7195"/>
                    </a:lnTo>
                    <a:lnTo>
                      <a:pt x="4434" y="7381"/>
                    </a:lnTo>
                    <a:lnTo>
                      <a:pt x="4884" y="7381"/>
                    </a:lnTo>
                    <a:lnTo>
                      <a:pt x="4884" y="7747"/>
                    </a:lnTo>
                    <a:lnTo>
                      <a:pt x="4912" y="7747"/>
                    </a:lnTo>
                    <a:lnTo>
                      <a:pt x="4912" y="7781"/>
                    </a:lnTo>
                    <a:lnTo>
                      <a:pt x="5281" y="7781"/>
                    </a:lnTo>
                    <a:lnTo>
                      <a:pt x="5281" y="8277"/>
                    </a:lnTo>
                    <a:lnTo>
                      <a:pt x="5478" y="8277"/>
                    </a:lnTo>
                    <a:lnTo>
                      <a:pt x="5478" y="7092"/>
                    </a:lnTo>
                    <a:lnTo>
                      <a:pt x="5731" y="7092"/>
                    </a:lnTo>
                    <a:lnTo>
                      <a:pt x="5731" y="7677"/>
                    </a:lnTo>
                    <a:lnTo>
                      <a:pt x="5861" y="7677"/>
                    </a:lnTo>
                    <a:lnTo>
                      <a:pt x="5861" y="9170"/>
                    </a:lnTo>
                    <a:lnTo>
                      <a:pt x="5983" y="9170"/>
                    </a:lnTo>
                    <a:lnTo>
                      <a:pt x="5983" y="8247"/>
                    </a:lnTo>
                    <a:lnTo>
                      <a:pt x="6099" y="8247"/>
                    </a:lnTo>
                    <a:lnTo>
                      <a:pt x="6099" y="8885"/>
                    </a:lnTo>
                    <a:lnTo>
                      <a:pt x="6327" y="8885"/>
                    </a:lnTo>
                    <a:lnTo>
                      <a:pt x="6327" y="8833"/>
                    </a:lnTo>
                    <a:lnTo>
                      <a:pt x="6499" y="8833"/>
                    </a:lnTo>
                    <a:lnTo>
                      <a:pt x="6499" y="9196"/>
                    </a:lnTo>
                    <a:lnTo>
                      <a:pt x="6668" y="9196"/>
                    </a:lnTo>
                    <a:lnTo>
                      <a:pt x="6668" y="9418"/>
                    </a:lnTo>
                    <a:lnTo>
                      <a:pt x="7209" y="9418"/>
                    </a:lnTo>
                    <a:lnTo>
                      <a:pt x="7209" y="8866"/>
                    </a:lnTo>
                    <a:lnTo>
                      <a:pt x="7530" y="8866"/>
                    </a:lnTo>
                    <a:lnTo>
                      <a:pt x="7530" y="9033"/>
                    </a:lnTo>
                    <a:lnTo>
                      <a:pt x="7685" y="9033"/>
                    </a:lnTo>
                    <a:lnTo>
                      <a:pt x="7685" y="8103"/>
                    </a:lnTo>
                    <a:lnTo>
                      <a:pt x="7774" y="8103"/>
                    </a:lnTo>
                    <a:lnTo>
                      <a:pt x="7774" y="9415"/>
                    </a:lnTo>
                    <a:lnTo>
                      <a:pt x="8110" y="9415"/>
                    </a:lnTo>
                    <a:lnTo>
                      <a:pt x="8110" y="9048"/>
                    </a:lnTo>
                    <a:lnTo>
                      <a:pt x="8164" y="9048"/>
                    </a:lnTo>
                    <a:lnTo>
                      <a:pt x="8164" y="10000"/>
                    </a:lnTo>
                    <a:lnTo>
                      <a:pt x="8290" y="10000"/>
                    </a:lnTo>
                    <a:lnTo>
                      <a:pt x="8290" y="8533"/>
                    </a:lnTo>
                    <a:lnTo>
                      <a:pt x="8371" y="8533"/>
                    </a:lnTo>
                    <a:lnTo>
                      <a:pt x="8371" y="9352"/>
                    </a:lnTo>
                    <a:lnTo>
                      <a:pt x="8669" y="9352"/>
                    </a:lnTo>
                    <a:lnTo>
                      <a:pt x="8669" y="8959"/>
                    </a:lnTo>
                    <a:lnTo>
                      <a:pt x="9019" y="8959"/>
                    </a:lnTo>
                    <a:lnTo>
                      <a:pt x="9019" y="9448"/>
                    </a:lnTo>
                    <a:lnTo>
                      <a:pt x="9536" y="9448"/>
                    </a:lnTo>
                    <a:lnTo>
                      <a:pt x="9536" y="9907"/>
                    </a:lnTo>
                    <a:lnTo>
                      <a:pt x="9680" y="9903"/>
                    </a:lnTo>
                  </a:path>
                </a:pathLst>
              </a:custGeom>
              <a:noFill/>
              <a:ln w="127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68" name="Line 13"/>
              <p:cNvSpPr>
                <a:spLocks noChangeShapeType="1"/>
              </p:cNvSpPr>
              <p:nvPr/>
            </p:nvSpPr>
            <p:spPr bwMode="auto">
              <a:xfrm rot="5400000">
                <a:off x="3602558" y="3018590"/>
                <a:ext cx="3744913" cy="0"/>
              </a:xfrm>
              <a:prstGeom prst="line">
                <a:avLst/>
              </a:prstGeom>
              <a:noFill/>
              <a:ln w="31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grpSp>
            <p:nvGrpSpPr>
              <p:cNvPr id="16569" name="Группа 83"/>
              <p:cNvGrpSpPr>
                <a:grpSpLocks/>
              </p:cNvGrpSpPr>
              <p:nvPr/>
            </p:nvGrpSpPr>
            <p:grpSpPr bwMode="auto">
              <a:xfrm rot="5400000">
                <a:off x="2796108" y="1866065"/>
                <a:ext cx="3744913" cy="2305050"/>
                <a:chOff x="3992563" y="534988"/>
                <a:chExt cx="3744913" cy="2305050"/>
              </a:xfrm>
            </p:grpSpPr>
            <p:sp>
              <p:nvSpPr>
                <p:cNvPr id="16573" name="Line 40"/>
                <p:cNvSpPr>
                  <a:spLocks noChangeShapeType="1"/>
                </p:cNvSpPr>
                <p:nvPr/>
              </p:nvSpPr>
              <p:spPr bwMode="auto">
                <a:xfrm>
                  <a:off x="3992563" y="2840038"/>
                  <a:ext cx="3744913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574" name="Line 41"/>
                <p:cNvSpPr>
                  <a:spLocks noChangeShapeType="1"/>
                </p:cNvSpPr>
                <p:nvPr/>
              </p:nvSpPr>
              <p:spPr bwMode="auto">
                <a:xfrm>
                  <a:off x="3992563" y="534988"/>
                  <a:ext cx="3744913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575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3992563" y="534988"/>
                  <a:ext cx="0" cy="23050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576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7737475" y="534988"/>
                  <a:ext cx="0" cy="23050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</p:grpSp>
          <p:sp>
            <p:nvSpPr>
              <p:cNvPr id="16570" name="Freeform 63"/>
              <p:cNvSpPr>
                <a:spLocks/>
              </p:cNvSpPr>
              <p:nvPr/>
            </p:nvSpPr>
            <p:spPr bwMode="auto">
              <a:xfrm rot="5400000">
                <a:off x="2994245" y="1919309"/>
                <a:ext cx="3726465" cy="2206625"/>
              </a:xfrm>
              <a:custGeom>
                <a:avLst/>
                <a:gdLst>
                  <a:gd name="T0" fmla="*/ 201 w 9701"/>
                  <a:gd name="T1" fmla="*/ 9159 h 10000"/>
                  <a:gd name="T2" fmla="*/ 474 w 9701"/>
                  <a:gd name="T3" fmla="*/ 9299 h 10000"/>
                  <a:gd name="T4" fmla="*/ 536 w 9701"/>
                  <a:gd name="T5" fmla="*/ 7807 h 10000"/>
                  <a:gd name="T6" fmla="*/ 679 w 9701"/>
                  <a:gd name="T7" fmla="*/ 9281 h 10000"/>
                  <a:gd name="T8" fmla="*/ 755 w 9701"/>
                  <a:gd name="T9" fmla="*/ 8871 h 10000"/>
                  <a:gd name="T10" fmla="*/ 1063 w 9701"/>
                  <a:gd name="T11" fmla="*/ 8795 h 10000"/>
                  <a:gd name="T12" fmla="*/ 1135 w 9701"/>
                  <a:gd name="T13" fmla="*/ 8076 h 10000"/>
                  <a:gd name="T14" fmla="*/ 1268 w 9701"/>
                  <a:gd name="T15" fmla="*/ 8961 h 10000"/>
                  <a:gd name="T16" fmla="*/ 1462 w 9701"/>
                  <a:gd name="T17" fmla="*/ 8824 h 10000"/>
                  <a:gd name="T18" fmla="*/ 1598 w 9701"/>
                  <a:gd name="T19" fmla="*/ 8939 h 10000"/>
                  <a:gd name="T20" fmla="*/ 1679 w 9701"/>
                  <a:gd name="T21" fmla="*/ 9281 h 10000"/>
                  <a:gd name="T22" fmla="*/ 1871 w 9701"/>
                  <a:gd name="T23" fmla="*/ 9360 h 10000"/>
                  <a:gd name="T24" fmla="*/ 2253 w 9701"/>
                  <a:gd name="T25" fmla="*/ 9051 h 10000"/>
                  <a:gd name="T26" fmla="*/ 2603 w 9701"/>
                  <a:gd name="T27" fmla="*/ 9392 h 10000"/>
                  <a:gd name="T28" fmla="*/ 2821 w 9701"/>
                  <a:gd name="T29" fmla="*/ 8652 h 10000"/>
                  <a:gd name="T30" fmla="*/ 3138 w 9701"/>
                  <a:gd name="T31" fmla="*/ 9036 h 10000"/>
                  <a:gd name="T32" fmla="*/ 3492 w 9701"/>
                  <a:gd name="T33" fmla="*/ 9500 h 10000"/>
                  <a:gd name="T34" fmla="*/ 3647 w 9701"/>
                  <a:gd name="T35" fmla="*/ 9230 h 10000"/>
                  <a:gd name="T36" fmla="*/ 3671 w 9701"/>
                  <a:gd name="T37" fmla="*/ 0 h 10000"/>
                  <a:gd name="T38" fmla="*/ 3854 w 9701"/>
                  <a:gd name="T39" fmla="*/ 6818 h 10000"/>
                  <a:gd name="T40" fmla="*/ 3996 w 9701"/>
                  <a:gd name="T41" fmla="*/ 7404 h 10000"/>
                  <a:gd name="T42" fmla="*/ 4024 w 9701"/>
                  <a:gd name="T43" fmla="*/ 1740 h 10000"/>
                  <a:gd name="T44" fmla="*/ 4161 w 9701"/>
                  <a:gd name="T45" fmla="*/ 8443 h 10000"/>
                  <a:gd name="T46" fmla="*/ 4297 w 9701"/>
                  <a:gd name="T47" fmla="*/ 8608 h 10000"/>
                  <a:gd name="T48" fmla="*/ 4310 w 9701"/>
                  <a:gd name="T49" fmla="*/ 7055 h 10000"/>
                  <a:gd name="T50" fmla="*/ 4335 w 9701"/>
                  <a:gd name="T51" fmla="*/ 5254 h 10000"/>
                  <a:gd name="T52" fmla="*/ 4446 w 9701"/>
                  <a:gd name="T53" fmla="*/ 7756 h 10000"/>
                  <a:gd name="T54" fmla="*/ 4895 w 9701"/>
                  <a:gd name="T55" fmla="*/ 8961 h 10000"/>
                  <a:gd name="T56" fmla="*/ 4923 w 9701"/>
                  <a:gd name="T57" fmla="*/ 7645 h 10000"/>
                  <a:gd name="T58" fmla="*/ 5292 w 9701"/>
                  <a:gd name="T59" fmla="*/ 9044 h 10000"/>
                  <a:gd name="T60" fmla="*/ 5488 w 9701"/>
                  <a:gd name="T61" fmla="*/ 9403 h 10000"/>
                  <a:gd name="T62" fmla="*/ 5740 w 9701"/>
                  <a:gd name="T63" fmla="*/ 9036 h 10000"/>
                  <a:gd name="T64" fmla="*/ 5870 w 9701"/>
                  <a:gd name="T65" fmla="*/ 9342 h 10000"/>
                  <a:gd name="T66" fmla="*/ 5992 w 9701"/>
                  <a:gd name="T67" fmla="*/ 9252 h 10000"/>
                  <a:gd name="T68" fmla="*/ 6108 w 9701"/>
                  <a:gd name="T69" fmla="*/ 8321 h 10000"/>
                  <a:gd name="T70" fmla="*/ 6335 w 9701"/>
                  <a:gd name="T71" fmla="*/ 9468 h 10000"/>
                  <a:gd name="T72" fmla="*/ 6507 w 9701"/>
                  <a:gd name="T73" fmla="*/ 9540 h 10000"/>
                  <a:gd name="T74" fmla="*/ 6676 w 9701"/>
                  <a:gd name="T75" fmla="*/ 10000 h 10000"/>
                  <a:gd name="T76" fmla="*/ 7216 w 9701"/>
                  <a:gd name="T77" fmla="*/ 9932 h 10000"/>
                  <a:gd name="T78" fmla="*/ 7536 w 9701"/>
                  <a:gd name="T79" fmla="*/ 9435 h 10000"/>
                  <a:gd name="T80" fmla="*/ 7691 w 9701"/>
                  <a:gd name="T81" fmla="*/ 9867 h 10000"/>
                  <a:gd name="T82" fmla="*/ 7779 w 9701"/>
                  <a:gd name="T83" fmla="*/ 8950 h 10000"/>
                  <a:gd name="T84" fmla="*/ 8115 w 9701"/>
                  <a:gd name="T85" fmla="*/ 9684 h 10000"/>
                  <a:gd name="T86" fmla="*/ 8169 w 9701"/>
                  <a:gd name="T87" fmla="*/ 8652 h 10000"/>
                  <a:gd name="T88" fmla="*/ 8294 w 9701"/>
                  <a:gd name="T89" fmla="*/ 9982 h 10000"/>
                  <a:gd name="T90" fmla="*/ 8375 w 9701"/>
                  <a:gd name="T91" fmla="*/ 8601 h 10000"/>
                  <a:gd name="T92" fmla="*/ 8673 w 9701"/>
                  <a:gd name="T93" fmla="*/ 9428 h 10000"/>
                  <a:gd name="T94" fmla="*/ 9022 w 9701"/>
                  <a:gd name="T95" fmla="*/ 9097 h 10000"/>
                  <a:gd name="T96" fmla="*/ 9538 w 9701"/>
                  <a:gd name="T97" fmla="*/ 9669 h 10000"/>
                  <a:gd name="T98" fmla="*/ 9701 w 9701"/>
                  <a:gd name="T99" fmla="*/ 9685 h 1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701" h="10000">
                    <a:moveTo>
                      <a:pt x="0" y="9156"/>
                    </a:moveTo>
                    <a:lnTo>
                      <a:pt x="201" y="9159"/>
                    </a:lnTo>
                    <a:lnTo>
                      <a:pt x="201" y="9299"/>
                    </a:lnTo>
                    <a:lnTo>
                      <a:pt x="474" y="9299"/>
                    </a:lnTo>
                    <a:lnTo>
                      <a:pt x="474" y="7807"/>
                    </a:lnTo>
                    <a:lnTo>
                      <a:pt x="536" y="7807"/>
                    </a:lnTo>
                    <a:lnTo>
                      <a:pt x="536" y="9281"/>
                    </a:lnTo>
                    <a:lnTo>
                      <a:pt x="679" y="9281"/>
                    </a:lnTo>
                    <a:lnTo>
                      <a:pt x="679" y="8871"/>
                    </a:lnTo>
                    <a:lnTo>
                      <a:pt x="755" y="8871"/>
                    </a:lnTo>
                    <a:lnTo>
                      <a:pt x="755" y="8795"/>
                    </a:lnTo>
                    <a:lnTo>
                      <a:pt x="1063" y="8795"/>
                    </a:lnTo>
                    <a:lnTo>
                      <a:pt x="1063" y="8076"/>
                    </a:lnTo>
                    <a:lnTo>
                      <a:pt x="1135" y="8076"/>
                    </a:lnTo>
                    <a:lnTo>
                      <a:pt x="1135" y="8961"/>
                    </a:lnTo>
                    <a:lnTo>
                      <a:pt x="1268" y="8961"/>
                    </a:lnTo>
                    <a:lnTo>
                      <a:pt x="1268" y="8824"/>
                    </a:lnTo>
                    <a:lnTo>
                      <a:pt x="1462" y="8824"/>
                    </a:lnTo>
                    <a:lnTo>
                      <a:pt x="1462" y="8939"/>
                    </a:lnTo>
                    <a:lnTo>
                      <a:pt x="1598" y="8939"/>
                    </a:lnTo>
                    <a:lnTo>
                      <a:pt x="1598" y="9281"/>
                    </a:lnTo>
                    <a:lnTo>
                      <a:pt x="1679" y="9281"/>
                    </a:lnTo>
                    <a:lnTo>
                      <a:pt x="1679" y="9360"/>
                    </a:lnTo>
                    <a:lnTo>
                      <a:pt x="1871" y="9360"/>
                    </a:lnTo>
                    <a:lnTo>
                      <a:pt x="1871" y="9051"/>
                    </a:lnTo>
                    <a:lnTo>
                      <a:pt x="2253" y="9051"/>
                    </a:lnTo>
                    <a:lnTo>
                      <a:pt x="2253" y="9392"/>
                    </a:lnTo>
                    <a:lnTo>
                      <a:pt x="2603" y="9392"/>
                    </a:lnTo>
                    <a:lnTo>
                      <a:pt x="2603" y="8652"/>
                    </a:lnTo>
                    <a:lnTo>
                      <a:pt x="2821" y="8652"/>
                    </a:lnTo>
                    <a:lnTo>
                      <a:pt x="2821" y="9036"/>
                    </a:lnTo>
                    <a:lnTo>
                      <a:pt x="3138" y="9036"/>
                    </a:lnTo>
                    <a:lnTo>
                      <a:pt x="3138" y="9500"/>
                    </a:lnTo>
                    <a:lnTo>
                      <a:pt x="3492" y="9500"/>
                    </a:lnTo>
                    <a:lnTo>
                      <a:pt x="3492" y="9230"/>
                    </a:lnTo>
                    <a:lnTo>
                      <a:pt x="3647" y="9230"/>
                    </a:lnTo>
                    <a:lnTo>
                      <a:pt x="3647" y="0"/>
                    </a:lnTo>
                    <a:lnTo>
                      <a:pt x="3671" y="0"/>
                    </a:lnTo>
                    <a:lnTo>
                      <a:pt x="3671" y="6818"/>
                    </a:lnTo>
                    <a:lnTo>
                      <a:pt x="3854" y="6818"/>
                    </a:lnTo>
                    <a:lnTo>
                      <a:pt x="3854" y="7404"/>
                    </a:lnTo>
                    <a:lnTo>
                      <a:pt x="3996" y="7404"/>
                    </a:lnTo>
                    <a:lnTo>
                      <a:pt x="3996" y="1740"/>
                    </a:lnTo>
                    <a:lnTo>
                      <a:pt x="4024" y="1740"/>
                    </a:lnTo>
                    <a:lnTo>
                      <a:pt x="4024" y="8443"/>
                    </a:lnTo>
                    <a:lnTo>
                      <a:pt x="4161" y="8443"/>
                    </a:lnTo>
                    <a:lnTo>
                      <a:pt x="4161" y="8608"/>
                    </a:lnTo>
                    <a:lnTo>
                      <a:pt x="4297" y="8608"/>
                    </a:lnTo>
                    <a:lnTo>
                      <a:pt x="4297" y="7055"/>
                    </a:lnTo>
                    <a:lnTo>
                      <a:pt x="4310" y="7055"/>
                    </a:lnTo>
                    <a:lnTo>
                      <a:pt x="4310" y="5254"/>
                    </a:lnTo>
                    <a:lnTo>
                      <a:pt x="4335" y="5254"/>
                    </a:lnTo>
                    <a:lnTo>
                      <a:pt x="4335" y="7756"/>
                    </a:lnTo>
                    <a:lnTo>
                      <a:pt x="4446" y="7756"/>
                    </a:lnTo>
                    <a:lnTo>
                      <a:pt x="4446" y="8961"/>
                    </a:lnTo>
                    <a:lnTo>
                      <a:pt x="4895" y="8961"/>
                    </a:lnTo>
                    <a:lnTo>
                      <a:pt x="4895" y="7645"/>
                    </a:lnTo>
                    <a:lnTo>
                      <a:pt x="4923" y="7645"/>
                    </a:lnTo>
                    <a:lnTo>
                      <a:pt x="4923" y="9044"/>
                    </a:lnTo>
                    <a:lnTo>
                      <a:pt x="5292" y="9044"/>
                    </a:lnTo>
                    <a:lnTo>
                      <a:pt x="5292" y="9403"/>
                    </a:lnTo>
                    <a:lnTo>
                      <a:pt x="5488" y="9403"/>
                    </a:lnTo>
                    <a:lnTo>
                      <a:pt x="5488" y="9036"/>
                    </a:lnTo>
                    <a:lnTo>
                      <a:pt x="5740" y="9036"/>
                    </a:lnTo>
                    <a:lnTo>
                      <a:pt x="5740" y="9342"/>
                    </a:lnTo>
                    <a:lnTo>
                      <a:pt x="5870" y="9342"/>
                    </a:lnTo>
                    <a:lnTo>
                      <a:pt x="5870" y="9252"/>
                    </a:lnTo>
                    <a:lnTo>
                      <a:pt x="5992" y="9252"/>
                    </a:lnTo>
                    <a:lnTo>
                      <a:pt x="5992" y="8321"/>
                    </a:lnTo>
                    <a:lnTo>
                      <a:pt x="6108" y="8321"/>
                    </a:lnTo>
                    <a:lnTo>
                      <a:pt x="6108" y="9468"/>
                    </a:lnTo>
                    <a:lnTo>
                      <a:pt x="6335" y="9468"/>
                    </a:lnTo>
                    <a:lnTo>
                      <a:pt x="6335" y="9540"/>
                    </a:lnTo>
                    <a:lnTo>
                      <a:pt x="6507" y="9540"/>
                    </a:lnTo>
                    <a:lnTo>
                      <a:pt x="6507" y="10000"/>
                    </a:lnTo>
                    <a:lnTo>
                      <a:pt x="6676" y="10000"/>
                    </a:lnTo>
                    <a:lnTo>
                      <a:pt x="6676" y="9932"/>
                    </a:lnTo>
                    <a:lnTo>
                      <a:pt x="7216" y="9932"/>
                    </a:lnTo>
                    <a:lnTo>
                      <a:pt x="7216" y="9435"/>
                    </a:lnTo>
                    <a:lnTo>
                      <a:pt x="7536" y="9435"/>
                    </a:lnTo>
                    <a:lnTo>
                      <a:pt x="7536" y="9867"/>
                    </a:lnTo>
                    <a:lnTo>
                      <a:pt x="7691" y="9867"/>
                    </a:lnTo>
                    <a:lnTo>
                      <a:pt x="7691" y="8950"/>
                    </a:lnTo>
                    <a:lnTo>
                      <a:pt x="7779" y="8950"/>
                    </a:lnTo>
                    <a:lnTo>
                      <a:pt x="7779" y="9684"/>
                    </a:lnTo>
                    <a:lnTo>
                      <a:pt x="8115" y="9684"/>
                    </a:lnTo>
                    <a:lnTo>
                      <a:pt x="8115" y="8652"/>
                    </a:lnTo>
                    <a:lnTo>
                      <a:pt x="8169" y="8652"/>
                    </a:lnTo>
                    <a:lnTo>
                      <a:pt x="8169" y="9982"/>
                    </a:lnTo>
                    <a:lnTo>
                      <a:pt x="8294" y="9982"/>
                    </a:lnTo>
                    <a:lnTo>
                      <a:pt x="8294" y="8601"/>
                    </a:lnTo>
                    <a:lnTo>
                      <a:pt x="8375" y="8601"/>
                    </a:lnTo>
                    <a:lnTo>
                      <a:pt x="8375" y="9428"/>
                    </a:lnTo>
                    <a:lnTo>
                      <a:pt x="8673" y="9428"/>
                    </a:lnTo>
                    <a:lnTo>
                      <a:pt x="8673" y="9097"/>
                    </a:lnTo>
                    <a:lnTo>
                      <a:pt x="9022" y="9097"/>
                    </a:lnTo>
                    <a:lnTo>
                      <a:pt x="9022" y="9669"/>
                    </a:lnTo>
                    <a:lnTo>
                      <a:pt x="9538" y="9669"/>
                    </a:lnTo>
                    <a:lnTo>
                      <a:pt x="9538" y="9727"/>
                    </a:lnTo>
                    <a:cubicBezTo>
                      <a:pt x="9581" y="9700"/>
                      <a:pt x="9658" y="9712"/>
                      <a:pt x="9701" y="9685"/>
                    </a:cubicBezTo>
                  </a:path>
                </a:pathLst>
              </a:custGeom>
              <a:noFill/>
              <a:ln w="1270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71" name="Freeform 64"/>
              <p:cNvSpPr>
                <a:spLocks/>
              </p:cNvSpPr>
              <p:nvPr/>
            </p:nvSpPr>
            <p:spPr bwMode="auto">
              <a:xfrm rot="5400000">
                <a:off x="3042675" y="1967739"/>
                <a:ext cx="3739141" cy="2097088"/>
              </a:xfrm>
              <a:custGeom>
                <a:avLst/>
                <a:gdLst>
                  <a:gd name="T0" fmla="*/ 234 w 9734"/>
                  <a:gd name="T1" fmla="*/ 9640 h 10000"/>
                  <a:gd name="T2" fmla="*/ 507 w 9734"/>
                  <a:gd name="T3" fmla="*/ 9788 h 10000"/>
                  <a:gd name="T4" fmla="*/ 569 w 9734"/>
                  <a:gd name="T5" fmla="*/ 8217 h 10000"/>
                  <a:gd name="T6" fmla="*/ 712 w 9734"/>
                  <a:gd name="T7" fmla="*/ 9769 h 10000"/>
                  <a:gd name="T8" fmla="*/ 788 w 9734"/>
                  <a:gd name="T9" fmla="*/ 9338 h 10000"/>
                  <a:gd name="T10" fmla="*/ 1096 w 9734"/>
                  <a:gd name="T11" fmla="*/ 9258 h 10000"/>
                  <a:gd name="T12" fmla="*/ 1168 w 9734"/>
                  <a:gd name="T13" fmla="*/ 8501 h 10000"/>
                  <a:gd name="T14" fmla="*/ 1301 w 9734"/>
                  <a:gd name="T15" fmla="*/ 9432 h 10000"/>
                  <a:gd name="T16" fmla="*/ 1495 w 9734"/>
                  <a:gd name="T17" fmla="*/ 9288 h 10000"/>
                  <a:gd name="T18" fmla="*/ 1631 w 9734"/>
                  <a:gd name="T19" fmla="*/ 9410 h 10000"/>
                  <a:gd name="T20" fmla="*/ 1712 w 9734"/>
                  <a:gd name="T21" fmla="*/ 9769 h 10000"/>
                  <a:gd name="T22" fmla="*/ 1904 w 9734"/>
                  <a:gd name="T23" fmla="*/ 9852 h 10000"/>
                  <a:gd name="T24" fmla="*/ 2286 w 9734"/>
                  <a:gd name="T25" fmla="*/ 9527 h 10000"/>
                  <a:gd name="T26" fmla="*/ 2636 w 9734"/>
                  <a:gd name="T27" fmla="*/ 9886 h 10000"/>
                  <a:gd name="T28" fmla="*/ 2854 w 9734"/>
                  <a:gd name="T29" fmla="*/ 9107 h 10000"/>
                  <a:gd name="T30" fmla="*/ 3171 w 9734"/>
                  <a:gd name="T31" fmla="*/ 9512 h 10000"/>
                  <a:gd name="T32" fmla="*/ 3525 w 9734"/>
                  <a:gd name="T33" fmla="*/ 10000 h 10000"/>
                  <a:gd name="T34" fmla="*/ 3680 w 9734"/>
                  <a:gd name="T35" fmla="*/ 9716 h 10000"/>
                  <a:gd name="T36" fmla="*/ 3704 w 9734"/>
                  <a:gd name="T37" fmla="*/ 0 h 10000"/>
                  <a:gd name="T38" fmla="*/ 3887 w 9734"/>
                  <a:gd name="T39" fmla="*/ 3176 h 10000"/>
                  <a:gd name="T40" fmla="*/ 4029 w 9734"/>
                  <a:gd name="T41" fmla="*/ 3634 h 10000"/>
                  <a:gd name="T42" fmla="*/ 4057 w 9734"/>
                  <a:gd name="T43" fmla="*/ 1832 h 10000"/>
                  <a:gd name="T44" fmla="*/ 4194 w 9734"/>
                  <a:gd name="T45" fmla="*/ 6298 h 10000"/>
                  <a:gd name="T46" fmla="*/ 4330 w 9734"/>
                  <a:gd name="T47" fmla="*/ 6287 h 10000"/>
                  <a:gd name="T48" fmla="*/ 4343 w 9734"/>
                  <a:gd name="T49" fmla="*/ 7426 h 10000"/>
                  <a:gd name="T50" fmla="*/ 4368 w 9734"/>
                  <a:gd name="T51" fmla="*/ 5530 h 10000"/>
                  <a:gd name="T52" fmla="*/ 4479 w 9734"/>
                  <a:gd name="T53" fmla="*/ 8164 h 10000"/>
                  <a:gd name="T54" fmla="*/ 4928 w 9734"/>
                  <a:gd name="T55" fmla="*/ 5008 h 10000"/>
                  <a:gd name="T56" fmla="*/ 4956 w 9734"/>
                  <a:gd name="T57" fmla="*/ 8047 h 10000"/>
                  <a:gd name="T58" fmla="*/ 5325 w 9734"/>
                  <a:gd name="T59" fmla="*/ 4849 h 10000"/>
                  <a:gd name="T60" fmla="*/ 5521 w 9734"/>
                  <a:gd name="T61" fmla="*/ 4996 h 10000"/>
                  <a:gd name="T62" fmla="*/ 5773 w 9734"/>
                  <a:gd name="T63" fmla="*/ 4815 h 10000"/>
                  <a:gd name="T64" fmla="*/ 5903 w 9734"/>
                  <a:gd name="T65" fmla="*/ 5182 h 10000"/>
                  <a:gd name="T66" fmla="*/ 6025 w 9734"/>
                  <a:gd name="T67" fmla="*/ 5450 h 10000"/>
                  <a:gd name="T68" fmla="*/ 6141 w 9734"/>
                  <a:gd name="T69" fmla="*/ 8759 h 10000"/>
                  <a:gd name="T70" fmla="*/ 6368 w 9734"/>
                  <a:gd name="T71" fmla="*/ 5450 h 10000"/>
                  <a:gd name="T72" fmla="*/ 6540 w 9734"/>
                  <a:gd name="T73" fmla="*/ 5246 h 10000"/>
                  <a:gd name="T74" fmla="*/ 6709 w 9734"/>
                  <a:gd name="T75" fmla="*/ 6298 h 10000"/>
                  <a:gd name="T76" fmla="*/ 7249 w 9734"/>
                  <a:gd name="T77" fmla="*/ 6514 h 10000"/>
                  <a:gd name="T78" fmla="*/ 7569 w 9734"/>
                  <a:gd name="T79" fmla="*/ 7744 h 10000"/>
                  <a:gd name="T80" fmla="*/ 7724 w 9734"/>
                  <a:gd name="T81" fmla="*/ 7343 h 10000"/>
                  <a:gd name="T82" fmla="*/ 7812 w 9734"/>
                  <a:gd name="T83" fmla="*/ 9421 h 10000"/>
                  <a:gd name="T84" fmla="*/ 8148 w 9734"/>
                  <a:gd name="T85" fmla="*/ 7014 h 10000"/>
                  <a:gd name="T86" fmla="*/ 8202 w 9734"/>
                  <a:gd name="T87" fmla="*/ 9107 h 10000"/>
                  <a:gd name="T88" fmla="*/ 8327 w 9734"/>
                  <a:gd name="T89" fmla="*/ 6832 h 10000"/>
                  <a:gd name="T90" fmla="*/ 8408 w 9734"/>
                  <a:gd name="T91" fmla="*/ 9054 h 10000"/>
                  <a:gd name="T92" fmla="*/ 8706 w 9734"/>
                  <a:gd name="T93" fmla="*/ 7547 h 10000"/>
                  <a:gd name="T94" fmla="*/ 9055 w 9734"/>
                  <a:gd name="T95" fmla="*/ 9576 h 10000"/>
                  <a:gd name="T96" fmla="*/ 9571 w 9734"/>
                  <a:gd name="T97" fmla="*/ 7971 h 10000"/>
                  <a:gd name="T98" fmla="*/ 9734 w 9734"/>
                  <a:gd name="T99" fmla="*/ 7772 h 1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734" h="10000">
                    <a:moveTo>
                      <a:pt x="0" y="9635"/>
                    </a:moveTo>
                    <a:lnTo>
                      <a:pt x="234" y="9640"/>
                    </a:lnTo>
                    <a:lnTo>
                      <a:pt x="234" y="9788"/>
                    </a:lnTo>
                    <a:lnTo>
                      <a:pt x="507" y="9788"/>
                    </a:lnTo>
                    <a:lnTo>
                      <a:pt x="507" y="8217"/>
                    </a:lnTo>
                    <a:lnTo>
                      <a:pt x="569" y="8217"/>
                    </a:lnTo>
                    <a:lnTo>
                      <a:pt x="569" y="9769"/>
                    </a:lnTo>
                    <a:lnTo>
                      <a:pt x="712" y="9769"/>
                    </a:lnTo>
                    <a:lnTo>
                      <a:pt x="712" y="9338"/>
                    </a:lnTo>
                    <a:lnTo>
                      <a:pt x="788" y="9338"/>
                    </a:lnTo>
                    <a:lnTo>
                      <a:pt x="788" y="9258"/>
                    </a:lnTo>
                    <a:lnTo>
                      <a:pt x="1096" y="9258"/>
                    </a:lnTo>
                    <a:lnTo>
                      <a:pt x="1096" y="8501"/>
                    </a:lnTo>
                    <a:lnTo>
                      <a:pt x="1168" y="8501"/>
                    </a:lnTo>
                    <a:lnTo>
                      <a:pt x="1168" y="9432"/>
                    </a:lnTo>
                    <a:lnTo>
                      <a:pt x="1301" y="9432"/>
                    </a:lnTo>
                    <a:lnTo>
                      <a:pt x="1301" y="9288"/>
                    </a:lnTo>
                    <a:lnTo>
                      <a:pt x="1495" y="9288"/>
                    </a:lnTo>
                    <a:lnTo>
                      <a:pt x="1495" y="9410"/>
                    </a:lnTo>
                    <a:lnTo>
                      <a:pt x="1631" y="9410"/>
                    </a:lnTo>
                    <a:lnTo>
                      <a:pt x="1631" y="9769"/>
                    </a:lnTo>
                    <a:lnTo>
                      <a:pt x="1712" y="9769"/>
                    </a:lnTo>
                    <a:lnTo>
                      <a:pt x="1712" y="9852"/>
                    </a:lnTo>
                    <a:lnTo>
                      <a:pt x="1904" y="9852"/>
                    </a:lnTo>
                    <a:lnTo>
                      <a:pt x="1904" y="9527"/>
                    </a:lnTo>
                    <a:lnTo>
                      <a:pt x="2286" y="9527"/>
                    </a:lnTo>
                    <a:lnTo>
                      <a:pt x="2286" y="9886"/>
                    </a:lnTo>
                    <a:lnTo>
                      <a:pt x="2636" y="9886"/>
                    </a:lnTo>
                    <a:lnTo>
                      <a:pt x="2636" y="9107"/>
                    </a:lnTo>
                    <a:lnTo>
                      <a:pt x="2854" y="9107"/>
                    </a:lnTo>
                    <a:lnTo>
                      <a:pt x="2854" y="9512"/>
                    </a:lnTo>
                    <a:lnTo>
                      <a:pt x="3171" y="9512"/>
                    </a:lnTo>
                    <a:lnTo>
                      <a:pt x="3171" y="10000"/>
                    </a:lnTo>
                    <a:lnTo>
                      <a:pt x="3525" y="10000"/>
                    </a:lnTo>
                    <a:lnTo>
                      <a:pt x="3525" y="9716"/>
                    </a:lnTo>
                    <a:lnTo>
                      <a:pt x="3680" y="9716"/>
                    </a:lnTo>
                    <a:lnTo>
                      <a:pt x="3680" y="0"/>
                    </a:lnTo>
                    <a:lnTo>
                      <a:pt x="3704" y="0"/>
                    </a:lnTo>
                    <a:lnTo>
                      <a:pt x="3704" y="3176"/>
                    </a:lnTo>
                    <a:lnTo>
                      <a:pt x="3887" y="3176"/>
                    </a:lnTo>
                    <a:lnTo>
                      <a:pt x="3887" y="3634"/>
                    </a:lnTo>
                    <a:lnTo>
                      <a:pt x="4029" y="3634"/>
                    </a:lnTo>
                    <a:lnTo>
                      <a:pt x="4029" y="1832"/>
                    </a:lnTo>
                    <a:lnTo>
                      <a:pt x="4057" y="1832"/>
                    </a:lnTo>
                    <a:lnTo>
                      <a:pt x="4057" y="6298"/>
                    </a:lnTo>
                    <a:lnTo>
                      <a:pt x="4194" y="6298"/>
                    </a:lnTo>
                    <a:lnTo>
                      <a:pt x="4194" y="6287"/>
                    </a:lnTo>
                    <a:lnTo>
                      <a:pt x="4330" y="6287"/>
                    </a:lnTo>
                    <a:lnTo>
                      <a:pt x="4330" y="7426"/>
                    </a:lnTo>
                    <a:lnTo>
                      <a:pt x="4343" y="7426"/>
                    </a:lnTo>
                    <a:lnTo>
                      <a:pt x="4343" y="5530"/>
                    </a:lnTo>
                    <a:lnTo>
                      <a:pt x="4368" y="5530"/>
                    </a:lnTo>
                    <a:lnTo>
                      <a:pt x="4368" y="8164"/>
                    </a:lnTo>
                    <a:lnTo>
                      <a:pt x="4479" y="8164"/>
                    </a:lnTo>
                    <a:lnTo>
                      <a:pt x="4479" y="5008"/>
                    </a:lnTo>
                    <a:lnTo>
                      <a:pt x="4928" y="5008"/>
                    </a:lnTo>
                    <a:lnTo>
                      <a:pt x="4928" y="8047"/>
                    </a:lnTo>
                    <a:lnTo>
                      <a:pt x="4956" y="8047"/>
                    </a:lnTo>
                    <a:lnTo>
                      <a:pt x="4956" y="4849"/>
                    </a:lnTo>
                    <a:lnTo>
                      <a:pt x="5325" y="4849"/>
                    </a:lnTo>
                    <a:lnTo>
                      <a:pt x="5325" y="4996"/>
                    </a:lnTo>
                    <a:lnTo>
                      <a:pt x="5521" y="4996"/>
                    </a:lnTo>
                    <a:lnTo>
                      <a:pt x="5521" y="4815"/>
                    </a:lnTo>
                    <a:lnTo>
                      <a:pt x="5773" y="4815"/>
                    </a:lnTo>
                    <a:lnTo>
                      <a:pt x="5773" y="5182"/>
                    </a:lnTo>
                    <a:lnTo>
                      <a:pt x="5903" y="5182"/>
                    </a:lnTo>
                    <a:lnTo>
                      <a:pt x="5903" y="5450"/>
                    </a:lnTo>
                    <a:lnTo>
                      <a:pt x="6025" y="5450"/>
                    </a:lnTo>
                    <a:lnTo>
                      <a:pt x="6025" y="8759"/>
                    </a:lnTo>
                    <a:lnTo>
                      <a:pt x="6141" y="8759"/>
                    </a:lnTo>
                    <a:lnTo>
                      <a:pt x="6141" y="5450"/>
                    </a:lnTo>
                    <a:lnTo>
                      <a:pt x="6368" y="5450"/>
                    </a:lnTo>
                    <a:lnTo>
                      <a:pt x="6368" y="5246"/>
                    </a:lnTo>
                    <a:lnTo>
                      <a:pt x="6540" y="5246"/>
                    </a:lnTo>
                    <a:lnTo>
                      <a:pt x="6540" y="6298"/>
                    </a:lnTo>
                    <a:lnTo>
                      <a:pt x="6709" y="6298"/>
                    </a:lnTo>
                    <a:lnTo>
                      <a:pt x="6709" y="6514"/>
                    </a:lnTo>
                    <a:lnTo>
                      <a:pt x="7249" y="6514"/>
                    </a:lnTo>
                    <a:lnTo>
                      <a:pt x="7249" y="7744"/>
                    </a:lnTo>
                    <a:lnTo>
                      <a:pt x="7569" y="7744"/>
                    </a:lnTo>
                    <a:lnTo>
                      <a:pt x="7569" y="7343"/>
                    </a:lnTo>
                    <a:lnTo>
                      <a:pt x="7724" y="7343"/>
                    </a:lnTo>
                    <a:lnTo>
                      <a:pt x="7724" y="9421"/>
                    </a:lnTo>
                    <a:lnTo>
                      <a:pt x="7812" y="9421"/>
                    </a:lnTo>
                    <a:lnTo>
                      <a:pt x="7812" y="7014"/>
                    </a:lnTo>
                    <a:lnTo>
                      <a:pt x="8148" y="7014"/>
                    </a:lnTo>
                    <a:lnTo>
                      <a:pt x="8148" y="9107"/>
                    </a:lnTo>
                    <a:lnTo>
                      <a:pt x="8202" y="9107"/>
                    </a:lnTo>
                    <a:lnTo>
                      <a:pt x="8202" y="6832"/>
                    </a:lnTo>
                    <a:lnTo>
                      <a:pt x="8327" y="6832"/>
                    </a:lnTo>
                    <a:lnTo>
                      <a:pt x="8327" y="9054"/>
                    </a:lnTo>
                    <a:lnTo>
                      <a:pt x="8408" y="9054"/>
                    </a:lnTo>
                    <a:lnTo>
                      <a:pt x="8408" y="7547"/>
                    </a:lnTo>
                    <a:lnTo>
                      <a:pt x="8706" y="7547"/>
                    </a:lnTo>
                    <a:lnTo>
                      <a:pt x="8706" y="9576"/>
                    </a:lnTo>
                    <a:lnTo>
                      <a:pt x="9055" y="9576"/>
                    </a:lnTo>
                    <a:lnTo>
                      <a:pt x="9055" y="7971"/>
                    </a:lnTo>
                    <a:lnTo>
                      <a:pt x="9571" y="7971"/>
                    </a:lnTo>
                    <a:lnTo>
                      <a:pt x="9571" y="7744"/>
                    </a:lnTo>
                    <a:lnTo>
                      <a:pt x="9734" y="7772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  <p:sp>
            <p:nvSpPr>
              <p:cNvPr id="16572" name="Freeform 65"/>
              <p:cNvSpPr>
                <a:spLocks/>
              </p:cNvSpPr>
              <p:nvPr/>
            </p:nvSpPr>
            <p:spPr bwMode="auto">
              <a:xfrm rot="5400000">
                <a:off x="2955647" y="1878624"/>
                <a:ext cx="3716348" cy="2293938"/>
              </a:xfrm>
              <a:custGeom>
                <a:avLst/>
                <a:gdLst>
                  <a:gd name="T0" fmla="*/ 177 w 9514"/>
                  <a:gd name="T1" fmla="*/ 8810 h 10000"/>
                  <a:gd name="T2" fmla="*/ 446 w 9514"/>
                  <a:gd name="T3" fmla="*/ 8945 h 10000"/>
                  <a:gd name="T4" fmla="*/ 506 w 9514"/>
                  <a:gd name="T5" fmla="*/ 7510 h 10000"/>
                  <a:gd name="T6" fmla="*/ 647 w 9514"/>
                  <a:gd name="T7" fmla="*/ 8928 h 10000"/>
                  <a:gd name="T8" fmla="*/ 722 w 9514"/>
                  <a:gd name="T9" fmla="*/ 8533 h 10000"/>
                  <a:gd name="T10" fmla="*/ 1025 w 9514"/>
                  <a:gd name="T11" fmla="*/ 8461 h 10000"/>
                  <a:gd name="T12" fmla="*/ 1095 w 9514"/>
                  <a:gd name="T13" fmla="*/ 7769 h 10000"/>
                  <a:gd name="T14" fmla="*/ 1226 w 9514"/>
                  <a:gd name="T15" fmla="*/ 8620 h 10000"/>
                  <a:gd name="T16" fmla="*/ 1417 w 9514"/>
                  <a:gd name="T17" fmla="*/ 8488 h 10000"/>
                  <a:gd name="T18" fmla="*/ 1551 w 9514"/>
                  <a:gd name="T19" fmla="*/ 8599 h 10000"/>
                  <a:gd name="T20" fmla="*/ 1631 w 9514"/>
                  <a:gd name="T21" fmla="*/ 8928 h 10000"/>
                  <a:gd name="T22" fmla="*/ 1819 w 9514"/>
                  <a:gd name="T23" fmla="*/ 9004 h 10000"/>
                  <a:gd name="T24" fmla="*/ 2195 w 9514"/>
                  <a:gd name="T25" fmla="*/ 8706 h 10000"/>
                  <a:gd name="T26" fmla="*/ 2539 w 9514"/>
                  <a:gd name="T27" fmla="*/ 9035 h 10000"/>
                  <a:gd name="T28" fmla="*/ 2754 w 9514"/>
                  <a:gd name="T29" fmla="*/ 8322 h 10000"/>
                  <a:gd name="T30" fmla="*/ 3065 w 9514"/>
                  <a:gd name="T31" fmla="*/ 8692 h 10000"/>
                  <a:gd name="T32" fmla="*/ 3413 w 9514"/>
                  <a:gd name="T33" fmla="*/ 9139 h 10000"/>
                  <a:gd name="T34" fmla="*/ 3566 w 9514"/>
                  <a:gd name="T35" fmla="*/ 8879 h 10000"/>
                  <a:gd name="T36" fmla="*/ 3589 w 9514"/>
                  <a:gd name="T37" fmla="*/ 0 h 10000"/>
                  <a:gd name="T38" fmla="*/ 3769 w 9514"/>
                  <a:gd name="T39" fmla="*/ 2805 h 10000"/>
                  <a:gd name="T40" fmla="*/ 3909 w 9514"/>
                  <a:gd name="T41" fmla="*/ 4300 h 10000"/>
                  <a:gd name="T42" fmla="*/ 3937 w 9514"/>
                  <a:gd name="T43" fmla="*/ 1674 h 10000"/>
                  <a:gd name="T44" fmla="*/ 4071 w 9514"/>
                  <a:gd name="T45" fmla="*/ 5462 h 10000"/>
                  <a:gd name="T46" fmla="*/ 4205 w 9514"/>
                  <a:gd name="T47" fmla="*/ 6541 h 10000"/>
                  <a:gd name="T48" fmla="*/ 4218 w 9514"/>
                  <a:gd name="T49" fmla="*/ 6787 h 10000"/>
                  <a:gd name="T50" fmla="*/ 4242 w 9514"/>
                  <a:gd name="T51" fmla="*/ 5054 h 10000"/>
                  <a:gd name="T52" fmla="*/ 4352 w 9514"/>
                  <a:gd name="T53" fmla="*/ 7461 h 10000"/>
                  <a:gd name="T54" fmla="*/ 4793 w 9514"/>
                  <a:gd name="T55" fmla="*/ 6998 h 10000"/>
                  <a:gd name="T56" fmla="*/ 4821 w 9514"/>
                  <a:gd name="T57" fmla="*/ 7354 h 10000"/>
                  <a:gd name="T58" fmla="*/ 5183 w 9514"/>
                  <a:gd name="T59" fmla="*/ 7205 h 10000"/>
                  <a:gd name="T60" fmla="*/ 5376 w 9514"/>
                  <a:gd name="T61" fmla="*/ 7759 h 10000"/>
                  <a:gd name="T62" fmla="*/ 5625 w 9514"/>
                  <a:gd name="T63" fmla="*/ 7399 h 10000"/>
                  <a:gd name="T64" fmla="*/ 5752 w 9514"/>
                  <a:gd name="T65" fmla="*/ 8502 h 10000"/>
                  <a:gd name="T66" fmla="*/ 5872 w 9514"/>
                  <a:gd name="T67" fmla="*/ 10000 h 10000"/>
                  <a:gd name="T68" fmla="*/ 5986 w 9514"/>
                  <a:gd name="T69" fmla="*/ 8004 h 10000"/>
                  <a:gd name="T70" fmla="*/ 6209 w 9514"/>
                  <a:gd name="T71" fmla="*/ 9108 h 10000"/>
                  <a:gd name="T72" fmla="*/ 6379 w 9514"/>
                  <a:gd name="T73" fmla="*/ 9177 h 10000"/>
                  <a:gd name="T74" fmla="*/ 6545 w 9514"/>
                  <a:gd name="T75" fmla="*/ 9620 h 10000"/>
                  <a:gd name="T76" fmla="*/ 7076 w 9514"/>
                  <a:gd name="T77" fmla="*/ 9554 h 10000"/>
                  <a:gd name="T78" fmla="*/ 7390 w 9514"/>
                  <a:gd name="T79" fmla="*/ 9076 h 10000"/>
                  <a:gd name="T80" fmla="*/ 7543 w 9514"/>
                  <a:gd name="T81" fmla="*/ 9492 h 10000"/>
                  <a:gd name="T82" fmla="*/ 7630 w 9514"/>
                  <a:gd name="T83" fmla="*/ 8609 h 10000"/>
                  <a:gd name="T84" fmla="*/ 7960 w 9514"/>
                  <a:gd name="T85" fmla="*/ 9315 h 10000"/>
                  <a:gd name="T86" fmla="*/ 8012 w 9514"/>
                  <a:gd name="T87" fmla="*/ 8322 h 10000"/>
                  <a:gd name="T88" fmla="*/ 8136 w 9514"/>
                  <a:gd name="T89" fmla="*/ 9602 h 10000"/>
                  <a:gd name="T90" fmla="*/ 8216 w 9514"/>
                  <a:gd name="T91" fmla="*/ 8274 h 10000"/>
                  <a:gd name="T92" fmla="*/ 8509 w 9514"/>
                  <a:gd name="T93" fmla="*/ 9070 h 10000"/>
                  <a:gd name="T94" fmla="*/ 8852 w 9514"/>
                  <a:gd name="T95" fmla="*/ 8751 h 10000"/>
                  <a:gd name="T96" fmla="*/ 9359 w 9514"/>
                  <a:gd name="T97" fmla="*/ 9301 h 10000"/>
                  <a:gd name="T98" fmla="*/ 9514 w 9514"/>
                  <a:gd name="T99" fmla="*/ 9356 h 1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514" h="10000">
                    <a:moveTo>
                      <a:pt x="0" y="8821"/>
                    </a:moveTo>
                    <a:lnTo>
                      <a:pt x="177" y="8810"/>
                    </a:lnTo>
                    <a:lnTo>
                      <a:pt x="177" y="8945"/>
                    </a:lnTo>
                    <a:lnTo>
                      <a:pt x="446" y="8945"/>
                    </a:lnTo>
                    <a:lnTo>
                      <a:pt x="446" y="7510"/>
                    </a:lnTo>
                    <a:lnTo>
                      <a:pt x="506" y="7510"/>
                    </a:lnTo>
                    <a:lnTo>
                      <a:pt x="506" y="8928"/>
                    </a:lnTo>
                    <a:lnTo>
                      <a:pt x="647" y="8928"/>
                    </a:lnTo>
                    <a:lnTo>
                      <a:pt x="647" y="8533"/>
                    </a:lnTo>
                    <a:lnTo>
                      <a:pt x="722" y="8533"/>
                    </a:lnTo>
                    <a:lnTo>
                      <a:pt x="722" y="8461"/>
                    </a:lnTo>
                    <a:lnTo>
                      <a:pt x="1025" y="8461"/>
                    </a:lnTo>
                    <a:lnTo>
                      <a:pt x="1025" y="7769"/>
                    </a:lnTo>
                    <a:lnTo>
                      <a:pt x="1095" y="7769"/>
                    </a:lnTo>
                    <a:lnTo>
                      <a:pt x="1095" y="8620"/>
                    </a:lnTo>
                    <a:lnTo>
                      <a:pt x="1226" y="8620"/>
                    </a:lnTo>
                    <a:lnTo>
                      <a:pt x="1226" y="8488"/>
                    </a:lnTo>
                    <a:lnTo>
                      <a:pt x="1417" y="8488"/>
                    </a:lnTo>
                    <a:lnTo>
                      <a:pt x="1417" y="8599"/>
                    </a:lnTo>
                    <a:lnTo>
                      <a:pt x="1551" y="8599"/>
                    </a:lnTo>
                    <a:lnTo>
                      <a:pt x="1551" y="8928"/>
                    </a:lnTo>
                    <a:lnTo>
                      <a:pt x="1631" y="8928"/>
                    </a:lnTo>
                    <a:lnTo>
                      <a:pt x="1631" y="9004"/>
                    </a:lnTo>
                    <a:lnTo>
                      <a:pt x="1819" y="9004"/>
                    </a:lnTo>
                    <a:lnTo>
                      <a:pt x="1819" y="8706"/>
                    </a:lnTo>
                    <a:lnTo>
                      <a:pt x="2195" y="8706"/>
                    </a:lnTo>
                    <a:lnTo>
                      <a:pt x="2195" y="9035"/>
                    </a:lnTo>
                    <a:lnTo>
                      <a:pt x="2539" y="9035"/>
                    </a:lnTo>
                    <a:lnTo>
                      <a:pt x="2539" y="8322"/>
                    </a:lnTo>
                    <a:lnTo>
                      <a:pt x="2754" y="8322"/>
                    </a:lnTo>
                    <a:lnTo>
                      <a:pt x="2754" y="8692"/>
                    </a:lnTo>
                    <a:lnTo>
                      <a:pt x="3065" y="8692"/>
                    </a:lnTo>
                    <a:lnTo>
                      <a:pt x="3065" y="9139"/>
                    </a:lnTo>
                    <a:lnTo>
                      <a:pt x="3413" y="9139"/>
                    </a:lnTo>
                    <a:lnTo>
                      <a:pt x="3413" y="8879"/>
                    </a:lnTo>
                    <a:lnTo>
                      <a:pt x="3566" y="8879"/>
                    </a:lnTo>
                    <a:lnTo>
                      <a:pt x="3566" y="0"/>
                    </a:lnTo>
                    <a:lnTo>
                      <a:pt x="3589" y="0"/>
                    </a:lnTo>
                    <a:lnTo>
                      <a:pt x="3589" y="2805"/>
                    </a:lnTo>
                    <a:lnTo>
                      <a:pt x="3769" y="2805"/>
                    </a:lnTo>
                    <a:lnTo>
                      <a:pt x="3769" y="4300"/>
                    </a:lnTo>
                    <a:lnTo>
                      <a:pt x="3909" y="4300"/>
                    </a:lnTo>
                    <a:lnTo>
                      <a:pt x="3909" y="1674"/>
                    </a:lnTo>
                    <a:lnTo>
                      <a:pt x="3937" y="1674"/>
                    </a:lnTo>
                    <a:lnTo>
                      <a:pt x="3937" y="5462"/>
                    </a:lnTo>
                    <a:lnTo>
                      <a:pt x="4071" y="5462"/>
                    </a:lnTo>
                    <a:lnTo>
                      <a:pt x="4071" y="6541"/>
                    </a:lnTo>
                    <a:lnTo>
                      <a:pt x="4205" y="6541"/>
                    </a:lnTo>
                    <a:lnTo>
                      <a:pt x="4205" y="6787"/>
                    </a:lnTo>
                    <a:lnTo>
                      <a:pt x="4218" y="6787"/>
                    </a:lnTo>
                    <a:lnTo>
                      <a:pt x="4218" y="5054"/>
                    </a:lnTo>
                    <a:lnTo>
                      <a:pt x="4242" y="5054"/>
                    </a:lnTo>
                    <a:lnTo>
                      <a:pt x="4242" y="7461"/>
                    </a:lnTo>
                    <a:lnTo>
                      <a:pt x="4352" y="7461"/>
                    </a:lnTo>
                    <a:lnTo>
                      <a:pt x="4352" y="6998"/>
                    </a:lnTo>
                    <a:lnTo>
                      <a:pt x="4793" y="6998"/>
                    </a:lnTo>
                    <a:lnTo>
                      <a:pt x="4793" y="7354"/>
                    </a:lnTo>
                    <a:lnTo>
                      <a:pt x="4821" y="7354"/>
                    </a:lnTo>
                    <a:lnTo>
                      <a:pt x="4821" y="7205"/>
                    </a:lnTo>
                    <a:lnTo>
                      <a:pt x="5183" y="7205"/>
                    </a:lnTo>
                    <a:lnTo>
                      <a:pt x="5183" y="7759"/>
                    </a:lnTo>
                    <a:lnTo>
                      <a:pt x="5376" y="7759"/>
                    </a:lnTo>
                    <a:lnTo>
                      <a:pt x="5376" y="7399"/>
                    </a:lnTo>
                    <a:lnTo>
                      <a:pt x="5625" y="7399"/>
                    </a:lnTo>
                    <a:lnTo>
                      <a:pt x="5625" y="8502"/>
                    </a:lnTo>
                    <a:lnTo>
                      <a:pt x="5752" y="8502"/>
                    </a:lnTo>
                    <a:lnTo>
                      <a:pt x="5752" y="10000"/>
                    </a:lnTo>
                    <a:lnTo>
                      <a:pt x="5872" y="10000"/>
                    </a:lnTo>
                    <a:lnTo>
                      <a:pt x="5872" y="8004"/>
                    </a:lnTo>
                    <a:lnTo>
                      <a:pt x="5986" y="8004"/>
                    </a:lnTo>
                    <a:lnTo>
                      <a:pt x="5986" y="9108"/>
                    </a:lnTo>
                    <a:lnTo>
                      <a:pt x="6209" y="9108"/>
                    </a:lnTo>
                    <a:lnTo>
                      <a:pt x="6209" y="9177"/>
                    </a:lnTo>
                    <a:lnTo>
                      <a:pt x="6379" y="9177"/>
                    </a:lnTo>
                    <a:lnTo>
                      <a:pt x="6379" y="9620"/>
                    </a:lnTo>
                    <a:lnTo>
                      <a:pt x="6545" y="9620"/>
                    </a:lnTo>
                    <a:lnTo>
                      <a:pt x="6545" y="9554"/>
                    </a:lnTo>
                    <a:lnTo>
                      <a:pt x="7076" y="9554"/>
                    </a:lnTo>
                    <a:lnTo>
                      <a:pt x="7076" y="9076"/>
                    </a:lnTo>
                    <a:lnTo>
                      <a:pt x="7390" y="9076"/>
                    </a:lnTo>
                    <a:lnTo>
                      <a:pt x="7390" y="9492"/>
                    </a:lnTo>
                    <a:lnTo>
                      <a:pt x="7543" y="9492"/>
                    </a:lnTo>
                    <a:lnTo>
                      <a:pt x="7543" y="8609"/>
                    </a:lnTo>
                    <a:lnTo>
                      <a:pt x="7630" y="8609"/>
                    </a:lnTo>
                    <a:lnTo>
                      <a:pt x="7630" y="9315"/>
                    </a:lnTo>
                    <a:lnTo>
                      <a:pt x="7960" y="9315"/>
                    </a:lnTo>
                    <a:lnTo>
                      <a:pt x="7960" y="8322"/>
                    </a:lnTo>
                    <a:lnTo>
                      <a:pt x="8012" y="8322"/>
                    </a:lnTo>
                    <a:lnTo>
                      <a:pt x="8012" y="9602"/>
                    </a:lnTo>
                    <a:lnTo>
                      <a:pt x="8136" y="9602"/>
                    </a:lnTo>
                    <a:lnTo>
                      <a:pt x="8136" y="8274"/>
                    </a:lnTo>
                    <a:lnTo>
                      <a:pt x="8216" y="8274"/>
                    </a:lnTo>
                    <a:lnTo>
                      <a:pt x="8216" y="9070"/>
                    </a:lnTo>
                    <a:lnTo>
                      <a:pt x="8509" y="9070"/>
                    </a:lnTo>
                    <a:lnTo>
                      <a:pt x="8509" y="8751"/>
                    </a:lnTo>
                    <a:lnTo>
                      <a:pt x="8852" y="8751"/>
                    </a:lnTo>
                    <a:lnTo>
                      <a:pt x="8852" y="9301"/>
                    </a:lnTo>
                    <a:lnTo>
                      <a:pt x="9359" y="9301"/>
                    </a:lnTo>
                    <a:lnTo>
                      <a:pt x="9359" y="9357"/>
                    </a:lnTo>
                    <a:lnTo>
                      <a:pt x="9514" y="935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8580" tIns="34290" rIns="68580" bIns="34290"/>
              <a:lstStyle/>
              <a:p>
                <a:endParaRPr lang="ru-RU"/>
              </a:p>
            </p:txBody>
          </p:sp>
        </p:grpSp>
        <p:grpSp>
          <p:nvGrpSpPr>
            <p:cNvPr id="16491" name="Группа 87"/>
            <p:cNvGrpSpPr>
              <a:grpSpLocks/>
            </p:cNvGrpSpPr>
            <p:nvPr/>
          </p:nvGrpSpPr>
          <p:grpSpPr bwMode="auto">
            <a:xfrm>
              <a:off x="6856061" y="5894716"/>
              <a:ext cx="357827" cy="739243"/>
              <a:chOff x="5633098" y="2252958"/>
              <a:chExt cx="422550" cy="659530"/>
            </a:xfrm>
          </p:grpSpPr>
          <p:sp>
            <p:nvSpPr>
              <p:cNvPr id="16554" name="Rectangle 68"/>
              <p:cNvSpPr>
                <a:spLocks noChangeArrowheads="1"/>
              </p:cNvSpPr>
              <p:nvPr/>
            </p:nvSpPr>
            <p:spPr bwMode="auto">
              <a:xfrm>
                <a:off x="5633098" y="2283647"/>
                <a:ext cx="422550" cy="606574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8580" tIns="34290" rIns="68580" bIns="3429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200">
                  <a:latin typeface="Arial" panose="020B0604020202020204" pitchFamily="34" charset="0"/>
                </a:endParaRPr>
              </a:p>
            </p:txBody>
          </p:sp>
          <p:sp>
            <p:nvSpPr>
              <p:cNvPr id="16555" name="Rectangle 71"/>
              <p:cNvSpPr>
                <a:spLocks noChangeArrowheads="1"/>
              </p:cNvSpPr>
              <p:nvPr/>
            </p:nvSpPr>
            <p:spPr bwMode="auto">
              <a:xfrm>
                <a:off x="5704809" y="2387552"/>
                <a:ext cx="316124" cy="255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400" b="1">
                    <a:solidFill>
                      <a:srgbClr val="00CA0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</a:t>
                </a:r>
                <a:r>
                  <a:rPr lang="ru-RU" altLang="ru-RU" sz="1400" b="1" baseline="-25000">
                    <a:solidFill>
                      <a:srgbClr val="00CA0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ОЗ</a:t>
                </a:r>
                <a:endParaRPr lang="ru-RU" altLang="ru-RU" sz="1400" b="1" baseline="-25000">
                  <a:solidFill>
                    <a:srgbClr val="00CA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56" name="Rectangle 74"/>
              <p:cNvSpPr>
                <a:spLocks noChangeArrowheads="1"/>
              </p:cNvSpPr>
              <p:nvPr/>
            </p:nvSpPr>
            <p:spPr bwMode="auto">
              <a:xfrm>
                <a:off x="5704809" y="2252958"/>
                <a:ext cx="308552" cy="255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400" b="1">
                    <a:solidFill>
                      <a:srgbClr val="FF000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</a:t>
                </a:r>
                <a:r>
                  <a:rPr lang="ru-RU" altLang="ru-RU" sz="14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ЗП</a:t>
                </a:r>
              </a:p>
            </p:txBody>
          </p:sp>
          <p:sp>
            <p:nvSpPr>
              <p:cNvPr id="16557" name="Rectangle 77"/>
              <p:cNvSpPr>
                <a:spLocks noChangeArrowheads="1"/>
              </p:cNvSpPr>
              <p:nvPr/>
            </p:nvSpPr>
            <p:spPr bwMode="auto">
              <a:xfrm>
                <a:off x="5704809" y="2522147"/>
                <a:ext cx="204439" cy="255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400" b="1">
                    <a:solidFill>
                      <a:srgbClr val="00000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</a:t>
                </a:r>
                <a:r>
                  <a:rPr lang="ru-RU" altLang="ru-RU" sz="1400" b="1" baseline="-25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h</a:t>
                </a:r>
                <a:endParaRPr lang="ru-RU" altLang="ru-RU" sz="1400" b="1" baseline="-25000">
                  <a:latin typeface="Arial" panose="020B0604020202020204" pitchFamily="34" charset="0"/>
                </a:endParaRPr>
              </a:p>
            </p:txBody>
          </p:sp>
          <p:sp>
            <p:nvSpPr>
              <p:cNvPr id="16558" name="Rectangle 80"/>
              <p:cNvSpPr>
                <a:spLocks noChangeArrowheads="1"/>
              </p:cNvSpPr>
              <p:nvPr/>
            </p:nvSpPr>
            <p:spPr bwMode="auto">
              <a:xfrm>
                <a:off x="5704809" y="2656744"/>
                <a:ext cx="196867" cy="255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400" b="1">
                    <a:solidFill>
                      <a:srgbClr val="FF00FF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</a:t>
                </a:r>
                <a:r>
                  <a:rPr lang="ru-RU" altLang="ru-RU" sz="1400" b="1" baseline="-25000">
                    <a:solidFill>
                      <a:srgbClr val="FF00FF"/>
                    </a:solidFill>
                    <a:latin typeface="Arial" panose="020B0604020202020204" pitchFamily="34" charset="0"/>
                  </a:rPr>
                  <a:t>v</a:t>
                </a:r>
              </a:p>
            </p:txBody>
          </p:sp>
        </p:grpSp>
        <p:grpSp>
          <p:nvGrpSpPr>
            <p:cNvPr id="16492" name="Группа 3"/>
            <p:cNvGrpSpPr>
              <a:grpSpLocks/>
            </p:cNvGrpSpPr>
            <p:nvPr/>
          </p:nvGrpSpPr>
          <p:grpSpPr bwMode="auto">
            <a:xfrm>
              <a:off x="7274398" y="2265783"/>
              <a:ext cx="802800" cy="4388195"/>
              <a:chOff x="4718572" y="1360345"/>
              <a:chExt cx="948012" cy="5209038"/>
            </a:xfrm>
          </p:grpSpPr>
          <p:sp>
            <p:nvSpPr>
              <p:cNvPr id="16533" name="Rectangle 199"/>
              <p:cNvSpPr>
                <a:spLocks noChangeArrowheads="1"/>
              </p:cNvSpPr>
              <p:nvPr/>
            </p:nvSpPr>
            <p:spPr bwMode="auto">
              <a:xfrm>
                <a:off x="4718572" y="1360345"/>
                <a:ext cx="235106" cy="205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1.0</a:t>
                </a:r>
              </a:p>
            </p:txBody>
          </p:sp>
          <p:sp>
            <p:nvSpPr>
              <p:cNvPr id="16534" name="Rectangle 201"/>
              <p:cNvSpPr>
                <a:spLocks noChangeArrowheads="1"/>
              </p:cNvSpPr>
              <p:nvPr/>
            </p:nvSpPr>
            <p:spPr bwMode="auto">
              <a:xfrm>
                <a:off x="4956386" y="1360345"/>
                <a:ext cx="235106" cy="205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1.2</a:t>
                </a:r>
              </a:p>
            </p:txBody>
          </p:sp>
          <p:sp>
            <p:nvSpPr>
              <p:cNvPr id="16535" name="Rectangle 203"/>
              <p:cNvSpPr>
                <a:spLocks noChangeArrowheads="1"/>
              </p:cNvSpPr>
              <p:nvPr/>
            </p:nvSpPr>
            <p:spPr bwMode="auto">
              <a:xfrm>
                <a:off x="5193662" y="1360345"/>
                <a:ext cx="235106" cy="205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1.4</a:t>
                </a:r>
              </a:p>
            </p:txBody>
          </p:sp>
          <p:sp>
            <p:nvSpPr>
              <p:cNvPr id="16536" name="Rectangle 205"/>
              <p:cNvSpPr>
                <a:spLocks noChangeArrowheads="1"/>
              </p:cNvSpPr>
              <p:nvPr/>
            </p:nvSpPr>
            <p:spPr bwMode="auto">
              <a:xfrm>
                <a:off x="5431478" y="1360345"/>
                <a:ext cx="235106" cy="205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1.6</a:t>
                </a:r>
              </a:p>
            </p:txBody>
          </p:sp>
          <p:grpSp>
            <p:nvGrpSpPr>
              <p:cNvPr id="16537" name="Группа 264"/>
              <p:cNvGrpSpPr>
                <a:grpSpLocks/>
              </p:cNvGrpSpPr>
              <p:nvPr/>
            </p:nvGrpSpPr>
            <p:grpSpPr bwMode="auto">
              <a:xfrm rot="5400000">
                <a:off x="2696568" y="3634913"/>
                <a:ext cx="5007450" cy="861489"/>
                <a:chOff x="7816851" y="2100263"/>
                <a:chExt cx="3744913" cy="2536079"/>
              </a:xfrm>
            </p:grpSpPr>
            <p:sp>
              <p:nvSpPr>
                <p:cNvPr id="16538" name="Line 178"/>
                <p:cNvSpPr>
                  <a:spLocks noChangeShapeType="1"/>
                </p:cNvSpPr>
                <p:nvPr/>
              </p:nvSpPr>
              <p:spPr bwMode="auto">
                <a:xfrm flipV="1">
                  <a:off x="8315326" y="2100263"/>
                  <a:ext cx="0" cy="2447925"/>
                </a:xfrm>
                <a:prstGeom prst="line">
                  <a:avLst/>
                </a:prstGeom>
                <a:noFill/>
                <a:ln w="317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539" name="Line 179"/>
                <p:cNvSpPr>
                  <a:spLocks noChangeShapeType="1"/>
                </p:cNvSpPr>
                <p:nvPr/>
              </p:nvSpPr>
              <p:spPr bwMode="auto">
                <a:xfrm flipV="1">
                  <a:off x="8815388" y="2100263"/>
                  <a:ext cx="0" cy="2447925"/>
                </a:xfrm>
                <a:prstGeom prst="line">
                  <a:avLst/>
                </a:prstGeom>
                <a:noFill/>
                <a:ln w="317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540" name="Line 180"/>
                <p:cNvSpPr>
                  <a:spLocks noChangeShapeType="1"/>
                </p:cNvSpPr>
                <p:nvPr/>
              </p:nvSpPr>
              <p:spPr bwMode="auto">
                <a:xfrm flipV="1">
                  <a:off x="9315451" y="2100263"/>
                  <a:ext cx="0" cy="2447925"/>
                </a:xfrm>
                <a:prstGeom prst="line">
                  <a:avLst/>
                </a:prstGeom>
                <a:noFill/>
                <a:ln w="317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541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9813926" y="2100263"/>
                  <a:ext cx="0" cy="2447925"/>
                </a:xfrm>
                <a:prstGeom prst="line">
                  <a:avLst/>
                </a:prstGeom>
                <a:noFill/>
                <a:ln w="317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542" name="Line 182"/>
                <p:cNvSpPr>
                  <a:spLocks noChangeShapeType="1"/>
                </p:cNvSpPr>
                <p:nvPr/>
              </p:nvSpPr>
              <p:spPr bwMode="auto">
                <a:xfrm flipV="1">
                  <a:off x="10313988" y="2100263"/>
                  <a:ext cx="0" cy="2447925"/>
                </a:xfrm>
                <a:prstGeom prst="line">
                  <a:avLst/>
                </a:prstGeom>
                <a:noFill/>
                <a:ln w="317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543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10814051" y="2100263"/>
                  <a:ext cx="0" cy="2447925"/>
                </a:xfrm>
                <a:prstGeom prst="line">
                  <a:avLst/>
                </a:prstGeom>
                <a:noFill/>
                <a:ln w="317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544" name="Line 184"/>
                <p:cNvSpPr>
                  <a:spLocks noChangeShapeType="1"/>
                </p:cNvSpPr>
                <p:nvPr/>
              </p:nvSpPr>
              <p:spPr bwMode="auto">
                <a:xfrm flipV="1">
                  <a:off x="11312526" y="2100263"/>
                  <a:ext cx="0" cy="2447925"/>
                </a:xfrm>
                <a:prstGeom prst="line">
                  <a:avLst/>
                </a:prstGeom>
                <a:noFill/>
                <a:ln w="317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545" name="Line 186"/>
                <p:cNvSpPr>
                  <a:spLocks noChangeShapeType="1"/>
                </p:cNvSpPr>
                <p:nvPr/>
              </p:nvSpPr>
              <p:spPr bwMode="auto">
                <a:xfrm>
                  <a:off x="7816851" y="3848101"/>
                  <a:ext cx="3744913" cy="0"/>
                </a:xfrm>
                <a:prstGeom prst="line">
                  <a:avLst/>
                </a:prstGeom>
                <a:noFill/>
                <a:ln w="317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546" name="Line 188"/>
                <p:cNvSpPr>
                  <a:spLocks noChangeShapeType="1"/>
                </p:cNvSpPr>
                <p:nvPr/>
              </p:nvSpPr>
              <p:spPr bwMode="auto">
                <a:xfrm>
                  <a:off x="7816851" y="3149601"/>
                  <a:ext cx="3744913" cy="0"/>
                </a:xfrm>
                <a:prstGeom prst="line">
                  <a:avLst/>
                </a:prstGeom>
                <a:noFill/>
                <a:ln w="317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sp>
              <p:nvSpPr>
                <p:cNvPr id="16547" name="Line 190"/>
                <p:cNvSpPr>
                  <a:spLocks noChangeShapeType="1"/>
                </p:cNvSpPr>
                <p:nvPr/>
              </p:nvSpPr>
              <p:spPr bwMode="auto">
                <a:xfrm>
                  <a:off x="7816851" y="2449513"/>
                  <a:ext cx="3744913" cy="0"/>
                </a:xfrm>
                <a:prstGeom prst="line">
                  <a:avLst/>
                </a:prstGeom>
                <a:noFill/>
                <a:ln w="3175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  <p:grpSp>
              <p:nvGrpSpPr>
                <p:cNvPr id="16548" name="Группа 263"/>
                <p:cNvGrpSpPr>
                  <a:grpSpLocks/>
                </p:cNvGrpSpPr>
                <p:nvPr/>
              </p:nvGrpSpPr>
              <p:grpSpPr bwMode="auto">
                <a:xfrm>
                  <a:off x="7816851" y="2100263"/>
                  <a:ext cx="3744913" cy="2447925"/>
                  <a:chOff x="7816851" y="2100263"/>
                  <a:chExt cx="3744913" cy="2447925"/>
                </a:xfrm>
              </p:grpSpPr>
              <p:sp>
                <p:nvSpPr>
                  <p:cNvPr id="1655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7816851" y="4548188"/>
                    <a:ext cx="374491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68580" tIns="34290" rIns="68580" bIns="34290"/>
                  <a:lstStyle/>
                  <a:p>
                    <a:endParaRPr lang="ru-RU"/>
                  </a:p>
                </p:txBody>
              </p:sp>
              <p:sp>
                <p:nvSpPr>
                  <p:cNvPr id="16551" name="Line 224"/>
                  <p:cNvSpPr>
                    <a:spLocks noChangeShapeType="1"/>
                  </p:cNvSpPr>
                  <p:nvPr/>
                </p:nvSpPr>
                <p:spPr bwMode="auto">
                  <a:xfrm>
                    <a:off x="7816851" y="2100263"/>
                    <a:ext cx="374491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68580" tIns="34290" rIns="68580" bIns="34290"/>
                  <a:lstStyle/>
                  <a:p>
                    <a:endParaRPr lang="ru-RU"/>
                  </a:p>
                </p:txBody>
              </p:sp>
              <p:sp>
                <p:nvSpPr>
                  <p:cNvPr id="16552" name="Line 2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816851" y="2100263"/>
                    <a:ext cx="0" cy="244792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68580" tIns="34290" rIns="68580" bIns="34290"/>
                  <a:lstStyle/>
                  <a:p>
                    <a:endParaRPr lang="ru-RU"/>
                  </a:p>
                </p:txBody>
              </p:sp>
              <p:sp>
                <p:nvSpPr>
                  <p:cNvPr id="16553" name="Line 2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1763" y="2100263"/>
                    <a:ext cx="0" cy="244792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68580" tIns="34290" rIns="68580" bIns="34290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6549" name="Freeform 242"/>
                <p:cNvSpPr>
                  <a:spLocks/>
                </p:cNvSpPr>
                <p:nvPr/>
              </p:nvSpPr>
              <p:spPr bwMode="auto">
                <a:xfrm>
                  <a:off x="7824253" y="2352676"/>
                  <a:ext cx="3669802" cy="2283666"/>
                </a:xfrm>
                <a:custGeom>
                  <a:avLst/>
                  <a:gdLst>
                    <a:gd name="T0" fmla="*/ 227 w 10000"/>
                    <a:gd name="T1" fmla="*/ 538 h 9603"/>
                    <a:gd name="T2" fmla="*/ 512 w 10000"/>
                    <a:gd name="T3" fmla="*/ 317 h 9603"/>
                    <a:gd name="T4" fmla="*/ 577 w 10000"/>
                    <a:gd name="T5" fmla="*/ 3399 h 9603"/>
                    <a:gd name="T6" fmla="*/ 726 w 10000"/>
                    <a:gd name="T7" fmla="*/ 4063 h 9603"/>
                    <a:gd name="T8" fmla="*/ 807 w 10000"/>
                    <a:gd name="T9" fmla="*/ 3733 h 9603"/>
                    <a:gd name="T10" fmla="*/ 1130 w 10000"/>
                    <a:gd name="T11" fmla="*/ 4467 h 9603"/>
                    <a:gd name="T12" fmla="*/ 1204 w 10000"/>
                    <a:gd name="T13" fmla="*/ 0 h 9603"/>
                    <a:gd name="T14" fmla="*/ 1343 w 10000"/>
                    <a:gd name="T15" fmla="*/ 3796 h 9603"/>
                    <a:gd name="T16" fmla="*/ 1547 w 10000"/>
                    <a:gd name="T17" fmla="*/ 4554 h 9603"/>
                    <a:gd name="T18" fmla="*/ 1689 w 10000"/>
                    <a:gd name="T19" fmla="*/ 4417 h 9603"/>
                    <a:gd name="T20" fmla="*/ 1774 w 10000"/>
                    <a:gd name="T21" fmla="*/ 2371 h 9603"/>
                    <a:gd name="T22" fmla="*/ 1974 w 10000"/>
                    <a:gd name="T23" fmla="*/ 2725 h 9603"/>
                    <a:gd name="T24" fmla="*/ 2374 w 10000"/>
                    <a:gd name="T25" fmla="*/ 5816 h 9603"/>
                    <a:gd name="T26" fmla="*/ 2742 w 10000"/>
                    <a:gd name="T27" fmla="*/ 4017 h 9603"/>
                    <a:gd name="T28" fmla="*/ 2969 w 10000"/>
                    <a:gd name="T29" fmla="*/ 6878 h 9603"/>
                    <a:gd name="T30" fmla="*/ 3300 w 10000"/>
                    <a:gd name="T31" fmla="*/ 7499 h 9603"/>
                    <a:gd name="T32" fmla="*/ 3671 w 10000"/>
                    <a:gd name="T33" fmla="*/ 7098 h 9603"/>
                    <a:gd name="T34" fmla="*/ 3833 w 10000"/>
                    <a:gd name="T35" fmla="*/ 8598 h 9603"/>
                    <a:gd name="T36" fmla="*/ 3858 w 10000"/>
                    <a:gd name="T37" fmla="*/ 9603 h 9603"/>
                    <a:gd name="T38" fmla="*/ 4049 w 10000"/>
                    <a:gd name="T39" fmla="*/ 8938 h 9603"/>
                    <a:gd name="T40" fmla="*/ 4199 w 10000"/>
                    <a:gd name="T41" fmla="*/ 9155 h 9603"/>
                    <a:gd name="T42" fmla="*/ 4228 w 10000"/>
                    <a:gd name="T43" fmla="*/ 9299 h 9603"/>
                    <a:gd name="T44" fmla="*/ 4372 w 10000"/>
                    <a:gd name="T45" fmla="*/ 8057 h 9603"/>
                    <a:gd name="T46" fmla="*/ 4514 w 10000"/>
                    <a:gd name="T47" fmla="*/ 7452 h 9603"/>
                    <a:gd name="T48" fmla="*/ 4528 w 10000"/>
                    <a:gd name="T49" fmla="*/ 6815 h 9603"/>
                    <a:gd name="T50" fmla="*/ 4553 w 10000"/>
                    <a:gd name="T51" fmla="*/ 8631 h 9603"/>
                    <a:gd name="T52" fmla="*/ 4670 w 10000"/>
                    <a:gd name="T53" fmla="*/ 6925 h 9603"/>
                    <a:gd name="T54" fmla="*/ 5140 w 10000"/>
                    <a:gd name="T55" fmla="*/ 9239 h 9603"/>
                    <a:gd name="T56" fmla="*/ 5169 w 10000"/>
                    <a:gd name="T57" fmla="*/ 9192 h 9603"/>
                    <a:gd name="T58" fmla="*/ 5770 w 10000"/>
                    <a:gd name="T59" fmla="*/ 9159 h 9603"/>
                    <a:gd name="T60" fmla="*/ 6025 w 10000"/>
                    <a:gd name="T61" fmla="*/ 6805 h 9603"/>
                    <a:gd name="T62" fmla="*/ 6161 w 10000"/>
                    <a:gd name="T63" fmla="*/ 4451 h 9603"/>
                    <a:gd name="T64" fmla="*/ 6288 w 10000"/>
                    <a:gd name="T65" fmla="*/ 3970 h 9603"/>
                    <a:gd name="T66" fmla="*/ 6409 w 10000"/>
                    <a:gd name="T67" fmla="*/ 8554 h 9603"/>
                    <a:gd name="T68" fmla="*/ 6648 w 10000"/>
                    <a:gd name="T69" fmla="*/ 6641 h 9603"/>
                    <a:gd name="T70" fmla="*/ 6828 w 10000"/>
                    <a:gd name="T71" fmla="*/ 6190 h 9603"/>
                    <a:gd name="T72" fmla="*/ 7004 w 10000"/>
                    <a:gd name="T73" fmla="*/ 5780 h 9603"/>
                    <a:gd name="T74" fmla="*/ 7570 w 10000"/>
                    <a:gd name="T75" fmla="*/ 6851 h 9603"/>
                    <a:gd name="T76" fmla="*/ 7905 w 10000"/>
                    <a:gd name="T77" fmla="*/ 6705 h 9603"/>
                    <a:gd name="T78" fmla="*/ 8066 w 10000"/>
                    <a:gd name="T79" fmla="*/ 5656 h 9603"/>
                    <a:gd name="T80" fmla="*/ 8159 w 10000"/>
                    <a:gd name="T81" fmla="*/ 5723 h 9603"/>
                    <a:gd name="T82" fmla="*/ 8510 w 10000"/>
                    <a:gd name="T83" fmla="*/ 7760 h 9603"/>
                    <a:gd name="T84" fmla="*/ 8560 w 10000"/>
                    <a:gd name="T85" fmla="*/ 9259 h 9603"/>
                    <a:gd name="T86" fmla="*/ 8698 w 10000"/>
                    <a:gd name="T87" fmla="*/ 8678 h 9603"/>
                    <a:gd name="T88" fmla="*/ 8783 w 10000"/>
                    <a:gd name="T89" fmla="*/ 8551 h 9603"/>
                    <a:gd name="T90" fmla="*/ 9095 w 10000"/>
                    <a:gd name="T91" fmla="*/ 8421 h 9603"/>
                    <a:gd name="T92" fmla="*/ 9459 w 10000"/>
                    <a:gd name="T93" fmla="*/ 8257 h 9603"/>
                    <a:gd name="T94" fmla="*/ 10000 w 10000"/>
                    <a:gd name="T95" fmla="*/ 7930 h 9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0000" h="9603">
                      <a:moveTo>
                        <a:pt x="0" y="505"/>
                      </a:moveTo>
                      <a:lnTo>
                        <a:pt x="227" y="538"/>
                      </a:lnTo>
                      <a:lnTo>
                        <a:pt x="227" y="317"/>
                      </a:lnTo>
                      <a:lnTo>
                        <a:pt x="512" y="317"/>
                      </a:lnTo>
                      <a:lnTo>
                        <a:pt x="512" y="3399"/>
                      </a:lnTo>
                      <a:lnTo>
                        <a:pt x="577" y="3399"/>
                      </a:lnTo>
                      <a:lnTo>
                        <a:pt x="577" y="4063"/>
                      </a:lnTo>
                      <a:lnTo>
                        <a:pt x="726" y="4063"/>
                      </a:lnTo>
                      <a:lnTo>
                        <a:pt x="726" y="3733"/>
                      </a:lnTo>
                      <a:lnTo>
                        <a:pt x="807" y="3733"/>
                      </a:lnTo>
                      <a:lnTo>
                        <a:pt x="807" y="4467"/>
                      </a:lnTo>
                      <a:lnTo>
                        <a:pt x="1130" y="4467"/>
                      </a:lnTo>
                      <a:lnTo>
                        <a:pt x="1130" y="0"/>
                      </a:lnTo>
                      <a:lnTo>
                        <a:pt x="1204" y="0"/>
                      </a:lnTo>
                      <a:lnTo>
                        <a:pt x="1204" y="3796"/>
                      </a:lnTo>
                      <a:lnTo>
                        <a:pt x="1343" y="3796"/>
                      </a:lnTo>
                      <a:lnTo>
                        <a:pt x="1343" y="4554"/>
                      </a:lnTo>
                      <a:lnTo>
                        <a:pt x="1547" y="4554"/>
                      </a:lnTo>
                      <a:lnTo>
                        <a:pt x="1547" y="4417"/>
                      </a:lnTo>
                      <a:lnTo>
                        <a:pt x="1689" y="4417"/>
                      </a:lnTo>
                      <a:lnTo>
                        <a:pt x="1689" y="2371"/>
                      </a:lnTo>
                      <a:lnTo>
                        <a:pt x="1774" y="2371"/>
                      </a:lnTo>
                      <a:lnTo>
                        <a:pt x="1774" y="2725"/>
                      </a:lnTo>
                      <a:lnTo>
                        <a:pt x="1974" y="2725"/>
                      </a:lnTo>
                      <a:lnTo>
                        <a:pt x="1974" y="5816"/>
                      </a:lnTo>
                      <a:lnTo>
                        <a:pt x="2374" y="5816"/>
                      </a:lnTo>
                      <a:lnTo>
                        <a:pt x="2374" y="4017"/>
                      </a:lnTo>
                      <a:lnTo>
                        <a:pt x="2742" y="4017"/>
                      </a:lnTo>
                      <a:lnTo>
                        <a:pt x="2742" y="6878"/>
                      </a:lnTo>
                      <a:lnTo>
                        <a:pt x="2969" y="6878"/>
                      </a:lnTo>
                      <a:lnTo>
                        <a:pt x="2969" y="7499"/>
                      </a:lnTo>
                      <a:lnTo>
                        <a:pt x="3300" y="7499"/>
                      </a:lnTo>
                      <a:lnTo>
                        <a:pt x="3300" y="7098"/>
                      </a:lnTo>
                      <a:lnTo>
                        <a:pt x="3671" y="7098"/>
                      </a:lnTo>
                      <a:lnTo>
                        <a:pt x="3671" y="8598"/>
                      </a:lnTo>
                      <a:lnTo>
                        <a:pt x="3833" y="8598"/>
                      </a:lnTo>
                      <a:lnTo>
                        <a:pt x="3833" y="9603"/>
                      </a:lnTo>
                      <a:lnTo>
                        <a:pt x="3858" y="9603"/>
                      </a:lnTo>
                      <a:lnTo>
                        <a:pt x="3858" y="8938"/>
                      </a:lnTo>
                      <a:lnTo>
                        <a:pt x="4049" y="8938"/>
                      </a:lnTo>
                      <a:lnTo>
                        <a:pt x="4049" y="9155"/>
                      </a:lnTo>
                      <a:lnTo>
                        <a:pt x="4199" y="9155"/>
                      </a:lnTo>
                      <a:lnTo>
                        <a:pt x="4199" y="9299"/>
                      </a:lnTo>
                      <a:lnTo>
                        <a:pt x="4228" y="9299"/>
                      </a:lnTo>
                      <a:lnTo>
                        <a:pt x="4228" y="8057"/>
                      </a:lnTo>
                      <a:lnTo>
                        <a:pt x="4372" y="8057"/>
                      </a:lnTo>
                      <a:lnTo>
                        <a:pt x="4372" y="7452"/>
                      </a:lnTo>
                      <a:lnTo>
                        <a:pt x="4514" y="7452"/>
                      </a:lnTo>
                      <a:lnTo>
                        <a:pt x="4514" y="6815"/>
                      </a:lnTo>
                      <a:lnTo>
                        <a:pt x="4528" y="6815"/>
                      </a:lnTo>
                      <a:lnTo>
                        <a:pt x="4528" y="8631"/>
                      </a:lnTo>
                      <a:lnTo>
                        <a:pt x="4553" y="8631"/>
                      </a:lnTo>
                      <a:lnTo>
                        <a:pt x="4553" y="6925"/>
                      </a:lnTo>
                      <a:lnTo>
                        <a:pt x="4670" y="6925"/>
                      </a:lnTo>
                      <a:lnTo>
                        <a:pt x="4670" y="9239"/>
                      </a:lnTo>
                      <a:lnTo>
                        <a:pt x="5140" y="9239"/>
                      </a:lnTo>
                      <a:lnTo>
                        <a:pt x="5140" y="9192"/>
                      </a:lnTo>
                      <a:lnTo>
                        <a:pt x="5169" y="9192"/>
                      </a:lnTo>
                      <a:cubicBezTo>
                        <a:pt x="5298" y="9196"/>
                        <a:pt x="5457" y="9210"/>
                        <a:pt x="5557" y="9205"/>
                      </a:cubicBezTo>
                      <a:cubicBezTo>
                        <a:pt x="5657" y="9200"/>
                        <a:pt x="5677" y="9148"/>
                        <a:pt x="5770" y="9159"/>
                      </a:cubicBezTo>
                      <a:cubicBezTo>
                        <a:pt x="5764" y="8374"/>
                        <a:pt x="5767" y="7590"/>
                        <a:pt x="5761" y="6805"/>
                      </a:cubicBezTo>
                      <a:lnTo>
                        <a:pt x="6025" y="6805"/>
                      </a:lnTo>
                      <a:lnTo>
                        <a:pt x="6025" y="4451"/>
                      </a:lnTo>
                      <a:lnTo>
                        <a:pt x="6161" y="4451"/>
                      </a:lnTo>
                      <a:lnTo>
                        <a:pt x="6161" y="3970"/>
                      </a:lnTo>
                      <a:lnTo>
                        <a:pt x="6288" y="3970"/>
                      </a:lnTo>
                      <a:lnTo>
                        <a:pt x="6288" y="8554"/>
                      </a:lnTo>
                      <a:lnTo>
                        <a:pt x="6409" y="8554"/>
                      </a:lnTo>
                      <a:lnTo>
                        <a:pt x="6409" y="6641"/>
                      </a:lnTo>
                      <a:lnTo>
                        <a:pt x="6648" y="6641"/>
                      </a:lnTo>
                      <a:lnTo>
                        <a:pt x="6648" y="6190"/>
                      </a:lnTo>
                      <a:lnTo>
                        <a:pt x="6828" y="6190"/>
                      </a:lnTo>
                      <a:lnTo>
                        <a:pt x="6828" y="5780"/>
                      </a:lnTo>
                      <a:lnTo>
                        <a:pt x="7004" y="5780"/>
                      </a:lnTo>
                      <a:lnTo>
                        <a:pt x="7004" y="6851"/>
                      </a:lnTo>
                      <a:lnTo>
                        <a:pt x="7570" y="6851"/>
                      </a:lnTo>
                      <a:lnTo>
                        <a:pt x="7570" y="6705"/>
                      </a:lnTo>
                      <a:lnTo>
                        <a:pt x="7905" y="6705"/>
                      </a:lnTo>
                      <a:lnTo>
                        <a:pt x="7905" y="5656"/>
                      </a:lnTo>
                      <a:lnTo>
                        <a:pt x="8066" y="5656"/>
                      </a:lnTo>
                      <a:lnTo>
                        <a:pt x="8066" y="5723"/>
                      </a:lnTo>
                      <a:lnTo>
                        <a:pt x="8159" y="5723"/>
                      </a:lnTo>
                      <a:lnTo>
                        <a:pt x="8159" y="7760"/>
                      </a:lnTo>
                      <a:lnTo>
                        <a:pt x="8510" y="7760"/>
                      </a:lnTo>
                      <a:cubicBezTo>
                        <a:pt x="8509" y="8260"/>
                        <a:pt x="8508" y="8759"/>
                        <a:pt x="8507" y="9259"/>
                      </a:cubicBezTo>
                      <a:lnTo>
                        <a:pt x="8560" y="9259"/>
                      </a:lnTo>
                      <a:cubicBezTo>
                        <a:pt x="8562" y="9065"/>
                        <a:pt x="8564" y="8872"/>
                        <a:pt x="8566" y="8678"/>
                      </a:cubicBezTo>
                      <a:lnTo>
                        <a:pt x="8698" y="8678"/>
                      </a:lnTo>
                      <a:lnTo>
                        <a:pt x="8698" y="8551"/>
                      </a:lnTo>
                      <a:lnTo>
                        <a:pt x="8783" y="8551"/>
                      </a:lnTo>
                      <a:lnTo>
                        <a:pt x="8783" y="8421"/>
                      </a:lnTo>
                      <a:lnTo>
                        <a:pt x="9095" y="8421"/>
                      </a:lnTo>
                      <a:lnTo>
                        <a:pt x="9095" y="8257"/>
                      </a:lnTo>
                      <a:lnTo>
                        <a:pt x="9459" y="8257"/>
                      </a:lnTo>
                      <a:lnTo>
                        <a:pt x="9459" y="7930"/>
                      </a:lnTo>
                      <a:lnTo>
                        <a:pt x="10000" y="7930"/>
                      </a:lnTo>
                    </a:path>
                  </a:pathLst>
                </a:custGeom>
                <a:noFill/>
                <a:ln w="12700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68580" tIns="34290" rIns="68580" bIns="34290"/>
                <a:lstStyle/>
                <a:p>
                  <a:endParaRPr lang="ru-RU"/>
                </a:p>
              </p:txBody>
            </p:sp>
          </p:grpSp>
        </p:grpSp>
        <p:grpSp>
          <p:nvGrpSpPr>
            <p:cNvPr id="16493" name="Группа 184"/>
            <p:cNvGrpSpPr>
              <a:grpSpLocks/>
            </p:cNvGrpSpPr>
            <p:nvPr/>
          </p:nvGrpSpPr>
          <p:grpSpPr bwMode="auto">
            <a:xfrm>
              <a:off x="2698403" y="2384395"/>
              <a:ext cx="318551" cy="4092956"/>
              <a:chOff x="-79268" y="1076698"/>
              <a:chExt cx="376172" cy="3648153"/>
            </a:xfrm>
          </p:grpSpPr>
          <p:sp>
            <p:nvSpPr>
              <p:cNvPr id="16525" name="Rectangle 93"/>
              <p:cNvSpPr>
                <a:spLocks noChangeArrowheads="1"/>
              </p:cNvSpPr>
              <p:nvPr/>
            </p:nvSpPr>
            <p:spPr bwMode="auto">
              <a:xfrm>
                <a:off x="-79268" y="1076698"/>
                <a:ext cx="376172" cy="154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2500</a:t>
                </a:r>
              </a:p>
            </p:txBody>
          </p:sp>
          <p:sp>
            <p:nvSpPr>
              <p:cNvPr id="16526" name="Rectangle 94"/>
              <p:cNvSpPr>
                <a:spLocks noChangeArrowheads="1"/>
              </p:cNvSpPr>
              <p:nvPr/>
            </p:nvSpPr>
            <p:spPr bwMode="auto">
              <a:xfrm>
                <a:off x="-79268" y="1575173"/>
                <a:ext cx="376172" cy="154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2510</a:t>
                </a:r>
              </a:p>
            </p:txBody>
          </p:sp>
          <p:sp>
            <p:nvSpPr>
              <p:cNvPr id="16527" name="Rectangle 95"/>
              <p:cNvSpPr>
                <a:spLocks noChangeArrowheads="1"/>
              </p:cNvSpPr>
              <p:nvPr/>
            </p:nvSpPr>
            <p:spPr bwMode="auto">
              <a:xfrm>
                <a:off x="-79268" y="2075235"/>
                <a:ext cx="376172" cy="154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2520</a:t>
                </a:r>
              </a:p>
            </p:txBody>
          </p:sp>
          <p:sp>
            <p:nvSpPr>
              <p:cNvPr id="16528" name="Rectangle 96"/>
              <p:cNvSpPr>
                <a:spLocks noChangeArrowheads="1"/>
              </p:cNvSpPr>
              <p:nvPr/>
            </p:nvSpPr>
            <p:spPr bwMode="auto">
              <a:xfrm>
                <a:off x="-79268" y="2573710"/>
                <a:ext cx="376172" cy="154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2530</a:t>
                </a:r>
              </a:p>
            </p:txBody>
          </p:sp>
          <p:sp>
            <p:nvSpPr>
              <p:cNvPr id="16529" name="Rectangle 97"/>
              <p:cNvSpPr>
                <a:spLocks noChangeArrowheads="1"/>
              </p:cNvSpPr>
              <p:nvPr/>
            </p:nvSpPr>
            <p:spPr bwMode="auto">
              <a:xfrm>
                <a:off x="-79268" y="3073773"/>
                <a:ext cx="376172" cy="154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2540</a:t>
                </a:r>
              </a:p>
            </p:txBody>
          </p:sp>
          <p:sp>
            <p:nvSpPr>
              <p:cNvPr id="16530" name="Rectangle 98"/>
              <p:cNvSpPr>
                <a:spLocks noChangeArrowheads="1"/>
              </p:cNvSpPr>
              <p:nvPr/>
            </p:nvSpPr>
            <p:spPr bwMode="auto">
              <a:xfrm>
                <a:off x="-79268" y="3572248"/>
                <a:ext cx="376172" cy="154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2550</a:t>
                </a:r>
              </a:p>
            </p:txBody>
          </p:sp>
          <p:sp>
            <p:nvSpPr>
              <p:cNvPr id="16531" name="Rectangle 99"/>
              <p:cNvSpPr>
                <a:spLocks noChangeArrowheads="1"/>
              </p:cNvSpPr>
              <p:nvPr/>
            </p:nvSpPr>
            <p:spPr bwMode="auto">
              <a:xfrm>
                <a:off x="-79268" y="4072310"/>
                <a:ext cx="376172" cy="154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2560</a:t>
                </a:r>
              </a:p>
            </p:txBody>
          </p:sp>
          <p:sp>
            <p:nvSpPr>
              <p:cNvPr id="16532" name="Rectangle 100"/>
              <p:cNvSpPr>
                <a:spLocks noChangeArrowheads="1"/>
              </p:cNvSpPr>
              <p:nvPr/>
            </p:nvSpPr>
            <p:spPr bwMode="auto">
              <a:xfrm>
                <a:off x="-79268" y="4570785"/>
                <a:ext cx="376172" cy="154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2570</a:t>
                </a:r>
              </a:p>
            </p:txBody>
          </p:sp>
        </p:grpSp>
        <p:pic>
          <p:nvPicPr>
            <p:cNvPr id="16494" name="Рисунок 17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"/>
            <a:stretch>
              <a:fillRect/>
            </a:stretch>
          </p:blipFill>
          <p:spPr bwMode="auto">
            <a:xfrm>
              <a:off x="4310744" y="2423401"/>
              <a:ext cx="979211" cy="4226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95" name="Rectangle 22"/>
            <p:cNvSpPr>
              <a:spLocks noChangeArrowheads="1"/>
            </p:cNvSpPr>
            <p:nvPr/>
          </p:nvSpPr>
          <p:spPr bwMode="auto">
            <a:xfrm>
              <a:off x="4690358" y="2265783"/>
              <a:ext cx="159275" cy="17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6496" name="Rectangle 23"/>
            <p:cNvSpPr>
              <a:spLocks noChangeArrowheads="1"/>
            </p:cNvSpPr>
            <p:nvPr/>
          </p:nvSpPr>
          <p:spPr bwMode="auto">
            <a:xfrm>
              <a:off x="5103959" y="2265783"/>
              <a:ext cx="238913" cy="17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100</a:t>
              </a:r>
            </a:p>
          </p:txBody>
        </p:sp>
        <p:sp>
          <p:nvSpPr>
            <p:cNvPr id="16497" name="Rectangle 23"/>
            <p:cNvSpPr>
              <a:spLocks noChangeArrowheads="1"/>
            </p:cNvSpPr>
            <p:nvPr/>
          </p:nvSpPr>
          <p:spPr bwMode="auto">
            <a:xfrm>
              <a:off x="4342672" y="2265783"/>
              <a:ext cx="79638" cy="17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grpSp>
          <p:nvGrpSpPr>
            <p:cNvPr id="16498" name="Группа 131"/>
            <p:cNvGrpSpPr>
              <a:grpSpLocks/>
            </p:cNvGrpSpPr>
            <p:nvPr/>
          </p:nvGrpSpPr>
          <p:grpSpPr bwMode="auto">
            <a:xfrm>
              <a:off x="4797244" y="5825358"/>
              <a:ext cx="702772" cy="808305"/>
              <a:chOff x="10551267" y="4486443"/>
              <a:chExt cx="829891" cy="759050"/>
            </a:xfrm>
          </p:grpSpPr>
          <p:sp>
            <p:nvSpPr>
              <p:cNvPr id="16519" name="Rectangle 159"/>
              <p:cNvSpPr>
                <a:spLocks noChangeArrowheads="1"/>
              </p:cNvSpPr>
              <p:nvPr/>
            </p:nvSpPr>
            <p:spPr bwMode="auto">
              <a:xfrm>
                <a:off x="10551267" y="4486443"/>
                <a:ext cx="829891" cy="743762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8580" tIns="34290" rIns="68580" bIns="3429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 b="1">
                  <a:latin typeface="Arial" panose="020B0604020202020204" pitchFamily="34" charset="0"/>
                </a:endParaRPr>
              </a:p>
            </p:txBody>
          </p:sp>
          <p:sp>
            <p:nvSpPr>
              <p:cNvPr id="16520" name="Rectangle 162"/>
              <p:cNvSpPr>
                <a:spLocks noChangeArrowheads="1"/>
              </p:cNvSpPr>
              <p:nvPr/>
            </p:nvSpPr>
            <p:spPr bwMode="auto">
              <a:xfrm>
                <a:off x="10581879" y="4499687"/>
                <a:ext cx="777991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A0.4M0.1N</a:t>
                </a:r>
                <a:endParaRPr lang="ru-RU" altLang="ru-RU" sz="1000" b="1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21" name="Rectangle 165"/>
              <p:cNvSpPr>
                <a:spLocks noChangeArrowheads="1"/>
              </p:cNvSpPr>
              <p:nvPr/>
            </p:nvSpPr>
            <p:spPr bwMode="auto">
              <a:xfrm>
                <a:off x="10581879" y="4639142"/>
                <a:ext cx="777991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00CA00"/>
                    </a:solidFill>
                    <a:latin typeface="Arial" panose="020B0604020202020204" pitchFamily="34" charset="0"/>
                  </a:rPr>
                  <a:t>A1.0M0.1N</a:t>
                </a:r>
                <a:endParaRPr lang="ru-RU" altLang="ru-RU" sz="1000" b="1">
                  <a:solidFill>
                    <a:srgbClr val="00CA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22" name="Rectangle 168"/>
              <p:cNvSpPr>
                <a:spLocks noChangeArrowheads="1"/>
              </p:cNvSpPr>
              <p:nvPr/>
            </p:nvSpPr>
            <p:spPr bwMode="auto">
              <a:xfrm>
                <a:off x="10581879" y="4778597"/>
                <a:ext cx="777991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C45900"/>
                    </a:solidFill>
                    <a:latin typeface="Arial" panose="020B0604020202020204" pitchFamily="34" charset="0"/>
                  </a:rPr>
                  <a:t>A2.0M0.5N</a:t>
                </a:r>
                <a:endParaRPr lang="ru-RU" altLang="ru-RU" sz="1000" b="1">
                  <a:solidFill>
                    <a:srgbClr val="C459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23" name="Rectangle 171"/>
              <p:cNvSpPr>
                <a:spLocks noChangeArrowheads="1"/>
              </p:cNvSpPr>
              <p:nvPr/>
            </p:nvSpPr>
            <p:spPr bwMode="auto">
              <a:xfrm>
                <a:off x="10581879" y="4921372"/>
                <a:ext cx="777991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0505FF"/>
                    </a:solidFill>
                    <a:latin typeface="Arial" panose="020B0604020202020204" pitchFamily="34" charset="0"/>
                  </a:rPr>
                  <a:t>A4.0M0.5N</a:t>
                </a:r>
                <a:endParaRPr lang="ru-RU" altLang="ru-RU" sz="1000" b="1">
                  <a:solidFill>
                    <a:srgbClr val="0505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24" name="Rectangle 174"/>
              <p:cNvSpPr>
                <a:spLocks noChangeArrowheads="1"/>
              </p:cNvSpPr>
              <p:nvPr/>
            </p:nvSpPr>
            <p:spPr bwMode="auto">
              <a:xfrm>
                <a:off x="10581879" y="5060828"/>
                <a:ext cx="777991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A6A600"/>
                    </a:solidFill>
                    <a:latin typeface="Arial" panose="020B0604020202020204" pitchFamily="34" charset="0"/>
                  </a:rPr>
                  <a:t>N0.5M2.0A</a:t>
                </a:r>
                <a:endParaRPr lang="ru-RU" altLang="ru-RU" sz="1000" b="1">
                  <a:solidFill>
                    <a:srgbClr val="A6A6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499" name="Rectangle 386"/>
            <p:cNvSpPr>
              <a:spLocks noChangeArrowheads="1"/>
            </p:cNvSpPr>
            <p:nvPr/>
          </p:nvSpPr>
          <p:spPr bwMode="auto">
            <a:xfrm>
              <a:off x="4415453" y="2054429"/>
              <a:ext cx="91493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Arial" panose="020B0604020202020204" pitchFamily="34" charset="0"/>
                  <a:sym typeface="Symbol" panose="05050102010706020507" pitchFamily="18" charset="2"/>
                </a:rPr>
                <a:t></a:t>
              </a:r>
              <a:r>
                <a:rPr lang="ru-RU" altLang="ru-RU" sz="1400" baseline="-25000">
                  <a:latin typeface="Arial" panose="020B0604020202020204" pitchFamily="34" charset="0"/>
                  <a:sym typeface="Symbol" panose="05050102010706020507" pitchFamily="18" charset="2"/>
                </a:rPr>
                <a:t>к </a:t>
              </a:r>
              <a:r>
                <a:rPr lang="ru-RU" altLang="ru-RU" sz="1400" b="1" baseline="-25000">
                  <a:latin typeface="Arial" panose="020B0604020202020204" pitchFamily="34" charset="0"/>
                  <a:sym typeface="Symbol" panose="05050102010706020507" pitchFamily="18" charset="2"/>
                </a:rPr>
                <a:t>БКЗ</a:t>
              </a:r>
              <a:r>
                <a:rPr lang="ru-RU" altLang="ru-RU" sz="1200">
                  <a:latin typeface="Arial" panose="020B0604020202020204" pitchFamily="34" charset="0"/>
                  <a:sym typeface="Symbol" panose="05050102010706020507" pitchFamily="18" charset="2"/>
                </a:rPr>
                <a:t>, Омм</a:t>
              </a:r>
              <a:endParaRPr lang="ru-RU" altLang="ru-RU" sz="1200">
                <a:latin typeface="Arial" panose="020B0604020202020204" pitchFamily="34" charset="0"/>
              </a:endParaRPr>
            </a:p>
          </p:txBody>
        </p:sp>
        <p:pic>
          <p:nvPicPr>
            <p:cNvPr id="16500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878" y="2423401"/>
              <a:ext cx="940526" cy="4226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501" name="Rectangle 22"/>
            <p:cNvSpPr>
              <a:spLocks noChangeArrowheads="1"/>
            </p:cNvSpPr>
            <p:nvPr/>
          </p:nvSpPr>
          <p:spPr bwMode="auto">
            <a:xfrm>
              <a:off x="3422517" y="2265783"/>
              <a:ext cx="159275" cy="17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6502" name="Rectangle 23"/>
            <p:cNvSpPr>
              <a:spLocks noChangeArrowheads="1"/>
            </p:cNvSpPr>
            <p:nvPr/>
          </p:nvSpPr>
          <p:spPr bwMode="auto">
            <a:xfrm>
              <a:off x="3755669" y="2265783"/>
              <a:ext cx="238913" cy="17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100</a:t>
              </a:r>
            </a:p>
          </p:txBody>
        </p:sp>
        <p:sp>
          <p:nvSpPr>
            <p:cNvPr id="16503" name="Rectangle 22"/>
            <p:cNvSpPr>
              <a:spLocks noChangeArrowheads="1"/>
            </p:cNvSpPr>
            <p:nvPr/>
          </p:nvSpPr>
          <p:spPr bwMode="auto">
            <a:xfrm>
              <a:off x="3018065" y="2265783"/>
              <a:ext cx="79638" cy="17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grpSp>
          <p:nvGrpSpPr>
            <p:cNvPr id="16504" name="Группа 117"/>
            <p:cNvGrpSpPr>
              <a:grpSpLocks/>
            </p:cNvGrpSpPr>
            <p:nvPr/>
          </p:nvGrpSpPr>
          <p:grpSpPr bwMode="auto">
            <a:xfrm>
              <a:off x="3555541" y="5811131"/>
              <a:ext cx="401170" cy="806252"/>
              <a:chOff x="10534445" y="4486443"/>
              <a:chExt cx="423607" cy="759050"/>
            </a:xfrm>
          </p:grpSpPr>
          <p:sp>
            <p:nvSpPr>
              <p:cNvPr id="16513" name="Rectangle 159"/>
              <p:cNvSpPr>
                <a:spLocks noChangeArrowheads="1"/>
              </p:cNvSpPr>
              <p:nvPr/>
            </p:nvSpPr>
            <p:spPr bwMode="auto">
              <a:xfrm>
                <a:off x="10534445" y="4486443"/>
                <a:ext cx="420940" cy="743762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8580" tIns="34290" rIns="68580" bIns="3429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6514" name="Rectangle 162"/>
              <p:cNvSpPr>
                <a:spLocks noChangeArrowheads="1"/>
              </p:cNvSpPr>
              <p:nvPr/>
            </p:nvSpPr>
            <p:spPr bwMode="auto">
              <a:xfrm>
                <a:off x="10581880" y="4499687"/>
                <a:ext cx="376172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DF</a:t>
                </a:r>
                <a:r>
                  <a:rPr lang="ru-RU" altLang="ru-RU" sz="10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ru-RU" sz="10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5</a:t>
                </a:r>
                <a:endParaRPr lang="ru-RU" altLang="ru-RU" sz="1000" b="1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15" name="Rectangle 165"/>
              <p:cNvSpPr>
                <a:spLocks noChangeArrowheads="1"/>
              </p:cNvSpPr>
              <p:nvPr/>
            </p:nvSpPr>
            <p:spPr bwMode="auto">
              <a:xfrm>
                <a:off x="10581880" y="4639142"/>
                <a:ext cx="376172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33CC33"/>
                    </a:solidFill>
                    <a:latin typeface="Arial" panose="020B0604020202020204" pitchFamily="34" charset="0"/>
                  </a:rPr>
                  <a:t>DF07</a:t>
                </a:r>
                <a:endParaRPr lang="ru-RU" altLang="ru-RU" sz="1000" b="1">
                  <a:solidFill>
                    <a:srgbClr val="33CC33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16" name="Rectangle 168"/>
              <p:cNvSpPr>
                <a:spLocks noChangeArrowheads="1"/>
              </p:cNvSpPr>
              <p:nvPr/>
            </p:nvSpPr>
            <p:spPr bwMode="auto">
              <a:xfrm>
                <a:off x="10581880" y="4778597"/>
                <a:ext cx="376172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C45900"/>
                    </a:solidFill>
                    <a:latin typeface="Arial" panose="020B0604020202020204" pitchFamily="34" charset="0"/>
                  </a:rPr>
                  <a:t>DF1</a:t>
                </a:r>
                <a:r>
                  <a:rPr lang="ru-RU" altLang="ru-RU" sz="1000" b="1">
                    <a:solidFill>
                      <a:srgbClr val="C45900"/>
                    </a:solidFill>
                    <a:latin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6517" name="Rectangle 171"/>
              <p:cNvSpPr>
                <a:spLocks noChangeArrowheads="1"/>
              </p:cNvSpPr>
              <p:nvPr/>
            </p:nvSpPr>
            <p:spPr bwMode="auto">
              <a:xfrm>
                <a:off x="10581880" y="4921372"/>
                <a:ext cx="376172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0505FF"/>
                    </a:solidFill>
                    <a:latin typeface="Arial" panose="020B0604020202020204" pitchFamily="34" charset="0"/>
                  </a:rPr>
                  <a:t>DF14</a:t>
                </a:r>
                <a:endParaRPr lang="ru-RU" altLang="ru-RU" sz="1000" b="1">
                  <a:solidFill>
                    <a:srgbClr val="0505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18" name="Rectangle 174"/>
              <p:cNvSpPr>
                <a:spLocks noChangeArrowheads="1"/>
              </p:cNvSpPr>
              <p:nvPr/>
            </p:nvSpPr>
            <p:spPr bwMode="auto">
              <a:xfrm>
                <a:off x="10581880" y="5060828"/>
                <a:ext cx="376172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0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DF2</a:t>
                </a:r>
                <a:r>
                  <a:rPr lang="ru-RU" altLang="ru-RU" sz="10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0</a:t>
                </a:r>
              </a:p>
            </p:txBody>
          </p:sp>
        </p:grpSp>
        <p:sp>
          <p:nvSpPr>
            <p:cNvPr id="16505" name="Rectangle 386"/>
            <p:cNvSpPr>
              <a:spLocks noChangeArrowheads="1"/>
            </p:cNvSpPr>
            <p:nvPr/>
          </p:nvSpPr>
          <p:spPr bwMode="auto">
            <a:xfrm>
              <a:off x="3000304" y="2050067"/>
              <a:ext cx="11072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Arial" panose="020B0604020202020204" pitchFamily="34" charset="0"/>
                  <a:sym typeface="Symbol" panose="05050102010706020507" pitchFamily="18" charset="2"/>
                </a:rPr>
                <a:t></a:t>
              </a:r>
              <a:r>
                <a:rPr lang="ru-RU" altLang="ru-RU" sz="1400" baseline="-25000">
                  <a:latin typeface="Arial" panose="020B0604020202020204" pitchFamily="34" charset="0"/>
                  <a:sym typeface="Symbol" panose="05050102010706020507" pitchFamily="18" charset="2"/>
                </a:rPr>
                <a:t>к </a:t>
              </a:r>
              <a:r>
                <a:rPr lang="ru-RU" altLang="ru-RU" sz="1400" b="1" baseline="-25000">
                  <a:latin typeface="Arial" panose="020B0604020202020204" pitchFamily="34" charset="0"/>
                  <a:sym typeface="Symbol" panose="05050102010706020507" pitchFamily="18" charset="2"/>
                </a:rPr>
                <a:t>ВЭМКЗ</a:t>
              </a:r>
              <a:r>
                <a:rPr lang="ru-RU" altLang="ru-RU" sz="1200">
                  <a:latin typeface="Arial" panose="020B0604020202020204" pitchFamily="34" charset="0"/>
                  <a:sym typeface="Symbol" panose="05050102010706020507" pitchFamily="18" charset="2"/>
                </a:rPr>
                <a:t>, Омм</a:t>
              </a:r>
              <a:endParaRPr lang="ru-RU" altLang="ru-RU" sz="1200">
                <a:latin typeface="Arial" panose="020B0604020202020204" pitchFamily="34" charset="0"/>
              </a:endParaRPr>
            </a:p>
          </p:txBody>
        </p:sp>
        <p:grpSp>
          <p:nvGrpSpPr>
            <p:cNvPr id="16506" name="Группа 21"/>
            <p:cNvGrpSpPr>
              <a:grpSpLocks noChangeAspect="1"/>
            </p:cNvGrpSpPr>
            <p:nvPr/>
          </p:nvGrpSpPr>
          <p:grpSpPr bwMode="auto">
            <a:xfrm>
              <a:off x="3987358" y="4289514"/>
              <a:ext cx="263088" cy="328384"/>
              <a:chOff x="7027817" y="2752921"/>
              <a:chExt cx="809897" cy="809897"/>
            </a:xfrm>
          </p:grpSpPr>
          <p:sp>
            <p:nvSpPr>
              <p:cNvPr id="21" name="Полилиния 20"/>
              <p:cNvSpPr/>
              <p:nvPr/>
            </p:nvSpPr>
            <p:spPr>
              <a:xfrm>
                <a:off x="7028347" y="3181030"/>
                <a:ext cx="811292" cy="27407"/>
              </a:xfrm>
              <a:custGeom>
                <a:avLst/>
                <a:gdLst>
                  <a:gd name="connsiteX0" fmla="*/ 0 w 836023"/>
                  <a:gd name="connsiteY0" fmla="*/ 34834 h 78377"/>
                  <a:gd name="connsiteX1" fmla="*/ 95794 w 836023"/>
                  <a:gd name="connsiteY1" fmla="*/ 52251 h 78377"/>
                  <a:gd name="connsiteX2" fmla="*/ 165463 w 836023"/>
                  <a:gd name="connsiteY2" fmla="*/ 78377 h 78377"/>
                  <a:gd name="connsiteX3" fmla="*/ 418011 w 836023"/>
                  <a:gd name="connsiteY3" fmla="*/ 60960 h 78377"/>
                  <a:gd name="connsiteX4" fmla="*/ 487680 w 836023"/>
                  <a:gd name="connsiteY4" fmla="*/ 52251 h 78377"/>
                  <a:gd name="connsiteX5" fmla="*/ 539931 w 836023"/>
                  <a:gd name="connsiteY5" fmla="*/ 26125 h 78377"/>
                  <a:gd name="connsiteX6" fmla="*/ 583474 w 836023"/>
                  <a:gd name="connsiteY6" fmla="*/ 17417 h 78377"/>
                  <a:gd name="connsiteX7" fmla="*/ 653143 w 836023"/>
                  <a:gd name="connsiteY7" fmla="*/ 0 h 78377"/>
                  <a:gd name="connsiteX8" fmla="*/ 827314 w 836023"/>
                  <a:gd name="connsiteY8" fmla="*/ 17417 h 78377"/>
                  <a:gd name="connsiteX9" fmla="*/ 836023 w 836023"/>
                  <a:gd name="connsiteY9" fmla="*/ 26125 h 78377"/>
                  <a:gd name="connsiteX0" fmla="*/ 0 w 836023"/>
                  <a:gd name="connsiteY0" fmla="*/ 34834 h 78377"/>
                  <a:gd name="connsiteX1" fmla="*/ 165463 w 836023"/>
                  <a:gd name="connsiteY1" fmla="*/ 78377 h 78377"/>
                  <a:gd name="connsiteX2" fmla="*/ 418011 w 836023"/>
                  <a:gd name="connsiteY2" fmla="*/ 60960 h 78377"/>
                  <a:gd name="connsiteX3" fmla="*/ 487680 w 836023"/>
                  <a:gd name="connsiteY3" fmla="*/ 52251 h 78377"/>
                  <a:gd name="connsiteX4" fmla="*/ 539931 w 836023"/>
                  <a:gd name="connsiteY4" fmla="*/ 26125 h 78377"/>
                  <a:gd name="connsiteX5" fmla="*/ 583474 w 836023"/>
                  <a:gd name="connsiteY5" fmla="*/ 17417 h 78377"/>
                  <a:gd name="connsiteX6" fmla="*/ 653143 w 836023"/>
                  <a:gd name="connsiteY6" fmla="*/ 0 h 78377"/>
                  <a:gd name="connsiteX7" fmla="*/ 827314 w 836023"/>
                  <a:gd name="connsiteY7" fmla="*/ 17417 h 78377"/>
                  <a:gd name="connsiteX8" fmla="*/ 836023 w 836023"/>
                  <a:gd name="connsiteY8" fmla="*/ 26125 h 78377"/>
                  <a:gd name="connsiteX0" fmla="*/ 0 w 836023"/>
                  <a:gd name="connsiteY0" fmla="*/ 34834 h 61786"/>
                  <a:gd name="connsiteX1" fmla="*/ 418011 w 836023"/>
                  <a:gd name="connsiteY1" fmla="*/ 60960 h 61786"/>
                  <a:gd name="connsiteX2" fmla="*/ 487680 w 836023"/>
                  <a:gd name="connsiteY2" fmla="*/ 52251 h 61786"/>
                  <a:gd name="connsiteX3" fmla="*/ 539931 w 836023"/>
                  <a:gd name="connsiteY3" fmla="*/ 26125 h 61786"/>
                  <a:gd name="connsiteX4" fmla="*/ 583474 w 836023"/>
                  <a:gd name="connsiteY4" fmla="*/ 17417 h 61786"/>
                  <a:gd name="connsiteX5" fmla="*/ 653143 w 836023"/>
                  <a:gd name="connsiteY5" fmla="*/ 0 h 61786"/>
                  <a:gd name="connsiteX6" fmla="*/ 827314 w 836023"/>
                  <a:gd name="connsiteY6" fmla="*/ 17417 h 61786"/>
                  <a:gd name="connsiteX7" fmla="*/ 836023 w 836023"/>
                  <a:gd name="connsiteY7" fmla="*/ 26125 h 61786"/>
                  <a:gd name="connsiteX0" fmla="*/ 0 w 836023"/>
                  <a:gd name="connsiteY0" fmla="*/ 34834 h 52251"/>
                  <a:gd name="connsiteX1" fmla="*/ 487680 w 836023"/>
                  <a:gd name="connsiteY1" fmla="*/ 52251 h 52251"/>
                  <a:gd name="connsiteX2" fmla="*/ 539931 w 836023"/>
                  <a:gd name="connsiteY2" fmla="*/ 26125 h 52251"/>
                  <a:gd name="connsiteX3" fmla="*/ 583474 w 836023"/>
                  <a:gd name="connsiteY3" fmla="*/ 17417 h 52251"/>
                  <a:gd name="connsiteX4" fmla="*/ 653143 w 836023"/>
                  <a:gd name="connsiteY4" fmla="*/ 0 h 52251"/>
                  <a:gd name="connsiteX5" fmla="*/ 827314 w 836023"/>
                  <a:gd name="connsiteY5" fmla="*/ 17417 h 52251"/>
                  <a:gd name="connsiteX6" fmla="*/ 836023 w 836023"/>
                  <a:gd name="connsiteY6" fmla="*/ 26125 h 52251"/>
                  <a:gd name="connsiteX0" fmla="*/ 0 w 836023"/>
                  <a:gd name="connsiteY0" fmla="*/ 35020 h 52437"/>
                  <a:gd name="connsiteX1" fmla="*/ 487680 w 836023"/>
                  <a:gd name="connsiteY1" fmla="*/ 52437 h 52437"/>
                  <a:gd name="connsiteX2" fmla="*/ 539931 w 836023"/>
                  <a:gd name="connsiteY2" fmla="*/ 26311 h 52437"/>
                  <a:gd name="connsiteX3" fmla="*/ 653143 w 836023"/>
                  <a:gd name="connsiteY3" fmla="*/ 186 h 52437"/>
                  <a:gd name="connsiteX4" fmla="*/ 827314 w 836023"/>
                  <a:gd name="connsiteY4" fmla="*/ 17603 h 52437"/>
                  <a:gd name="connsiteX5" fmla="*/ 836023 w 836023"/>
                  <a:gd name="connsiteY5" fmla="*/ 26311 h 52437"/>
                  <a:gd name="connsiteX0" fmla="*/ 0 w 836023"/>
                  <a:gd name="connsiteY0" fmla="*/ 36389 h 54974"/>
                  <a:gd name="connsiteX1" fmla="*/ 487680 w 836023"/>
                  <a:gd name="connsiteY1" fmla="*/ 53806 h 54974"/>
                  <a:gd name="connsiteX2" fmla="*/ 653143 w 836023"/>
                  <a:gd name="connsiteY2" fmla="*/ 1555 h 54974"/>
                  <a:gd name="connsiteX3" fmla="*/ 827314 w 836023"/>
                  <a:gd name="connsiteY3" fmla="*/ 18972 h 54974"/>
                  <a:gd name="connsiteX4" fmla="*/ 836023 w 836023"/>
                  <a:gd name="connsiteY4" fmla="*/ 27680 h 54974"/>
                  <a:gd name="connsiteX0" fmla="*/ 0 w 854847"/>
                  <a:gd name="connsiteY0" fmla="*/ 18487 h 36283"/>
                  <a:gd name="connsiteX1" fmla="*/ 487680 w 854847"/>
                  <a:gd name="connsiteY1" fmla="*/ 35904 h 36283"/>
                  <a:gd name="connsiteX2" fmla="*/ 827314 w 854847"/>
                  <a:gd name="connsiteY2" fmla="*/ 1070 h 36283"/>
                  <a:gd name="connsiteX3" fmla="*/ 836023 w 854847"/>
                  <a:gd name="connsiteY3" fmla="*/ 9778 h 36283"/>
                  <a:gd name="connsiteX0" fmla="*/ 0 w 865133"/>
                  <a:gd name="connsiteY0" fmla="*/ 17607 h 20958"/>
                  <a:gd name="connsiteX1" fmla="*/ 348343 w 865133"/>
                  <a:gd name="connsiteY1" fmla="*/ 17606 h 20958"/>
                  <a:gd name="connsiteX2" fmla="*/ 827314 w 865133"/>
                  <a:gd name="connsiteY2" fmla="*/ 190 h 20958"/>
                  <a:gd name="connsiteX3" fmla="*/ 836023 w 865133"/>
                  <a:gd name="connsiteY3" fmla="*/ 8898 h 20958"/>
                  <a:gd name="connsiteX0" fmla="*/ 0 w 890901"/>
                  <a:gd name="connsiteY0" fmla="*/ 17607 h 17607"/>
                  <a:gd name="connsiteX1" fmla="*/ 827314 w 890901"/>
                  <a:gd name="connsiteY1" fmla="*/ 190 h 17607"/>
                  <a:gd name="connsiteX2" fmla="*/ 836023 w 890901"/>
                  <a:gd name="connsiteY2" fmla="*/ 8898 h 17607"/>
                  <a:gd name="connsiteX0" fmla="*/ 0 w 850979"/>
                  <a:gd name="connsiteY0" fmla="*/ 35214 h 35214"/>
                  <a:gd name="connsiteX1" fmla="*/ 827314 w 850979"/>
                  <a:gd name="connsiteY1" fmla="*/ 17797 h 35214"/>
                  <a:gd name="connsiteX2" fmla="*/ 644434 w 850979"/>
                  <a:gd name="connsiteY2" fmla="*/ 379 h 35214"/>
                  <a:gd name="connsiteX0" fmla="*/ 0 w 1123405"/>
                  <a:gd name="connsiteY0" fmla="*/ 17797 h 35213"/>
                  <a:gd name="connsiteX1" fmla="*/ 827314 w 1123405"/>
                  <a:gd name="connsiteY1" fmla="*/ 380 h 35213"/>
                  <a:gd name="connsiteX2" fmla="*/ 1123405 w 1123405"/>
                  <a:gd name="connsiteY2" fmla="*/ 35213 h 35213"/>
                  <a:gd name="connsiteX0" fmla="*/ 0 w 1123405"/>
                  <a:gd name="connsiteY0" fmla="*/ 34803 h 66038"/>
                  <a:gd name="connsiteX1" fmla="*/ 827314 w 1123405"/>
                  <a:gd name="connsiteY1" fmla="*/ 17386 h 66038"/>
                  <a:gd name="connsiteX2" fmla="*/ 1123405 w 1123405"/>
                  <a:gd name="connsiteY2" fmla="*/ 52219 h 66038"/>
                  <a:gd name="connsiteX0" fmla="*/ 0 w 827314"/>
                  <a:gd name="connsiteY0" fmla="*/ 17417 h 48652"/>
                  <a:gd name="connsiteX1" fmla="*/ 827314 w 827314"/>
                  <a:gd name="connsiteY1" fmla="*/ 0 h 48652"/>
                  <a:gd name="connsiteX0" fmla="*/ 0 w 809897"/>
                  <a:gd name="connsiteY0" fmla="*/ 197 h 57587"/>
                  <a:gd name="connsiteX1" fmla="*/ 809897 w 809897"/>
                  <a:gd name="connsiteY1" fmla="*/ 17614 h 57587"/>
                  <a:gd name="connsiteX0" fmla="*/ 0 w 809897"/>
                  <a:gd name="connsiteY0" fmla="*/ 432 h 27863"/>
                  <a:gd name="connsiteX1" fmla="*/ 809897 w 809897"/>
                  <a:gd name="connsiteY1" fmla="*/ 17849 h 2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09897" h="27863">
                    <a:moveTo>
                      <a:pt x="0" y="432"/>
                    </a:moveTo>
                    <a:cubicBezTo>
                      <a:pt x="275771" y="-5374"/>
                      <a:pt x="492034" y="49779"/>
                      <a:pt x="809897" y="17849"/>
                    </a:cubicBezTo>
                  </a:path>
                </a:pathLst>
              </a:cu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73" name="Полилиния 172"/>
              <p:cNvSpPr/>
              <p:nvPr/>
            </p:nvSpPr>
            <p:spPr>
              <a:xfrm rot="5400000">
                <a:off x="7053175" y="3144832"/>
                <a:ext cx="810511" cy="29324"/>
              </a:xfrm>
              <a:custGeom>
                <a:avLst/>
                <a:gdLst>
                  <a:gd name="connsiteX0" fmla="*/ 0 w 836023"/>
                  <a:gd name="connsiteY0" fmla="*/ 34834 h 78377"/>
                  <a:gd name="connsiteX1" fmla="*/ 95794 w 836023"/>
                  <a:gd name="connsiteY1" fmla="*/ 52251 h 78377"/>
                  <a:gd name="connsiteX2" fmla="*/ 165463 w 836023"/>
                  <a:gd name="connsiteY2" fmla="*/ 78377 h 78377"/>
                  <a:gd name="connsiteX3" fmla="*/ 418011 w 836023"/>
                  <a:gd name="connsiteY3" fmla="*/ 60960 h 78377"/>
                  <a:gd name="connsiteX4" fmla="*/ 487680 w 836023"/>
                  <a:gd name="connsiteY4" fmla="*/ 52251 h 78377"/>
                  <a:gd name="connsiteX5" fmla="*/ 539931 w 836023"/>
                  <a:gd name="connsiteY5" fmla="*/ 26125 h 78377"/>
                  <a:gd name="connsiteX6" fmla="*/ 583474 w 836023"/>
                  <a:gd name="connsiteY6" fmla="*/ 17417 h 78377"/>
                  <a:gd name="connsiteX7" fmla="*/ 653143 w 836023"/>
                  <a:gd name="connsiteY7" fmla="*/ 0 h 78377"/>
                  <a:gd name="connsiteX8" fmla="*/ 827314 w 836023"/>
                  <a:gd name="connsiteY8" fmla="*/ 17417 h 78377"/>
                  <a:gd name="connsiteX9" fmla="*/ 836023 w 836023"/>
                  <a:gd name="connsiteY9" fmla="*/ 26125 h 78377"/>
                  <a:gd name="connsiteX0" fmla="*/ 0 w 836023"/>
                  <a:gd name="connsiteY0" fmla="*/ 34834 h 78377"/>
                  <a:gd name="connsiteX1" fmla="*/ 165463 w 836023"/>
                  <a:gd name="connsiteY1" fmla="*/ 78377 h 78377"/>
                  <a:gd name="connsiteX2" fmla="*/ 418011 w 836023"/>
                  <a:gd name="connsiteY2" fmla="*/ 60960 h 78377"/>
                  <a:gd name="connsiteX3" fmla="*/ 487680 w 836023"/>
                  <a:gd name="connsiteY3" fmla="*/ 52251 h 78377"/>
                  <a:gd name="connsiteX4" fmla="*/ 539931 w 836023"/>
                  <a:gd name="connsiteY4" fmla="*/ 26125 h 78377"/>
                  <a:gd name="connsiteX5" fmla="*/ 583474 w 836023"/>
                  <a:gd name="connsiteY5" fmla="*/ 17417 h 78377"/>
                  <a:gd name="connsiteX6" fmla="*/ 653143 w 836023"/>
                  <a:gd name="connsiteY6" fmla="*/ 0 h 78377"/>
                  <a:gd name="connsiteX7" fmla="*/ 827314 w 836023"/>
                  <a:gd name="connsiteY7" fmla="*/ 17417 h 78377"/>
                  <a:gd name="connsiteX8" fmla="*/ 836023 w 836023"/>
                  <a:gd name="connsiteY8" fmla="*/ 26125 h 78377"/>
                  <a:gd name="connsiteX0" fmla="*/ 0 w 836023"/>
                  <a:gd name="connsiteY0" fmla="*/ 34834 h 61786"/>
                  <a:gd name="connsiteX1" fmla="*/ 418011 w 836023"/>
                  <a:gd name="connsiteY1" fmla="*/ 60960 h 61786"/>
                  <a:gd name="connsiteX2" fmla="*/ 487680 w 836023"/>
                  <a:gd name="connsiteY2" fmla="*/ 52251 h 61786"/>
                  <a:gd name="connsiteX3" fmla="*/ 539931 w 836023"/>
                  <a:gd name="connsiteY3" fmla="*/ 26125 h 61786"/>
                  <a:gd name="connsiteX4" fmla="*/ 583474 w 836023"/>
                  <a:gd name="connsiteY4" fmla="*/ 17417 h 61786"/>
                  <a:gd name="connsiteX5" fmla="*/ 653143 w 836023"/>
                  <a:gd name="connsiteY5" fmla="*/ 0 h 61786"/>
                  <a:gd name="connsiteX6" fmla="*/ 827314 w 836023"/>
                  <a:gd name="connsiteY6" fmla="*/ 17417 h 61786"/>
                  <a:gd name="connsiteX7" fmla="*/ 836023 w 836023"/>
                  <a:gd name="connsiteY7" fmla="*/ 26125 h 61786"/>
                  <a:gd name="connsiteX0" fmla="*/ 0 w 836023"/>
                  <a:gd name="connsiteY0" fmla="*/ 34834 h 52251"/>
                  <a:gd name="connsiteX1" fmla="*/ 487680 w 836023"/>
                  <a:gd name="connsiteY1" fmla="*/ 52251 h 52251"/>
                  <a:gd name="connsiteX2" fmla="*/ 539931 w 836023"/>
                  <a:gd name="connsiteY2" fmla="*/ 26125 h 52251"/>
                  <a:gd name="connsiteX3" fmla="*/ 583474 w 836023"/>
                  <a:gd name="connsiteY3" fmla="*/ 17417 h 52251"/>
                  <a:gd name="connsiteX4" fmla="*/ 653143 w 836023"/>
                  <a:gd name="connsiteY4" fmla="*/ 0 h 52251"/>
                  <a:gd name="connsiteX5" fmla="*/ 827314 w 836023"/>
                  <a:gd name="connsiteY5" fmla="*/ 17417 h 52251"/>
                  <a:gd name="connsiteX6" fmla="*/ 836023 w 836023"/>
                  <a:gd name="connsiteY6" fmla="*/ 26125 h 52251"/>
                  <a:gd name="connsiteX0" fmla="*/ 0 w 836023"/>
                  <a:gd name="connsiteY0" fmla="*/ 35020 h 52437"/>
                  <a:gd name="connsiteX1" fmla="*/ 487680 w 836023"/>
                  <a:gd name="connsiteY1" fmla="*/ 52437 h 52437"/>
                  <a:gd name="connsiteX2" fmla="*/ 539931 w 836023"/>
                  <a:gd name="connsiteY2" fmla="*/ 26311 h 52437"/>
                  <a:gd name="connsiteX3" fmla="*/ 653143 w 836023"/>
                  <a:gd name="connsiteY3" fmla="*/ 186 h 52437"/>
                  <a:gd name="connsiteX4" fmla="*/ 827314 w 836023"/>
                  <a:gd name="connsiteY4" fmla="*/ 17603 h 52437"/>
                  <a:gd name="connsiteX5" fmla="*/ 836023 w 836023"/>
                  <a:gd name="connsiteY5" fmla="*/ 26311 h 52437"/>
                  <a:gd name="connsiteX0" fmla="*/ 0 w 836023"/>
                  <a:gd name="connsiteY0" fmla="*/ 36389 h 54974"/>
                  <a:gd name="connsiteX1" fmla="*/ 487680 w 836023"/>
                  <a:gd name="connsiteY1" fmla="*/ 53806 h 54974"/>
                  <a:gd name="connsiteX2" fmla="*/ 653143 w 836023"/>
                  <a:gd name="connsiteY2" fmla="*/ 1555 h 54974"/>
                  <a:gd name="connsiteX3" fmla="*/ 827314 w 836023"/>
                  <a:gd name="connsiteY3" fmla="*/ 18972 h 54974"/>
                  <a:gd name="connsiteX4" fmla="*/ 836023 w 836023"/>
                  <a:gd name="connsiteY4" fmla="*/ 27680 h 54974"/>
                  <a:gd name="connsiteX0" fmla="*/ 0 w 854847"/>
                  <a:gd name="connsiteY0" fmla="*/ 18487 h 36283"/>
                  <a:gd name="connsiteX1" fmla="*/ 487680 w 854847"/>
                  <a:gd name="connsiteY1" fmla="*/ 35904 h 36283"/>
                  <a:gd name="connsiteX2" fmla="*/ 827314 w 854847"/>
                  <a:gd name="connsiteY2" fmla="*/ 1070 h 36283"/>
                  <a:gd name="connsiteX3" fmla="*/ 836023 w 854847"/>
                  <a:gd name="connsiteY3" fmla="*/ 9778 h 36283"/>
                  <a:gd name="connsiteX0" fmla="*/ 0 w 865133"/>
                  <a:gd name="connsiteY0" fmla="*/ 17607 h 20958"/>
                  <a:gd name="connsiteX1" fmla="*/ 348343 w 865133"/>
                  <a:gd name="connsiteY1" fmla="*/ 17606 h 20958"/>
                  <a:gd name="connsiteX2" fmla="*/ 827314 w 865133"/>
                  <a:gd name="connsiteY2" fmla="*/ 190 h 20958"/>
                  <a:gd name="connsiteX3" fmla="*/ 836023 w 865133"/>
                  <a:gd name="connsiteY3" fmla="*/ 8898 h 20958"/>
                  <a:gd name="connsiteX0" fmla="*/ 0 w 890901"/>
                  <a:gd name="connsiteY0" fmla="*/ 17607 h 17607"/>
                  <a:gd name="connsiteX1" fmla="*/ 827314 w 890901"/>
                  <a:gd name="connsiteY1" fmla="*/ 190 h 17607"/>
                  <a:gd name="connsiteX2" fmla="*/ 836023 w 890901"/>
                  <a:gd name="connsiteY2" fmla="*/ 8898 h 17607"/>
                  <a:gd name="connsiteX0" fmla="*/ 0 w 850979"/>
                  <a:gd name="connsiteY0" fmla="*/ 35214 h 35214"/>
                  <a:gd name="connsiteX1" fmla="*/ 827314 w 850979"/>
                  <a:gd name="connsiteY1" fmla="*/ 17797 h 35214"/>
                  <a:gd name="connsiteX2" fmla="*/ 644434 w 850979"/>
                  <a:gd name="connsiteY2" fmla="*/ 379 h 35214"/>
                  <a:gd name="connsiteX0" fmla="*/ 0 w 1123405"/>
                  <a:gd name="connsiteY0" fmla="*/ 17797 h 35213"/>
                  <a:gd name="connsiteX1" fmla="*/ 827314 w 1123405"/>
                  <a:gd name="connsiteY1" fmla="*/ 380 h 35213"/>
                  <a:gd name="connsiteX2" fmla="*/ 1123405 w 1123405"/>
                  <a:gd name="connsiteY2" fmla="*/ 35213 h 35213"/>
                  <a:gd name="connsiteX0" fmla="*/ 0 w 1123405"/>
                  <a:gd name="connsiteY0" fmla="*/ 34803 h 66038"/>
                  <a:gd name="connsiteX1" fmla="*/ 827314 w 1123405"/>
                  <a:gd name="connsiteY1" fmla="*/ 17386 h 66038"/>
                  <a:gd name="connsiteX2" fmla="*/ 1123405 w 1123405"/>
                  <a:gd name="connsiteY2" fmla="*/ 52219 h 66038"/>
                  <a:gd name="connsiteX0" fmla="*/ 0 w 827314"/>
                  <a:gd name="connsiteY0" fmla="*/ 17417 h 48652"/>
                  <a:gd name="connsiteX1" fmla="*/ 827314 w 827314"/>
                  <a:gd name="connsiteY1" fmla="*/ 0 h 48652"/>
                  <a:gd name="connsiteX0" fmla="*/ 0 w 809897"/>
                  <a:gd name="connsiteY0" fmla="*/ 197 h 57587"/>
                  <a:gd name="connsiteX1" fmla="*/ 809897 w 809897"/>
                  <a:gd name="connsiteY1" fmla="*/ 17614 h 57587"/>
                  <a:gd name="connsiteX0" fmla="*/ 0 w 809897"/>
                  <a:gd name="connsiteY0" fmla="*/ 432 h 27863"/>
                  <a:gd name="connsiteX1" fmla="*/ 809897 w 809897"/>
                  <a:gd name="connsiteY1" fmla="*/ 17849 h 2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09897" h="27863">
                    <a:moveTo>
                      <a:pt x="0" y="432"/>
                    </a:moveTo>
                    <a:cubicBezTo>
                      <a:pt x="275771" y="-5374"/>
                      <a:pt x="492034" y="49779"/>
                      <a:pt x="809897" y="17849"/>
                    </a:cubicBezTo>
                  </a:path>
                </a:pathLst>
              </a:cu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75" name="Полилиния 174"/>
            <p:cNvSpPr/>
            <p:nvPr/>
          </p:nvSpPr>
          <p:spPr>
            <a:xfrm>
              <a:off x="5324284" y="4493260"/>
              <a:ext cx="898578" cy="22226"/>
            </a:xfrm>
            <a:custGeom>
              <a:avLst/>
              <a:gdLst>
                <a:gd name="connsiteX0" fmla="*/ 0 w 836023"/>
                <a:gd name="connsiteY0" fmla="*/ 34834 h 78377"/>
                <a:gd name="connsiteX1" fmla="*/ 95794 w 836023"/>
                <a:gd name="connsiteY1" fmla="*/ 52251 h 78377"/>
                <a:gd name="connsiteX2" fmla="*/ 165463 w 836023"/>
                <a:gd name="connsiteY2" fmla="*/ 78377 h 78377"/>
                <a:gd name="connsiteX3" fmla="*/ 418011 w 836023"/>
                <a:gd name="connsiteY3" fmla="*/ 60960 h 78377"/>
                <a:gd name="connsiteX4" fmla="*/ 487680 w 836023"/>
                <a:gd name="connsiteY4" fmla="*/ 52251 h 78377"/>
                <a:gd name="connsiteX5" fmla="*/ 539931 w 836023"/>
                <a:gd name="connsiteY5" fmla="*/ 26125 h 78377"/>
                <a:gd name="connsiteX6" fmla="*/ 583474 w 836023"/>
                <a:gd name="connsiteY6" fmla="*/ 17417 h 78377"/>
                <a:gd name="connsiteX7" fmla="*/ 653143 w 836023"/>
                <a:gd name="connsiteY7" fmla="*/ 0 h 78377"/>
                <a:gd name="connsiteX8" fmla="*/ 827314 w 836023"/>
                <a:gd name="connsiteY8" fmla="*/ 17417 h 78377"/>
                <a:gd name="connsiteX9" fmla="*/ 836023 w 836023"/>
                <a:gd name="connsiteY9" fmla="*/ 26125 h 78377"/>
                <a:gd name="connsiteX0" fmla="*/ 0 w 836023"/>
                <a:gd name="connsiteY0" fmla="*/ 34834 h 78377"/>
                <a:gd name="connsiteX1" fmla="*/ 165463 w 836023"/>
                <a:gd name="connsiteY1" fmla="*/ 78377 h 78377"/>
                <a:gd name="connsiteX2" fmla="*/ 418011 w 836023"/>
                <a:gd name="connsiteY2" fmla="*/ 60960 h 78377"/>
                <a:gd name="connsiteX3" fmla="*/ 487680 w 836023"/>
                <a:gd name="connsiteY3" fmla="*/ 52251 h 78377"/>
                <a:gd name="connsiteX4" fmla="*/ 539931 w 836023"/>
                <a:gd name="connsiteY4" fmla="*/ 26125 h 78377"/>
                <a:gd name="connsiteX5" fmla="*/ 583474 w 836023"/>
                <a:gd name="connsiteY5" fmla="*/ 17417 h 78377"/>
                <a:gd name="connsiteX6" fmla="*/ 653143 w 836023"/>
                <a:gd name="connsiteY6" fmla="*/ 0 h 78377"/>
                <a:gd name="connsiteX7" fmla="*/ 827314 w 836023"/>
                <a:gd name="connsiteY7" fmla="*/ 17417 h 78377"/>
                <a:gd name="connsiteX8" fmla="*/ 836023 w 836023"/>
                <a:gd name="connsiteY8" fmla="*/ 26125 h 78377"/>
                <a:gd name="connsiteX0" fmla="*/ 0 w 836023"/>
                <a:gd name="connsiteY0" fmla="*/ 34834 h 61786"/>
                <a:gd name="connsiteX1" fmla="*/ 418011 w 836023"/>
                <a:gd name="connsiteY1" fmla="*/ 60960 h 61786"/>
                <a:gd name="connsiteX2" fmla="*/ 487680 w 836023"/>
                <a:gd name="connsiteY2" fmla="*/ 52251 h 61786"/>
                <a:gd name="connsiteX3" fmla="*/ 539931 w 836023"/>
                <a:gd name="connsiteY3" fmla="*/ 26125 h 61786"/>
                <a:gd name="connsiteX4" fmla="*/ 583474 w 836023"/>
                <a:gd name="connsiteY4" fmla="*/ 17417 h 61786"/>
                <a:gd name="connsiteX5" fmla="*/ 653143 w 836023"/>
                <a:gd name="connsiteY5" fmla="*/ 0 h 61786"/>
                <a:gd name="connsiteX6" fmla="*/ 827314 w 836023"/>
                <a:gd name="connsiteY6" fmla="*/ 17417 h 61786"/>
                <a:gd name="connsiteX7" fmla="*/ 836023 w 836023"/>
                <a:gd name="connsiteY7" fmla="*/ 26125 h 61786"/>
                <a:gd name="connsiteX0" fmla="*/ 0 w 836023"/>
                <a:gd name="connsiteY0" fmla="*/ 34834 h 52251"/>
                <a:gd name="connsiteX1" fmla="*/ 487680 w 836023"/>
                <a:gd name="connsiteY1" fmla="*/ 52251 h 52251"/>
                <a:gd name="connsiteX2" fmla="*/ 539931 w 836023"/>
                <a:gd name="connsiteY2" fmla="*/ 26125 h 52251"/>
                <a:gd name="connsiteX3" fmla="*/ 583474 w 836023"/>
                <a:gd name="connsiteY3" fmla="*/ 17417 h 52251"/>
                <a:gd name="connsiteX4" fmla="*/ 653143 w 836023"/>
                <a:gd name="connsiteY4" fmla="*/ 0 h 52251"/>
                <a:gd name="connsiteX5" fmla="*/ 827314 w 836023"/>
                <a:gd name="connsiteY5" fmla="*/ 17417 h 52251"/>
                <a:gd name="connsiteX6" fmla="*/ 836023 w 836023"/>
                <a:gd name="connsiteY6" fmla="*/ 26125 h 52251"/>
                <a:gd name="connsiteX0" fmla="*/ 0 w 836023"/>
                <a:gd name="connsiteY0" fmla="*/ 35020 h 52437"/>
                <a:gd name="connsiteX1" fmla="*/ 487680 w 836023"/>
                <a:gd name="connsiteY1" fmla="*/ 52437 h 52437"/>
                <a:gd name="connsiteX2" fmla="*/ 539931 w 836023"/>
                <a:gd name="connsiteY2" fmla="*/ 26311 h 52437"/>
                <a:gd name="connsiteX3" fmla="*/ 653143 w 836023"/>
                <a:gd name="connsiteY3" fmla="*/ 186 h 52437"/>
                <a:gd name="connsiteX4" fmla="*/ 827314 w 836023"/>
                <a:gd name="connsiteY4" fmla="*/ 17603 h 52437"/>
                <a:gd name="connsiteX5" fmla="*/ 836023 w 836023"/>
                <a:gd name="connsiteY5" fmla="*/ 26311 h 52437"/>
                <a:gd name="connsiteX0" fmla="*/ 0 w 836023"/>
                <a:gd name="connsiteY0" fmla="*/ 36389 h 54974"/>
                <a:gd name="connsiteX1" fmla="*/ 487680 w 836023"/>
                <a:gd name="connsiteY1" fmla="*/ 53806 h 54974"/>
                <a:gd name="connsiteX2" fmla="*/ 653143 w 836023"/>
                <a:gd name="connsiteY2" fmla="*/ 1555 h 54974"/>
                <a:gd name="connsiteX3" fmla="*/ 827314 w 836023"/>
                <a:gd name="connsiteY3" fmla="*/ 18972 h 54974"/>
                <a:gd name="connsiteX4" fmla="*/ 836023 w 836023"/>
                <a:gd name="connsiteY4" fmla="*/ 27680 h 54974"/>
                <a:gd name="connsiteX0" fmla="*/ 0 w 854847"/>
                <a:gd name="connsiteY0" fmla="*/ 18487 h 36283"/>
                <a:gd name="connsiteX1" fmla="*/ 487680 w 854847"/>
                <a:gd name="connsiteY1" fmla="*/ 35904 h 36283"/>
                <a:gd name="connsiteX2" fmla="*/ 827314 w 854847"/>
                <a:gd name="connsiteY2" fmla="*/ 1070 h 36283"/>
                <a:gd name="connsiteX3" fmla="*/ 836023 w 854847"/>
                <a:gd name="connsiteY3" fmla="*/ 9778 h 36283"/>
                <a:gd name="connsiteX0" fmla="*/ 0 w 865133"/>
                <a:gd name="connsiteY0" fmla="*/ 17607 h 20958"/>
                <a:gd name="connsiteX1" fmla="*/ 348343 w 865133"/>
                <a:gd name="connsiteY1" fmla="*/ 17606 h 20958"/>
                <a:gd name="connsiteX2" fmla="*/ 827314 w 865133"/>
                <a:gd name="connsiteY2" fmla="*/ 190 h 20958"/>
                <a:gd name="connsiteX3" fmla="*/ 836023 w 865133"/>
                <a:gd name="connsiteY3" fmla="*/ 8898 h 20958"/>
                <a:gd name="connsiteX0" fmla="*/ 0 w 890901"/>
                <a:gd name="connsiteY0" fmla="*/ 17607 h 17607"/>
                <a:gd name="connsiteX1" fmla="*/ 827314 w 890901"/>
                <a:gd name="connsiteY1" fmla="*/ 190 h 17607"/>
                <a:gd name="connsiteX2" fmla="*/ 836023 w 890901"/>
                <a:gd name="connsiteY2" fmla="*/ 8898 h 17607"/>
                <a:gd name="connsiteX0" fmla="*/ 0 w 850979"/>
                <a:gd name="connsiteY0" fmla="*/ 35214 h 35214"/>
                <a:gd name="connsiteX1" fmla="*/ 827314 w 850979"/>
                <a:gd name="connsiteY1" fmla="*/ 17797 h 35214"/>
                <a:gd name="connsiteX2" fmla="*/ 644434 w 850979"/>
                <a:gd name="connsiteY2" fmla="*/ 379 h 35214"/>
                <a:gd name="connsiteX0" fmla="*/ 0 w 1123405"/>
                <a:gd name="connsiteY0" fmla="*/ 17797 h 35213"/>
                <a:gd name="connsiteX1" fmla="*/ 827314 w 1123405"/>
                <a:gd name="connsiteY1" fmla="*/ 380 h 35213"/>
                <a:gd name="connsiteX2" fmla="*/ 1123405 w 1123405"/>
                <a:gd name="connsiteY2" fmla="*/ 35213 h 35213"/>
                <a:gd name="connsiteX0" fmla="*/ 0 w 1123405"/>
                <a:gd name="connsiteY0" fmla="*/ 34803 h 66038"/>
                <a:gd name="connsiteX1" fmla="*/ 827314 w 1123405"/>
                <a:gd name="connsiteY1" fmla="*/ 17386 h 66038"/>
                <a:gd name="connsiteX2" fmla="*/ 1123405 w 1123405"/>
                <a:gd name="connsiteY2" fmla="*/ 52219 h 66038"/>
                <a:gd name="connsiteX0" fmla="*/ 0 w 827314"/>
                <a:gd name="connsiteY0" fmla="*/ 17417 h 48652"/>
                <a:gd name="connsiteX1" fmla="*/ 827314 w 827314"/>
                <a:gd name="connsiteY1" fmla="*/ 0 h 48652"/>
                <a:gd name="connsiteX0" fmla="*/ 0 w 809897"/>
                <a:gd name="connsiteY0" fmla="*/ 197 h 57587"/>
                <a:gd name="connsiteX1" fmla="*/ 809897 w 809897"/>
                <a:gd name="connsiteY1" fmla="*/ 17614 h 57587"/>
                <a:gd name="connsiteX0" fmla="*/ 0 w 809897"/>
                <a:gd name="connsiteY0" fmla="*/ 432 h 27863"/>
                <a:gd name="connsiteX1" fmla="*/ 809897 w 809897"/>
                <a:gd name="connsiteY1" fmla="*/ 17849 h 27863"/>
                <a:gd name="connsiteX0" fmla="*/ 0 w 809897"/>
                <a:gd name="connsiteY0" fmla="*/ 102822 h 122617"/>
                <a:gd name="connsiteX1" fmla="*/ 809897 w 809897"/>
                <a:gd name="connsiteY1" fmla="*/ 120239 h 122617"/>
                <a:gd name="connsiteX0" fmla="*/ 0 w 809897"/>
                <a:gd name="connsiteY0" fmla="*/ 77945 h 145534"/>
                <a:gd name="connsiteX1" fmla="*/ 809897 w 809897"/>
                <a:gd name="connsiteY1" fmla="*/ 95362 h 145534"/>
                <a:gd name="connsiteX0" fmla="*/ 0 w 872235"/>
                <a:gd name="connsiteY0" fmla="*/ 165600 h 165600"/>
                <a:gd name="connsiteX1" fmla="*/ 872235 w 872235"/>
                <a:gd name="connsiteY1" fmla="*/ 0 h 165600"/>
                <a:gd name="connsiteX0" fmla="*/ 0 w 881141"/>
                <a:gd name="connsiteY0" fmla="*/ 93394 h 93394"/>
                <a:gd name="connsiteX1" fmla="*/ 881141 w 881141"/>
                <a:gd name="connsiteY1" fmla="*/ 10984 h 93394"/>
                <a:gd name="connsiteX0" fmla="*/ 0 w 881141"/>
                <a:gd name="connsiteY0" fmla="*/ 102408 h 102408"/>
                <a:gd name="connsiteX1" fmla="*/ 881141 w 881141"/>
                <a:gd name="connsiteY1" fmla="*/ 19998 h 102408"/>
                <a:gd name="connsiteX0" fmla="*/ 0 w 881141"/>
                <a:gd name="connsiteY0" fmla="*/ 82411 h 82411"/>
                <a:gd name="connsiteX1" fmla="*/ 881141 w 881141"/>
                <a:gd name="connsiteY1" fmla="*/ 1 h 82411"/>
                <a:gd name="connsiteX0" fmla="*/ 0 w 881141"/>
                <a:gd name="connsiteY0" fmla="*/ 82409 h 82409"/>
                <a:gd name="connsiteX1" fmla="*/ 881141 w 881141"/>
                <a:gd name="connsiteY1" fmla="*/ -1 h 82409"/>
                <a:gd name="connsiteX0" fmla="*/ 0 w 881141"/>
                <a:gd name="connsiteY0" fmla="*/ 59009 h 98647"/>
                <a:gd name="connsiteX1" fmla="*/ 881141 w 881141"/>
                <a:gd name="connsiteY1" fmla="*/ 59788 h 98647"/>
                <a:gd name="connsiteX0" fmla="*/ 0 w 881141"/>
                <a:gd name="connsiteY0" fmla="*/ 96259 h 97038"/>
                <a:gd name="connsiteX1" fmla="*/ 881141 w 881141"/>
                <a:gd name="connsiteY1" fmla="*/ 97038 h 97038"/>
                <a:gd name="connsiteX0" fmla="*/ 0 w 916666"/>
                <a:gd name="connsiteY0" fmla="*/ 96259 h 97038"/>
                <a:gd name="connsiteX1" fmla="*/ 916666 w 916666"/>
                <a:gd name="connsiteY1" fmla="*/ 97038 h 97038"/>
                <a:gd name="connsiteX0" fmla="*/ 0 w 916666"/>
                <a:gd name="connsiteY0" fmla="*/ 10570 h 43170"/>
                <a:gd name="connsiteX1" fmla="*/ 916666 w 916666"/>
                <a:gd name="connsiteY1" fmla="*/ 11349 h 4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6666" h="43170">
                  <a:moveTo>
                    <a:pt x="0" y="10570"/>
                  </a:moveTo>
                  <a:cubicBezTo>
                    <a:pt x="436019" y="104596"/>
                    <a:pt x="388725" y="-39910"/>
                    <a:pt x="916666" y="11349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508" name="Rectangle 386"/>
            <p:cNvSpPr>
              <a:spLocks noChangeArrowheads="1"/>
            </p:cNvSpPr>
            <p:nvPr/>
          </p:nvSpPr>
          <p:spPr bwMode="auto">
            <a:xfrm>
              <a:off x="6448482" y="2050067"/>
              <a:ext cx="70852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Arial" panose="020B0604020202020204" pitchFamily="34" charset="0"/>
                  <a:sym typeface="Symbol" panose="05050102010706020507" pitchFamily="18" charset="2"/>
                </a:rPr>
                <a:t></a:t>
              </a:r>
              <a:r>
                <a:rPr lang="en-US" altLang="ru-RU" sz="1400" baseline="-25000">
                  <a:latin typeface="Arial" panose="020B0604020202020204" pitchFamily="34" charset="0"/>
                  <a:sym typeface="Symbol" panose="05050102010706020507" pitchFamily="18" charset="2"/>
                </a:rPr>
                <a:t>2D</a:t>
              </a:r>
              <a:r>
                <a:rPr lang="ru-RU" altLang="ru-RU" sz="1200">
                  <a:latin typeface="Arial" panose="020B0604020202020204" pitchFamily="34" charset="0"/>
                  <a:sym typeface="Symbol" panose="05050102010706020507" pitchFamily="18" charset="2"/>
                </a:rPr>
                <a:t>, Омм</a:t>
              </a:r>
              <a:endParaRPr lang="ru-RU" altLang="ru-RU" sz="1200">
                <a:latin typeface="Arial" panose="020B0604020202020204" pitchFamily="34" charset="0"/>
              </a:endParaRPr>
            </a:p>
          </p:txBody>
        </p:sp>
        <p:sp>
          <p:nvSpPr>
            <p:cNvPr id="16509" name="Rectangle 386"/>
            <p:cNvSpPr>
              <a:spLocks noChangeArrowheads="1"/>
            </p:cNvSpPr>
            <p:nvPr/>
          </p:nvSpPr>
          <p:spPr bwMode="auto">
            <a:xfrm>
              <a:off x="7647640" y="2037251"/>
              <a:ext cx="19717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Arial" panose="020B0604020202020204" pitchFamily="34" charset="0"/>
                  <a:sym typeface="Symbol" panose="05050102010706020507" pitchFamily="18" charset="2"/>
                </a:rPr>
                <a:t></a:t>
              </a:r>
              <a:r>
                <a:rPr lang="en-US" altLang="ru-RU" sz="1400">
                  <a:latin typeface="Arial" panose="020B0604020202020204" pitchFamily="34" charset="0"/>
                  <a:sym typeface="Symbol" panose="05050102010706020507" pitchFamily="18" charset="2"/>
                </a:rPr>
                <a:t>  </a:t>
              </a:r>
              <a:endParaRPr lang="ru-RU" altLang="ru-RU" sz="1200">
                <a:latin typeface="Arial" panose="020B0604020202020204" pitchFamily="34" charset="0"/>
              </a:endParaRPr>
            </a:p>
          </p:txBody>
        </p:sp>
        <p:sp>
          <p:nvSpPr>
            <p:cNvPr id="16510" name="Rectangle 386"/>
            <p:cNvSpPr>
              <a:spLocks noChangeArrowheads="1"/>
            </p:cNvSpPr>
            <p:nvPr/>
          </p:nvSpPr>
          <p:spPr bwMode="auto">
            <a:xfrm>
              <a:off x="8444473" y="2037251"/>
              <a:ext cx="17793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Arial" panose="020B0604020202020204" pitchFamily="34" charset="0"/>
                  <a:sym typeface="Symbol" panose="05050102010706020507" pitchFamily="18" charset="2"/>
                </a:rPr>
                <a:t></a:t>
              </a:r>
              <a:r>
                <a:rPr lang="en-US" altLang="ru-RU" sz="1400">
                  <a:latin typeface="Arial" panose="020B0604020202020204" pitchFamily="34" charset="0"/>
                  <a:sym typeface="Symbol" panose="05050102010706020507" pitchFamily="18" charset="2"/>
                </a:rPr>
                <a:t>  </a:t>
              </a:r>
              <a:endParaRPr lang="ru-RU" altLang="ru-RU" sz="1200">
                <a:latin typeface="Arial" panose="020B0604020202020204" pitchFamily="34" charset="0"/>
              </a:endParaRPr>
            </a:p>
          </p:txBody>
        </p:sp>
      </p:grpSp>
      <p:sp>
        <p:nvSpPr>
          <p:cNvPr id="16388" name="Прямоугольник 182"/>
          <p:cNvSpPr>
            <a:spLocks noChangeArrowheads="1"/>
          </p:cNvSpPr>
          <p:nvPr/>
        </p:nvSpPr>
        <p:spPr bwMode="auto">
          <a:xfrm>
            <a:off x="125665" y="5023298"/>
            <a:ext cx="22113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Вертикальная скважина,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глинистый буровой раствор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Arial" panose="020B0604020202020204" pitchFamily="34" charset="0"/>
              </a:rPr>
              <a:t>Широтное </a:t>
            </a:r>
            <a:r>
              <a:rPr lang="ru-RU" altLang="ru-RU" sz="1200" dirty="0" err="1">
                <a:latin typeface="Arial" panose="020B0604020202020204" pitchFamily="34" charset="0"/>
              </a:rPr>
              <a:t>Приобье</a:t>
            </a:r>
            <a:r>
              <a:rPr lang="ru-RU" altLang="ru-RU" sz="1200" dirty="0">
                <a:latin typeface="Arial" panose="020B0604020202020204" pitchFamily="34" charset="0"/>
              </a:rPr>
              <a:t>, нефтеводонасыщенный коллектор БС</a:t>
            </a:r>
            <a:r>
              <a:rPr lang="ru-RU" altLang="ru-RU" sz="1200" baseline="-25000" dirty="0">
                <a:latin typeface="Arial" panose="020B0604020202020204" pitchFamily="34" charset="0"/>
              </a:rPr>
              <a:t>10</a:t>
            </a:r>
            <a:endParaRPr lang="en-US" altLang="ru-RU" sz="1200" baseline="-25000" dirty="0">
              <a:latin typeface="Arial" panose="020B0604020202020204" pitchFamily="34" charset="0"/>
            </a:endParaRPr>
          </a:p>
        </p:txBody>
      </p:sp>
      <p:grpSp>
        <p:nvGrpSpPr>
          <p:cNvPr id="16389" name="Группа 30"/>
          <p:cNvGrpSpPr>
            <a:grpSpLocks/>
          </p:cNvGrpSpPr>
          <p:nvPr/>
        </p:nvGrpSpPr>
        <p:grpSpPr bwMode="auto">
          <a:xfrm>
            <a:off x="101600" y="1977947"/>
            <a:ext cx="2451100" cy="2949575"/>
            <a:chOff x="102053" y="1759956"/>
            <a:chExt cx="2449869" cy="2949411"/>
          </a:xfrm>
        </p:grpSpPr>
        <p:grpSp>
          <p:nvGrpSpPr>
            <p:cNvPr id="16391" name="Группа 6"/>
            <p:cNvGrpSpPr>
              <a:grpSpLocks noChangeAspect="1"/>
            </p:cNvGrpSpPr>
            <p:nvPr/>
          </p:nvGrpSpPr>
          <p:grpSpPr bwMode="auto">
            <a:xfrm>
              <a:off x="102053" y="1759956"/>
              <a:ext cx="1044000" cy="2358188"/>
              <a:chOff x="0" y="518387"/>
              <a:chExt cx="3182937" cy="6192837"/>
            </a:xfrm>
          </p:grpSpPr>
          <p:pic>
            <p:nvPicPr>
              <p:cNvPr id="16478" name="Рисунок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34287"/>
                <a:ext cx="3182937" cy="5976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79" name="TextBox 35"/>
              <p:cNvSpPr txBox="1">
                <a:spLocks noChangeArrowheads="1"/>
              </p:cNvSpPr>
              <p:nvPr/>
            </p:nvSpPr>
            <p:spPr bwMode="auto">
              <a:xfrm>
                <a:off x="1931986" y="985112"/>
                <a:ext cx="954084" cy="656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1200">
                    <a:latin typeface="Arial" panose="020B0604020202020204" pitchFamily="34" charset="0"/>
                  </a:rPr>
                  <a:t>D</a:t>
                </a:r>
                <a:r>
                  <a:rPr lang="ru-RU" altLang="ru-RU" sz="1200" baseline="-25000">
                    <a:latin typeface="Arial" panose="020B0604020202020204" pitchFamily="34" charset="0"/>
                  </a:rPr>
                  <a:t>с</a:t>
                </a:r>
                <a:endParaRPr lang="ru-RU" altLang="ru-RU" sz="1200">
                  <a:latin typeface="Arial" panose="020B0604020202020204" pitchFamily="34" charset="0"/>
                </a:endParaRPr>
              </a:p>
            </p:txBody>
          </p:sp>
          <p:sp>
            <p:nvSpPr>
              <p:cNvPr id="16480" name="TextBox 36"/>
              <p:cNvSpPr txBox="1">
                <a:spLocks noChangeArrowheads="1"/>
              </p:cNvSpPr>
              <p:nvPr/>
            </p:nvSpPr>
            <p:spPr bwMode="auto">
              <a:xfrm>
                <a:off x="1885951" y="518387"/>
                <a:ext cx="1037927" cy="656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200">
                    <a:latin typeface="Arial" panose="020B0604020202020204" pitchFamily="34" charset="0"/>
                  </a:rPr>
                  <a:t>2</a:t>
                </a:r>
                <a:r>
                  <a:rPr lang="en-US" altLang="ru-RU" sz="1200">
                    <a:latin typeface="Arial" panose="020B0604020202020204" pitchFamily="34" charset="0"/>
                  </a:rPr>
                  <a:t>r</a:t>
                </a:r>
                <a:r>
                  <a:rPr lang="ru-RU" altLang="ru-RU" sz="1200" baseline="-25000">
                    <a:latin typeface="Arial" panose="020B0604020202020204" pitchFamily="34" charset="0"/>
                  </a:rPr>
                  <a:t>п</a:t>
                </a:r>
                <a:endParaRPr lang="ru-RU" altLang="ru-RU" sz="12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392" name="Group 122"/>
            <p:cNvGrpSpPr>
              <a:grpSpLocks noChangeAspect="1"/>
            </p:cNvGrpSpPr>
            <p:nvPr/>
          </p:nvGrpSpPr>
          <p:grpSpPr bwMode="auto">
            <a:xfrm>
              <a:off x="1843851" y="2012444"/>
              <a:ext cx="454668" cy="751553"/>
              <a:chOff x="4161" y="1237"/>
              <a:chExt cx="682" cy="1758"/>
            </a:xfrm>
          </p:grpSpPr>
          <p:sp>
            <p:nvSpPr>
              <p:cNvPr id="16472" name="Line 123"/>
              <p:cNvSpPr>
                <a:spLocks noChangeShapeType="1"/>
              </p:cNvSpPr>
              <p:nvPr/>
            </p:nvSpPr>
            <p:spPr bwMode="auto">
              <a:xfrm>
                <a:off x="4161" y="1922"/>
                <a:ext cx="0" cy="77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 type="none" w="sm" len="lg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/>
              <a:lstStyle/>
              <a:p>
                <a:endParaRPr lang="ru-RU"/>
              </a:p>
            </p:txBody>
          </p:sp>
          <p:sp>
            <p:nvSpPr>
              <p:cNvPr id="16473" name="Line 124"/>
              <p:cNvSpPr>
                <a:spLocks noChangeShapeType="1"/>
              </p:cNvSpPr>
              <p:nvPr/>
            </p:nvSpPr>
            <p:spPr bwMode="auto">
              <a:xfrm>
                <a:off x="4161" y="1922"/>
                <a:ext cx="442" cy="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 type="none" w="sm" len="lg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/>
              <a:lstStyle/>
              <a:p>
                <a:endParaRPr lang="ru-RU"/>
              </a:p>
            </p:txBody>
          </p:sp>
          <p:sp>
            <p:nvSpPr>
              <p:cNvPr id="16474" name="Line 125"/>
              <p:cNvSpPr>
                <a:spLocks noChangeShapeType="1"/>
              </p:cNvSpPr>
              <p:nvPr/>
            </p:nvSpPr>
            <p:spPr bwMode="auto">
              <a:xfrm flipV="1">
                <a:off x="4161" y="1673"/>
                <a:ext cx="192" cy="24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 type="none" w="sm" len="lg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/>
              <a:lstStyle/>
              <a:p>
                <a:endParaRPr lang="ru-RU"/>
              </a:p>
            </p:txBody>
          </p:sp>
          <p:sp>
            <p:nvSpPr>
              <p:cNvPr id="16475" name="Text Box 126"/>
              <p:cNvSpPr txBox="1">
                <a:spLocks noChangeAspect="1" noChangeArrowheads="1"/>
              </p:cNvSpPr>
              <p:nvPr/>
            </p:nvSpPr>
            <p:spPr bwMode="auto">
              <a:xfrm>
                <a:off x="4312" y="1237"/>
                <a:ext cx="216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ru-RU" sz="1100" b="1">
                    <a:latin typeface="Arial" panose="020B0604020202020204" pitchFamily="34" charset="0"/>
                  </a:rPr>
                  <a:t>ρ</a:t>
                </a:r>
                <a:r>
                  <a:rPr lang="en-US" altLang="ru-RU" sz="1100" b="1" i="1" baseline="-25000">
                    <a:latin typeface="Arial" panose="020B0604020202020204" pitchFamily="34" charset="0"/>
                  </a:rPr>
                  <a:t>h</a:t>
                </a:r>
                <a:endParaRPr lang="el-GR" altLang="ru-RU" sz="1100" b="1">
                  <a:latin typeface="Arial" panose="020B0604020202020204" pitchFamily="34" charset="0"/>
                </a:endParaRPr>
              </a:p>
            </p:txBody>
          </p:sp>
          <p:sp>
            <p:nvSpPr>
              <p:cNvPr id="16476" name="Text Box 127"/>
              <p:cNvSpPr txBox="1">
                <a:spLocks noChangeArrowheads="1"/>
              </p:cNvSpPr>
              <p:nvPr/>
            </p:nvSpPr>
            <p:spPr bwMode="auto">
              <a:xfrm>
                <a:off x="4627" y="1678"/>
                <a:ext cx="216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ru-RU" sz="1100" b="1">
                    <a:latin typeface="Arial" panose="020B0604020202020204" pitchFamily="34" charset="0"/>
                  </a:rPr>
                  <a:t>ρ</a:t>
                </a:r>
                <a:r>
                  <a:rPr lang="en-US" altLang="ru-RU" sz="1100" b="1" i="1" baseline="-25000">
                    <a:latin typeface="Arial" panose="020B0604020202020204" pitchFamily="34" charset="0"/>
                  </a:rPr>
                  <a:t>h</a:t>
                </a:r>
                <a:endParaRPr lang="el-GR" altLang="ru-RU" sz="1100" b="1">
                  <a:latin typeface="Arial" panose="020B0604020202020204" pitchFamily="34" charset="0"/>
                </a:endParaRPr>
              </a:p>
            </p:txBody>
          </p:sp>
          <p:sp>
            <p:nvSpPr>
              <p:cNvPr id="16477" name="Text Box 128"/>
              <p:cNvSpPr txBox="1">
                <a:spLocks noChangeArrowheads="1"/>
              </p:cNvSpPr>
              <p:nvPr/>
            </p:nvSpPr>
            <p:spPr bwMode="auto">
              <a:xfrm>
                <a:off x="4216" y="2599"/>
                <a:ext cx="209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ru-RU" sz="1100" b="1">
                    <a:latin typeface="Arial" panose="020B0604020202020204" pitchFamily="34" charset="0"/>
                  </a:rPr>
                  <a:t>ρ</a:t>
                </a:r>
                <a:r>
                  <a:rPr lang="en-US" altLang="ru-RU" sz="1100" b="1" i="1" baseline="-25000">
                    <a:latin typeface="Arial" panose="020B0604020202020204" pitchFamily="34" charset="0"/>
                  </a:rPr>
                  <a:t>v</a:t>
                </a:r>
                <a:endParaRPr lang="el-GR" altLang="ru-RU" sz="1100" b="1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393" name="Группа 26"/>
            <p:cNvGrpSpPr>
              <a:grpSpLocks/>
            </p:cNvGrpSpPr>
            <p:nvPr/>
          </p:nvGrpSpPr>
          <p:grpSpPr bwMode="auto">
            <a:xfrm>
              <a:off x="895922" y="2969490"/>
              <a:ext cx="1656000" cy="1739877"/>
              <a:chOff x="235872" y="4770608"/>
              <a:chExt cx="1656000" cy="1739877"/>
            </a:xfrm>
          </p:grpSpPr>
          <p:grpSp>
            <p:nvGrpSpPr>
              <p:cNvPr id="16395" name="Группа 158"/>
              <p:cNvGrpSpPr>
                <a:grpSpLocks/>
              </p:cNvGrpSpPr>
              <p:nvPr/>
            </p:nvGrpSpPr>
            <p:grpSpPr bwMode="auto">
              <a:xfrm>
                <a:off x="235872" y="4770608"/>
                <a:ext cx="1656000" cy="1739877"/>
                <a:chOff x="841375" y="1393825"/>
                <a:chExt cx="3448050" cy="3622675"/>
              </a:xfrm>
            </p:grpSpPr>
            <p:sp>
              <p:nvSpPr>
                <p:cNvPr id="211" name="Freeform 50"/>
                <p:cNvSpPr>
                  <a:spLocks/>
                </p:cNvSpPr>
                <p:nvPr/>
              </p:nvSpPr>
              <p:spPr bwMode="auto">
                <a:xfrm>
                  <a:off x="2455838" y="2266557"/>
                  <a:ext cx="115631" cy="2340096"/>
                </a:xfrm>
                <a:custGeom>
                  <a:avLst/>
                  <a:gdLst>
                    <a:gd name="T0" fmla="*/ 0 w 46"/>
                    <a:gd name="T1" fmla="*/ 2147483646 h 1159"/>
                    <a:gd name="T2" fmla="*/ 2147483646 w 46"/>
                    <a:gd name="T3" fmla="*/ 0 h 1159"/>
                    <a:gd name="T4" fmla="*/ 2147483646 w 46"/>
                    <a:gd name="T5" fmla="*/ 2147483646 h 1159"/>
                    <a:gd name="T6" fmla="*/ 0 w 46"/>
                    <a:gd name="T7" fmla="*/ 2147483646 h 1159"/>
                    <a:gd name="T8" fmla="*/ 0 w 46"/>
                    <a:gd name="T9" fmla="*/ 2147483646 h 11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6" h="1159">
                      <a:moveTo>
                        <a:pt x="0" y="53"/>
                      </a:moveTo>
                      <a:lnTo>
                        <a:pt x="46" y="0"/>
                      </a:lnTo>
                      <a:lnTo>
                        <a:pt x="46" y="1103"/>
                      </a:lnTo>
                      <a:lnTo>
                        <a:pt x="0" y="1159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12" name="Rectangle 16"/>
                <p:cNvSpPr>
                  <a:spLocks noChangeArrowheads="1"/>
                </p:cNvSpPr>
                <p:nvPr/>
              </p:nvSpPr>
              <p:spPr bwMode="auto">
                <a:xfrm>
                  <a:off x="2568166" y="2266557"/>
                  <a:ext cx="346894" cy="222771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eaLnBrk="1" hangingPunct="1">
                    <a:defRPr/>
                  </a:pPr>
                  <a:endParaRPr lang="ru-RU" altLang="ru-RU" sz="1050"/>
                </a:p>
              </p:txBody>
            </p:sp>
            <p:sp>
              <p:nvSpPr>
                <p:cNvPr id="213" name="Freeform 7"/>
                <p:cNvSpPr>
                  <a:spLocks/>
                </p:cNvSpPr>
                <p:nvPr/>
              </p:nvSpPr>
              <p:spPr bwMode="auto">
                <a:xfrm>
                  <a:off x="856817" y="1734416"/>
                  <a:ext cx="3416090" cy="1037839"/>
                </a:xfrm>
                <a:custGeom>
                  <a:avLst/>
                  <a:gdLst>
                    <a:gd name="T0" fmla="*/ 2147483646 w 1361"/>
                    <a:gd name="T1" fmla="*/ 2147483646 h 514"/>
                    <a:gd name="T2" fmla="*/ 2147483646 w 1361"/>
                    <a:gd name="T3" fmla="*/ 2147483646 h 514"/>
                    <a:gd name="T4" fmla="*/ 2147483646 w 1361"/>
                    <a:gd name="T5" fmla="*/ 2147483646 h 514"/>
                    <a:gd name="T6" fmla="*/ 2147483646 w 1361"/>
                    <a:gd name="T7" fmla="*/ 2147483646 h 514"/>
                    <a:gd name="T8" fmla="*/ 2147483646 w 1361"/>
                    <a:gd name="T9" fmla="*/ 2147483646 h 514"/>
                    <a:gd name="T10" fmla="*/ 2147483646 w 1361"/>
                    <a:gd name="T11" fmla="*/ 2147483646 h 514"/>
                    <a:gd name="T12" fmla="*/ 2147483646 w 1361"/>
                    <a:gd name="T13" fmla="*/ 2147483646 h 514"/>
                    <a:gd name="T14" fmla="*/ 2147483646 w 1361"/>
                    <a:gd name="T15" fmla="*/ 2147483646 h 514"/>
                    <a:gd name="T16" fmla="*/ 2147483646 w 1361"/>
                    <a:gd name="T17" fmla="*/ 2147483646 h 514"/>
                    <a:gd name="T18" fmla="*/ 2147483646 w 1361"/>
                    <a:gd name="T19" fmla="*/ 2147483646 h 514"/>
                    <a:gd name="T20" fmla="*/ 2147483646 w 1361"/>
                    <a:gd name="T21" fmla="*/ 2147483646 h 514"/>
                    <a:gd name="T22" fmla="*/ 2147483646 w 1361"/>
                    <a:gd name="T23" fmla="*/ 2147483646 h 514"/>
                    <a:gd name="T24" fmla="*/ 2147483646 w 1361"/>
                    <a:gd name="T25" fmla="*/ 2147483646 h 514"/>
                    <a:gd name="T26" fmla="*/ 2147483646 w 1361"/>
                    <a:gd name="T27" fmla="*/ 2147483646 h 514"/>
                    <a:gd name="T28" fmla="*/ 2147483646 w 1361"/>
                    <a:gd name="T29" fmla="*/ 2147483646 h 514"/>
                    <a:gd name="T30" fmla="*/ 2147483646 w 1361"/>
                    <a:gd name="T31" fmla="*/ 2147483646 h 514"/>
                    <a:gd name="T32" fmla="*/ 2147483646 w 1361"/>
                    <a:gd name="T33" fmla="*/ 0 h 514"/>
                    <a:gd name="T34" fmla="*/ 2147483646 w 1361"/>
                    <a:gd name="T35" fmla="*/ 2147483646 h 514"/>
                    <a:gd name="T36" fmla="*/ 2147483646 w 1361"/>
                    <a:gd name="T37" fmla="*/ 2147483646 h 514"/>
                    <a:gd name="T38" fmla="*/ 2147483646 w 1361"/>
                    <a:gd name="T39" fmla="*/ 2147483646 h 514"/>
                    <a:gd name="T40" fmla="*/ 2147483646 w 1361"/>
                    <a:gd name="T41" fmla="*/ 2147483646 h 514"/>
                    <a:gd name="T42" fmla="*/ 2147483646 w 1361"/>
                    <a:gd name="T43" fmla="*/ 2147483646 h 514"/>
                    <a:gd name="T44" fmla="*/ 2147483646 w 1361"/>
                    <a:gd name="T45" fmla="*/ 2147483646 h 514"/>
                    <a:gd name="T46" fmla="*/ 2147483646 w 1361"/>
                    <a:gd name="T47" fmla="*/ 2147483646 h 514"/>
                    <a:gd name="T48" fmla="*/ 2147483646 w 1361"/>
                    <a:gd name="T49" fmla="*/ 2147483646 h 514"/>
                    <a:gd name="T50" fmla="*/ 2147483646 w 1361"/>
                    <a:gd name="T51" fmla="*/ 2147483646 h 514"/>
                    <a:gd name="T52" fmla="*/ 2147483646 w 1361"/>
                    <a:gd name="T53" fmla="*/ 2147483646 h 514"/>
                    <a:gd name="T54" fmla="*/ 2147483646 w 1361"/>
                    <a:gd name="T55" fmla="*/ 2147483646 h 514"/>
                    <a:gd name="T56" fmla="*/ 2147483646 w 1361"/>
                    <a:gd name="T57" fmla="*/ 2147483646 h 514"/>
                    <a:gd name="T58" fmla="*/ 2147483646 w 1361"/>
                    <a:gd name="T59" fmla="*/ 2147483646 h 514"/>
                    <a:gd name="T60" fmla="*/ 2147483646 w 1361"/>
                    <a:gd name="T61" fmla="*/ 2147483646 h 514"/>
                    <a:gd name="T62" fmla="*/ 2147483646 w 1361"/>
                    <a:gd name="T63" fmla="*/ 2147483646 h 514"/>
                    <a:gd name="T64" fmla="*/ 0 w 1361"/>
                    <a:gd name="T65" fmla="*/ 2147483646 h 514"/>
                    <a:gd name="T66" fmla="*/ 2147483646 w 1361"/>
                    <a:gd name="T67" fmla="*/ 2147483646 h 514"/>
                    <a:gd name="T68" fmla="*/ 2147483646 w 1361"/>
                    <a:gd name="T69" fmla="*/ 2147483646 h 514"/>
                    <a:gd name="T70" fmla="*/ 2147483646 w 1361"/>
                    <a:gd name="T71" fmla="*/ 2147483646 h 514"/>
                    <a:gd name="T72" fmla="*/ 2147483646 w 1361"/>
                    <a:gd name="T73" fmla="*/ 2147483646 h 514"/>
                    <a:gd name="T74" fmla="*/ 2147483646 w 1361"/>
                    <a:gd name="T75" fmla="*/ 2147483646 h 514"/>
                    <a:gd name="T76" fmla="*/ 2147483646 w 1361"/>
                    <a:gd name="T77" fmla="*/ 2147483646 h 514"/>
                    <a:gd name="T78" fmla="*/ 2147483646 w 1361"/>
                    <a:gd name="T79" fmla="*/ 2147483646 h 514"/>
                    <a:gd name="T80" fmla="*/ 2147483646 w 1361"/>
                    <a:gd name="T81" fmla="*/ 2147483646 h 514"/>
                    <a:gd name="T82" fmla="*/ 2147483646 w 1361"/>
                    <a:gd name="T83" fmla="*/ 2147483646 h 514"/>
                    <a:gd name="T84" fmla="*/ 2147483646 w 1361"/>
                    <a:gd name="T85" fmla="*/ 2147483646 h 514"/>
                    <a:gd name="T86" fmla="*/ 2147483646 w 1361"/>
                    <a:gd name="T87" fmla="*/ 2147483646 h 51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1361" h="514">
                      <a:moveTo>
                        <a:pt x="681" y="264"/>
                      </a:moveTo>
                      <a:lnTo>
                        <a:pt x="1361" y="264"/>
                      </a:lnTo>
                      <a:lnTo>
                        <a:pt x="1360" y="251"/>
                      </a:lnTo>
                      <a:lnTo>
                        <a:pt x="1358" y="237"/>
                      </a:lnTo>
                      <a:lnTo>
                        <a:pt x="1353" y="224"/>
                      </a:lnTo>
                      <a:lnTo>
                        <a:pt x="1347" y="211"/>
                      </a:lnTo>
                      <a:lnTo>
                        <a:pt x="1340" y="198"/>
                      </a:lnTo>
                      <a:lnTo>
                        <a:pt x="1331" y="186"/>
                      </a:lnTo>
                      <a:lnTo>
                        <a:pt x="1319" y="174"/>
                      </a:lnTo>
                      <a:lnTo>
                        <a:pt x="1308" y="161"/>
                      </a:lnTo>
                      <a:lnTo>
                        <a:pt x="1294" y="149"/>
                      </a:lnTo>
                      <a:lnTo>
                        <a:pt x="1278" y="139"/>
                      </a:lnTo>
                      <a:lnTo>
                        <a:pt x="1262" y="127"/>
                      </a:lnTo>
                      <a:lnTo>
                        <a:pt x="1245" y="117"/>
                      </a:lnTo>
                      <a:lnTo>
                        <a:pt x="1226" y="106"/>
                      </a:lnTo>
                      <a:lnTo>
                        <a:pt x="1205" y="97"/>
                      </a:lnTo>
                      <a:lnTo>
                        <a:pt x="1184" y="86"/>
                      </a:lnTo>
                      <a:lnTo>
                        <a:pt x="1162" y="77"/>
                      </a:lnTo>
                      <a:lnTo>
                        <a:pt x="1137" y="69"/>
                      </a:lnTo>
                      <a:lnTo>
                        <a:pt x="1113" y="61"/>
                      </a:lnTo>
                      <a:lnTo>
                        <a:pt x="1087" y="53"/>
                      </a:lnTo>
                      <a:lnTo>
                        <a:pt x="1061" y="46"/>
                      </a:lnTo>
                      <a:lnTo>
                        <a:pt x="1033" y="39"/>
                      </a:lnTo>
                      <a:lnTo>
                        <a:pt x="1005" y="32"/>
                      </a:lnTo>
                      <a:lnTo>
                        <a:pt x="975" y="26"/>
                      </a:lnTo>
                      <a:lnTo>
                        <a:pt x="945" y="21"/>
                      </a:lnTo>
                      <a:lnTo>
                        <a:pt x="914" y="16"/>
                      </a:lnTo>
                      <a:lnTo>
                        <a:pt x="882" y="12"/>
                      </a:lnTo>
                      <a:lnTo>
                        <a:pt x="851" y="8"/>
                      </a:lnTo>
                      <a:lnTo>
                        <a:pt x="817" y="6"/>
                      </a:lnTo>
                      <a:lnTo>
                        <a:pt x="784" y="4"/>
                      </a:lnTo>
                      <a:lnTo>
                        <a:pt x="749" y="1"/>
                      </a:lnTo>
                      <a:lnTo>
                        <a:pt x="716" y="0"/>
                      </a:lnTo>
                      <a:lnTo>
                        <a:pt x="681" y="0"/>
                      </a:lnTo>
                      <a:lnTo>
                        <a:pt x="646" y="0"/>
                      </a:lnTo>
                      <a:lnTo>
                        <a:pt x="611" y="1"/>
                      </a:lnTo>
                      <a:lnTo>
                        <a:pt x="577" y="4"/>
                      </a:lnTo>
                      <a:lnTo>
                        <a:pt x="543" y="6"/>
                      </a:lnTo>
                      <a:lnTo>
                        <a:pt x="510" y="8"/>
                      </a:lnTo>
                      <a:lnTo>
                        <a:pt x="478" y="12"/>
                      </a:lnTo>
                      <a:lnTo>
                        <a:pt x="446" y="16"/>
                      </a:lnTo>
                      <a:lnTo>
                        <a:pt x="416" y="21"/>
                      </a:lnTo>
                      <a:lnTo>
                        <a:pt x="386" y="26"/>
                      </a:lnTo>
                      <a:lnTo>
                        <a:pt x="357" y="32"/>
                      </a:lnTo>
                      <a:lnTo>
                        <a:pt x="327" y="39"/>
                      </a:lnTo>
                      <a:lnTo>
                        <a:pt x="301" y="46"/>
                      </a:lnTo>
                      <a:lnTo>
                        <a:pt x="274" y="53"/>
                      </a:lnTo>
                      <a:lnTo>
                        <a:pt x="248" y="61"/>
                      </a:lnTo>
                      <a:lnTo>
                        <a:pt x="223" y="69"/>
                      </a:lnTo>
                      <a:lnTo>
                        <a:pt x="199" y="77"/>
                      </a:lnTo>
                      <a:lnTo>
                        <a:pt x="177" y="86"/>
                      </a:lnTo>
                      <a:lnTo>
                        <a:pt x="155" y="97"/>
                      </a:lnTo>
                      <a:lnTo>
                        <a:pt x="135" y="106"/>
                      </a:lnTo>
                      <a:lnTo>
                        <a:pt x="117" y="117"/>
                      </a:lnTo>
                      <a:lnTo>
                        <a:pt x="98" y="127"/>
                      </a:lnTo>
                      <a:lnTo>
                        <a:pt x="82" y="139"/>
                      </a:lnTo>
                      <a:lnTo>
                        <a:pt x="66" y="149"/>
                      </a:lnTo>
                      <a:lnTo>
                        <a:pt x="54" y="161"/>
                      </a:lnTo>
                      <a:lnTo>
                        <a:pt x="41" y="174"/>
                      </a:lnTo>
                      <a:lnTo>
                        <a:pt x="30" y="186"/>
                      </a:lnTo>
                      <a:lnTo>
                        <a:pt x="21" y="198"/>
                      </a:lnTo>
                      <a:lnTo>
                        <a:pt x="13" y="211"/>
                      </a:lnTo>
                      <a:lnTo>
                        <a:pt x="7" y="224"/>
                      </a:lnTo>
                      <a:lnTo>
                        <a:pt x="3" y="237"/>
                      </a:lnTo>
                      <a:lnTo>
                        <a:pt x="0" y="251"/>
                      </a:lnTo>
                      <a:lnTo>
                        <a:pt x="0" y="264"/>
                      </a:lnTo>
                      <a:lnTo>
                        <a:pt x="0" y="275"/>
                      </a:lnTo>
                      <a:lnTo>
                        <a:pt x="1" y="286"/>
                      </a:lnTo>
                      <a:lnTo>
                        <a:pt x="5" y="296"/>
                      </a:lnTo>
                      <a:lnTo>
                        <a:pt x="8" y="306"/>
                      </a:lnTo>
                      <a:lnTo>
                        <a:pt x="13" y="316"/>
                      </a:lnTo>
                      <a:lnTo>
                        <a:pt x="20" y="327"/>
                      </a:lnTo>
                      <a:lnTo>
                        <a:pt x="26" y="337"/>
                      </a:lnTo>
                      <a:lnTo>
                        <a:pt x="34" y="347"/>
                      </a:lnTo>
                      <a:lnTo>
                        <a:pt x="43" y="356"/>
                      </a:lnTo>
                      <a:lnTo>
                        <a:pt x="52" y="366"/>
                      </a:lnTo>
                      <a:lnTo>
                        <a:pt x="64" y="376"/>
                      </a:lnTo>
                      <a:lnTo>
                        <a:pt x="76" y="385"/>
                      </a:lnTo>
                      <a:lnTo>
                        <a:pt x="101" y="403"/>
                      </a:lnTo>
                      <a:lnTo>
                        <a:pt x="132" y="419"/>
                      </a:lnTo>
                      <a:lnTo>
                        <a:pt x="164" y="435"/>
                      </a:lnTo>
                      <a:lnTo>
                        <a:pt x="199" y="450"/>
                      </a:lnTo>
                      <a:lnTo>
                        <a:pt x="239" y="464"/>
                      </a:lnTo>
                      <a:lnTo>
                        <a:pt x="280" y="477"/>
                      </a:lnTo>
                      <a:lnTo>
                        <a:pt x="324" y="489"/>
                      </a:lnTo>
                      <a:lnTo>
                        <a:pt x="371" y="499"/>
                      </a:lnTo>
                      <a:lnTo>
                        <a:pt x="420" y="507"/>
                      </a:lnTo>
                      <a:lnTo>
                        <a:pt x="471" y="514"/>
                      </a:lnTo>
                      <a:lnTo>
                        <a:pt x="681" y="264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15" name="Freeform 9"/>
                <p:cNvSpPr>
                  <a:spLocks noChangeAspect="1"/>
                </p:cNvSpPr>
                <p:nvPr/>
              </p:nvSpPr>
              <p:spPr bwMode="auto">
                <a:xfrm>
                  <a:off x="1299521" y="1876541"/>
                  <a:ext cx="2530682" cy="766811"/>
                </a:xfrm>
                <a:custGeom>
                  <a:avLst/>
                  <a:gdLst>
                    <a:gd name="T0" fmla="*/ 2147483646 w 822"/>
                    <a:gd name="T1" fmla="*/ 2147483646 h 310"/>
                    <a:gd name="T2" fmla="*/ 2147483646 w 822"/>
                    <a:gd name="T3" fmla="*/ 2147483646 h 310"/>
                    <a:gd name="T4" fmla="*/ 2147483646 w 822"/>
                    <a:gd name="T5" fmla="*/ 2147483646 h 310"/>
                    <a:gd name="T6" fmla="*/ 2147483646 w 822"/>
                    <a:gd name="T7" fmla="*/ 2147483646 h 310"/>
                    <a:gd name="T8" fmla="*/ 2147483646 w 822"/>
                    <a:gd name="T9" fmla="*/ 2147483646 h 310"/>
                    <a:gd name="T10" fmla="*/ 2147483646 w 822"/>
                    <a:gd name="T11" fmla="*/ 2147483646 h 310"/>
                    <a:gd name="T12" fmla="*/ 2147483646 w 822"/>
                    <a:gd name="T13" fmla="*/ 2147483646 h 310"/>
                    <a:gd name="T14" fmla="*/ 2147483646 w 822"/>
                    <a:gd name="T15" fmla="*/ 2147483646 h 310"/>
                    <a:gd name="T16" fmla="*/ 2147483646 w 822"/>
                    <a:gd name="T17" fmla="*/ 2147483646 h 310"/>
                    <a:gd name="T18" fmla="*/ 2147483646 w 822"/>
                    <a:gd name="T19" fmla="*/ 2147483646 h 310"/>
                    <a:gd name="T20" fmla="*/ 2147483646 w 822"/>
                    <a:gd name="T21" fmla="*/ 2147483646 h 310"/>
                    <a:gd name="T22" fmla="*/ 2147483646 w 822"/>
                    <a:gd name="T23" fmla="*/ 2147483646 h 310"/>
                    <a:gd name="T24" fmla="*/ 2147483646 w 822"/>
                    <a:gd name="T25" fmla="*/ 2147483646 h 310"/>
                    <a:gd name="T26" fmla="*/ 2147483646 w 822"/>
                    <a:gd name="T27" fmla="*/ 2147483646 h 310"/>
                    <a:gd name="T28" fmla="*/ 2147483646 w 822"/>
                    <a:gd name="T29" fmla="*/ 2147483646 h 310"/>
                    <a:gd name="T30" fmla="*/ 2147483646 w 822"/>
                    <a:gd name="T31" fmla="*/ 2147483646 h 310"/>
                    <a:gd name="T32" fmla="*/ 2147483646 w 822"/>
                    <a:gd name="T33" fmla="*/ 2147483646 h 310"/>
                    <a:gd name="T34" fmla="*/ 2147483646 w 822"/>
                    <a:gd name="T35" fmla="*/ 2147483646 h 310"/>
                    <a:gd name="T36" fmla="*/ 2147483646 w 822"/>
                    <a:gd name="T37" fmla="*/ 2147483646 h 310"/>
                    <a:gd name="T38" fmla="*/ 2147483646 w 822"/>
                    <a:gd name="T39" fmla="*/ 2147483646 h 310"/>
                    <a:gd name="T40" fmla="*/ 2147483646 w 822"/>
                    <a:gd name="T41" fmla="*/ 2147483646 h 310"/>
                    <a:gd name="T42" fmla="*/ 2147483646 w 822"/>
                    <a:gd name="T43" fmla="*/ 0 h 310"/>
                    <a:gd name="T44" fmla="*/ 2147483646 w 822"/>
                    <a:gd name="T45" fmla="*/ 2147483646 h 310"/>
                    <a:gd name="T46" fmla="*/ 2147483646 w 822"/>
                    <a:gd name="T47" fmla="*/ 2147483646 h 310"/>
                    <a:gd name="T48" fmla="*/ 2147483646 w 822"/>
                    <a:gd name="T49" fmla="*/ 2147483646 h 310"/>
                    <a:gd name="T50" fmla="*/ 2147483646 w 822"/>
                    <a:gd name="T51" fmla="*/ 2147483646 h 310"/>
                    <a:gd name="T52" fmla="*/ 2147483646 w 822"/>
                    <a:gd name="T53" fmla="*/ 2147483646 h 310"/>
                    <a:gd name="T54" fmla="*/ 2147483646 w 822"/>
                    <a:gd name="T55" fmla="*/ 2147483646 h 310"/>
                    <a:gd name="T56" fmla="*/ 2147483646 w 822"/>
                    <a:gd name="T57" fmla="*/ 2147483646 h 310"/>
                    <a:gd name="T58" fmla="*/ 2147483646 w 822"/>
                    <a:gd name="T59" fmla="*/ 2147483646 h 310"/>
                    <a:gd name="T60" fmla="*/ 2147483646 w 822"/>
                    <a:gd name="T61" fmla="*/ 2147483646 h 310"/>
                    <a:gd name="T62" fmla="*/ 2147483646 w 822"/>
                    <a:gd name="T63" fmla="*/ 2147483646 h 310"/>
                    <a:gd name="T64" fmla="*/ 2147483646 w 822"/>
                    <a:gd name="T65" fmla="*/ 2147483646 h 310"/>
                    <a:gd name="T66" fmla="*/ 2147483646 w 822"/>
                    <a:gd name="T67" fmla="*/ 2147483646 h 310"/>
                    <a:gd name="T68" fmla="*/ 2147483646 w 822"/>
                    <a:gd name="T69" fmla="*/ 2147483646 h 310"/>
                    <a:gd name="T70" fmla="*/ 2147483646 w 822"/>
                    <a:gd name="T71" fmla="*/ 2147483646 h 310"/>
                    <a:gd name="T72" fmla="*/ 2147483646 w 822"/>
                    <a:gd name="T73" fmla="*/ 2147483646 h 310"/>
                    <a:gd name="T74" fmla="*/ 2147483646 w 822"/>
                    <a:gd name="T75" fmla="*/ 2147483646 h 310"/>
                    <a:gd name="T76" fmla="*/ 2147483646 w 822"/>
                    <a:gd name="T77" fmla="*/ 2147483646 h 310"/>
                    <a:gd name="T78" fmla="*/ 2147483646 w 822"/>
                    <a:gd name="T79" fmla="*/ 2147483646 h 310"/>
                    <a:gd name="T80" fmla="*/ 2147483646 w 822"/>
                    <a:gd name="T81" fmla="*/ 2147483646 h 310"/>
                    <a:gd name="T82" fmla="*/ 0 w 822"/>
                    <a:gd name="T83" fmla="*/ 2147483646 h 310"/>
                    <a:gd name="T84" fmla="*/ 2147483646 w 822"/>
                    <a:gd name="T85" fmla="*/ 2147483646 h 310"/>
                    <a:gd name="T86" fmla="*/ 2147483646 w 822"/>
                    <a:gd name="T87" fmla="*/ 2147483646 h 310"/>
                    <a:gd name="T88" fmla="*/ 2147483646 w 822"/>
                    <a:gd name="T89" fmla="*/ 2147483646 h 310"/>
                    <a:gd name="T90" fmla="*/ 2147483646 w 822"/>
                    <a:gd name="T91" fmla="*/ 2147483646 h 310"/>
                    <a:gd name="T92" fmla="*/ 2147483646 w 822"/>
                    <a:gd name="T93" fmla="*/ 2147483646 h 310"/>
                    <a:gd name="T94" fmla="*/ 2147483646 w 822"/>
                    <a:gd name="T95" fmla="*/ 2147483646 h 310"/>
                    <a:gd name="T96" fmla="*/ 2147483646 w 822"/>
                    <a:gd name="T97" fmla="*/ 2147483646 h 310"/>
                    <a:gd name="T98" fmla="*/ 2147483646 w 822"/>
                    <a:gd name="T99" fmla="*/ 2147483646 h 310"/>
                    <a:gd name="T100" fmla="*/ 2147483646 w 822"/>
                    <a:gd name="T101" fmla="*/ 2147483646 h 310"/>
                    <a:gd name="T102" fmla="*/ 2147483646 w 822"/>
                    <a:gd name="T103" fmla="*/ 2147483646 h 310"/>
                    <a:gd name="T104" fmla="*/ 2147483646 w 822"/>
                    <a:gd name="T105" fmla="*/ 2147483646 h 310"/>
                    <a:gd name="T106" fmla="*/ 2147483646 w 822"/>
                    <a:gd name="T107" fmla="*/ 2147483646 h 310"/>
                    <a:gd name="T108" fmla="*/ 2147483646 w 822"/>
                    <a:gd name="T109" fmla="*/ 2147483646 h 310"/>
                    <a:gd name="T110" fmla="*/ 2147483646 w 822"/>
                    <a:gd name="T111" fmla="*/ 2147483646 h 310"/>
                    <a:gd name="T112" fmla="*/ 2147483646 w 822"/>
                    <a:gd name="T113" fmla="*/ 2147483646 h 310"/>
                    <a:gd name="T114" fmla="*/ 2147483646 w 822"/>
                    <a:gd name="T115" fmla="*/ 2147483646 h 310"/>
                    <a:gd name="T116" fmla="*/ 2147483646 w 822"/>
                    <a:gd name="T117" fmla="*/ 2147483646 h 310"/>
                    <a:gd name="T118" fmla="*/ 2147483646 w 822"/>
                    <a:gd name="T119" fmla="*/ 2147483646 h 310"/>
                    <a:gd name="T120" fmla="*/ 2147483646 w 822"/>
                    <a:gd name="T121" fmla="*/ 2147483646 h 31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822" h="310">
                      <a:moveTo>
                        <a:pt x="412" y="159"/>
                      </a:moveTo>
                      <a:lnTo>
                        <a:pt x="822" y="159"/>
                      </a:lnTo>
                      <a:lnTo>
                        <a:pt x="822" y="151"/>
                      </a:lnTo>
                      <a:lnTo>
                        <a:pt x="819" y="144"/>
                      </a:lnTo>
                      <a:lnTo>
                        <a:pt x="817" y="135"/>
                      </a:lnTo>
                      <a:lnTo>
                        <a:pt x="814" y="127"/>
                      </a:lnTo>
                      <a:lnTo>
                        <a:pt x="809" y="119"/>
                      </a:lnTo>
                      <a:lnTo>
                        <a:pt x="803" y="112"/>
                      </a:lnTo>
                      <a:lnTo>
                        <a:pt x="797" y="105"/>
                      </a:lnTo>
                      <a:lnTo>
                        <a:pt x="789" y="97"/>
                      </a:lnTo>
                      <a:lnTo>
                        <a:pt x="773" y="83"/>
                      </a:lnTo>
                      <a:lnTo>
                        <a:pt x="752" y="70"/>
                      </a:lnTo>
                      <a:lnTo>
                        <a:pt x="729" y="58"/>
                      </a:lnTo>
                      <a:lnTo>
                        <a:pt x="702" y="47"/>
                      </a:lnTo>
                      <a:lnTo>
                        <a:pt x="673" y="36"/>
                      </a:lnTo>
                      <a:lnTo>
                        <a:pt x="641" y="27"/>
                      </a:lnTo>
                      <a:lnTo>
                        <a:pt x="607" y="19"/>
                      </a:lnTo>
                      <a:lnTo>
                        <a:pt x="571" y="13"/>
                      </a:lnTo>
                      <a:lnTo>
                        <a:pt x="533" y="7"/>
                      </a:lnTo>
                      <a:lnTo>
                        <a:pt x="494" y="4"/>
                      </a:lnTo>
                      <a:lnTo>
                        <a:pt x="454" y="1"/>
                      </a:lnTo>
                      <a:lnTo>
                        <a:pt x="412" y="0"/>
                      </a:lnTo>
                      <a:lnTo>
                        <a:pt x="370" y="1"/>
                      </a:lnTo>
                      <a:lnTo>
                        <a:pt x="329" y="4"/>
                      </a:lnTo>
                      <a:lnTo>
                        <a:pt x="289" y="7"/>
                      </a:lnTo>
                      <a:lnTo>
                        <a:pt x="252" y="13"/>
                      </a:lnTo>
                      <a:lnTo>
                        <a:pt x="216" y="19"/>
                      </a:lnTo>
                      <a:lnTo>
                        <a:pt x="182" y="27"/>
                      </a:lnTo>
                      <a:lnTo>
                        <a:pt x="151" y="36"/>
                      </a:lnTo>
                      <a:lnTo>
                        <a:pt x="121" y="47"/>
                      </a:lnTo>
                      <a:lnTo>
                        <a:pt x="95" y="58"/>
                      </a:lnTo>
                      <a:lnTo>
                        <a:pt x="71" y="70"/>
                      </a:lnTo>
                      <a:lnTo>
                        <a:pt x="50" y="83"/>
                      </a:lnTo>
                      <a:lnTo>
                        <a:pt x="33" y="97"/>
                      </a:lnTo>
                      <a:lnTo>
                        <a:pt x="26" y="105"/>
                      </a:lnTo>
                      <a:lnTo>
                        <a:pt x="19" y="112"/>
                      </a:lnTo>
                      <a:lnTo>
                        <a:pt x="14" y="119"/>
                      </a:lnTo>
                      <a:lnTo>
                        <a:pt x="10" y="127"/>
                      </a:lnTo>
                      <a:lnTo>
                        <a:pt x="5" y="135"/>
                      </a:lnTo>
                      <a:lnTo>
                        <a:pt x="3" y="144"/>
                      </a:lnTo>
                      <a:lnTo>
                        <a:pt x="1" y="151"/>
                      </a:lnTo>
                      <a:lnTo>
                        <a:pt x="0" y="159"/>
                      </a:lnTo>
                      <a:lnTo>
                        <a:pt x="1" y="166"/>
                      </a:lnTo>
                      <a:lnTo>
                        <a:pt x="3" y="172"/>
                      </a:lnTo>
                      <a:lnTo>
                        <a:pt x="4" y="179"/>
                      </a:lnTo>
                      <a:lnTo>
                        <a:pt x="6" y="184"/>
                      </a:lnTo>
                      <a:lnTo>
                        <a:pt x="13" y="197"/>
                      </a:lnTo>
                      <a:lnTo>
                        <a:pt x="21" y="209"/>
                      </a:lnTo>
                      <a:lnTo>
                        <a:pt x="33" y="221"/>
                      </a:lnTo>
                      <a:lnTo>
                        <a:pt x="47" y="232"/>
                      </a:lnTo>
                      <a:lnTo>
                        <a:pt x="62" y="243"/>
                      </a:lnTo>
                      <a:lnTo>
                        <a:pt x="81" y="253"/>
                      </a:lnTo>
                      <a:lnTo>
                        <a:pt x="99" y="263"/>
                      </a:lnTo>
                      <a:lnTo>
                        <a:pt x="121" y="272"/>
                      </a:lnTo>
                      <a:lnTo>
                        <a:pt x="145" y="280"/>
                      </a:lnTo>
                      <a:lnTo>
                        <a:pt x="170" y="288"/>
                      </a:lnTo>
                      <a:lnTo>
                        <a:pt x="196" y="295"/>
                      </a:lnTo>
                      <a:lnTo>
                        <a:pt x="224" y="301"/>
                      </a:lnTo>
                      <a:lnTo>
                        <a:pt x="254" y="306"/>
                      </a:lnTo>
                      <a:lnTo>
                        <a:pt x="285" y="310"/>
                      </a:lnTo>
                      <a:lnTo>
                        <a:pt x="412" y="159"/>
                      </a:lnTo>
                      <a:close/>
                    </a:path>
                  </a:pathLst>
                </a:custGeom>
                <a:solidFill>
                  <a:srgbClr val="66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17" name="Rectangle 26"/>
                <p:cNvSpPr>
                  <a:spLocks noChangeArrowheads="1"/>
                </p:cNvSpPr>
                <p:nvPr/>
              </p:nvSpPr>
              <p:spPr bwMode="auto">
                <a:xfrm>
                  <a:off x="3377587" y="2887938"/>
                  <a:ext cx="241176" cy="601550"/>
                </a:xfrm>
                <a:prstGeom prst="rect">
                  <a:avLst/>
                </a:prstGeom>
                <a:solidFill>
                  <a:srgbClr val="66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19" name="Rectangle 28"/>
                <p:cNvSpPr>
                  <a:spLocks noChangeArrowheads="1"/>
                </p:cNvSpPr>
                <p:nvPr/>
              </p:nvSpPr>
              <p:spPr bwMode="auto">
                <a:xfrm>
                  <a:off x="3595635" y="2887938"/>
                  <a:ext cx="677272" cy="601550"/>
                </a:xfrm>
                <a:prstGeom prst="rect">
                  <a:avLst/>
                </a:prstGeom>
                <a:solidFill>
                  <a:srgbClr val="99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2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840297" y="1393979"/>
                  <a:ext cx="3449128" cy="36225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22" name="Freeform 8"/>
                <p:cNvSpPr>
                  <a:spLocks/>
                </p:cNvSpPr>
                <p:nvPr/>
              </p:nvSpPr>
              <p:spPr bwMode="auto">
                <a:xfrm>
                  <a:off x="856817" y="1734416"/>
                  <a:ext cx="3416090" cy="1037839"/>
                </a:xfrm>
                <a:custGeom>
                  <a:avLst/>
                  <a:gdLst>
                    <a:gd name="T0" fmla="*/ 2147483646 w 1361"/>
                    <a:gd name="T1" fmla="*/ 2147483646 h 514"/>
                    <a:gd name="T2" fmla="*/ 2147483646 w 1361"/>
                    <a:gd name="T3" fmla="*/ 2147483646 h 514"/>
                    <a:gd name="T4" fmla="*/ 2147483646 w 1361"/>
                    <a:gd name="T5" fmla="*/ 2147483646 h 514"/>
                    <a:gd name="T6" fmla="*/ 2147483646 w 1361"/>
                    <a:gd name="T7" fmla="*/ 2147483646 h 514"/>
                    <a:gd name="T8" fmla="*/ 2147483646 w 1361"/>
                    <a:gd name="T9" fmla="*/ 2147483646 h 514"/>
                    <a:gd name="T10" fmla="*/ 2147483646 w 1361"/>
                    <a:gd name="T11" fmla="*/ 2147483646 h 514"/>
                    <a:gd name="T12" fmla="*/ 2147483646 w 1361"/>
                    <a:gd name="T13" fmla="*/ 2147483646 h 514"/>
                    <a:gd name="T14" fmla="*/ 2147483646 w 1361"/>
                    <a:gd name="T15" fmla="*/ 2147483646 h 514"/>
                    <a:gd name="T16" fmla="*/ 2147483646 w 1361"/>
                    <a:gd name="T17" fmla="*/ 2147483646 h 514"/>
                    <a:gd name="T18" fmla="*/ 2147483646 w 1361"/>
                    <a:gd name="T19" fmla="*/ 2147483646 h 514"/>
                    <a:gd name="T20" fmla="*/ 2147483646 w 1361"/>
                    <a:gd name="T21" fmla="*/ 2147483646 h 514"/>
                    <a:gd name="T22" fmla="*/ 2147483646 w 1361"/>
                    <a:gd name="T23" fmla="*/ 2147483646 h 514"/>
                    <a:gd name="T24" fmla="*/ 2147483646 w 1361"/>
                    <a:gd name="T25" fmla="*/ 2147483646 h 514"/>
                    <a:gd name="T26" fmla="*/ 2147483646 w 1361"/>
                    <a:gd name="T27" fmla="*/ 2147483646 h 514"/>
                    <a:gd name="T28" fmla="*/ 2147483646 w 1361"/>
                    <a:gd name="T29" fmla="*/ 2147483646 h 514"/>
                    <a:gd name="T30" fmla="*/ 2147483646 w 1361"/>
                    <a:gd name="T31" fmla="*/ 2147483646 h 514"/>
                    <a:gd name="T32" fmla="*/ 2147483646 w 1361"/>
                    <a:gd name="T33" fmla="*/ 0 h 514"/>
                    <a:gd name="T34" fmla="*/ 2147483646 w 1361"/>
                    <a:gd name="T35" fmla="*/ 2147483646 h 514"/>
                    <a:gd name="T36" fmla="*/ 2147483646 w 1361"/>
                    <a:gd name="T37" fmla="*/ 2147483646 h 514"/>
                    <a:gd name="T38" fmla="*/ 2147483646 w 1361"/>
                    <a:gd name="T39" fmla="*/ 2147483646 h 514"/>
                    <a:gd name="T40" fmla="*/ 2147483646 w 1361"/>
                    <a:gd name="T41" fmla="*/ 2147483646 h 514"/>
                    <a:gd name="T42" fmla="*/ 2147483646 w 1361"/>
                    <a:gd name="T43" fmla="*/ 2147483646 h 514"/>
                    <a:gd name="T44" fmla="*/ 2147483646 w 1361"/>
                    <a:gd name="T45" fmla="*/ 2147483646 h 514"/>
                    <a:gd name="T46" fmla="*/ 2147483646 w 1361"/>
                    <a:gd name="T47" fmla="*/ 2147483646 h 514"/>
                    <a:gd name="T48" fmla="*/ 2147483646 w 1361"/>
                    <a:gd name="T49" fmla="*/ 2147483646 h 514"/>
                    <a:gd name="T50" fmla="*/ 2147483646 w 1361"/>
                    <a:gd name="T51" fmla="*/ 2147483646 h 514"/>
                    <a:gd name="T52" fmla="*/ 2147483646 w 1361"/>
                    <a:gd name="T53" fmla="*/ 2147483646 h 514"/>
                    <a:gd name="T54" fmla="*/ 2147483646 w 1361"/>
                    <a:gd name="T55" fmla="*/ 2147483646 h 514"/>
                    <a:gd name="T56" fmla="*/ 2147483646 w 1361"/>
                    <a:gd name="T57" fmla="*/ 2147483646 h 514"/>
                    <a:gd name="T58" fmla="*/ 2147483646 w 1361"/>
                    <a:gd name="T59" fmla="*/ 2147483646 h 514"/>
                    <a:gd name="T60" fmla="*/ 2147483646 w 1361"/>
                    <a:gd name="T61" fmla="*/ 2147483646 h 514"/>
                    <a:gd name="T62" fmla="*/ 2147483646 w 1361"/>
                    <a:gd name="T63" fmla="*/ 2147483646 h 514"/>
                    <a:gd name="T64" fmla="*/ 0 w 1361"/>
                    <a:gd name="T65" fmla="*/ 2147483646 h 514"/>
                    <a:gd name="T66" fmla="*/ 2147483646 w 1361"/>
                    <a:gd name="T67" fmla="*/ 2147483646 h 514"/>
                    <a:gd name="T68" fmla="*/ 2147483646 w 1361"/>
                    <a:gd name="T69" fmla="*/ 2147483646 h 514"/>
                    <a:gd name="T70" fmla="*/ 2147483646 w 1361"/>
                    <a:gd name="T71" fmla="*/ 2147483646 h 514"/>
                    <a:gd name="T72" fmla="*/ 2147483646 w 1361"/>
                    <a:gd name="T73" fmla="*/ 2147483646 h 514"/>
                    <a:gd name="T74" fmla="*/ 2147483646 w 1361"/>
                    <a:gd name="T75" fmla="*/ 2147483646 h 514"/>
                    <a:gd name="T76" fmla="*/ 2147483646 w 1361"/>
                    <a:gd name="T77" fmla="*/ 2147483646 h 514"/>
                    <a:gd name="T78" fmla="*/ 2147483646 w 1361"/>
                    <a:gd name="T79" fmla="*/ 2147483646 h 514"/>
                    <a:gd name="T80" fmla="*/ 2147483646 w 1361"/>
                    <a:gd name="T81" fmla="*/ 2147483646 h 514"/>
                    <a:gd name="T82" fmla="*/ 2147483646 w 1361"/>
                    <a:gd name="T83" fmla="*/ 2147483646 h 514"/>
                    <a:gd name="T84" fmla="*/ 2147483646 w 1361"/>
                    <a:gd name="T85" fmla="*/ 2147483646 h 514"/>
                    <a:gd name="T86" fmla="*/ 2147483646 w 1361"/>
                    <a:gd name="T87" fmla="*/ 2147483646 h 51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1361" h="514">
                      <a:moveTo>
                        <a:pt x="681" y="264"/>
                      </a:moveTo>
                      <a:lnTo>
                        <a:pt x="1361" y="264"/>
                      </a:lnTo>
                      <a:lnTo>
                        <a:pt x="1360" y="251"/>
                      </a:lnTo>
                      <a:lnTo>
                        <a:pt x="1358" y="237"/>
                      </a:lnTo>
                      <a:lnTo>
                        <a:pt x="1353" y="224"/>
                      </a:lnTo>
                      <a:lnTo>
                        <a:pt x="1347" y="211"/>
                      </a:lnTo>
                      <a:lnTo>
                        <a:pt x="1340" y="198"/>
                      </a:lnTo>
                      <a:lnTo>
                        <a:pt x="1331" y="186"/>
                      </a:lnTo>
                      <a:lnTo>
                        <a:pt x="1319" y="174"/>
                      </a:lnTo>
                      <a:lnTo>
                        <a:pt x="1308" y="161"/>
                      </a:lnTo>
                      <a:lnTo>
                        <a:pt x="1294" y="149"/>
                      </a:lnTo>
                      <a:lnTo>
                        <a:pt x="1278" y="139"/>
                      </a:lnTo>
                      <a:lnTo>
                        <a:pt x="1262" y="127"/>
                      </a:lnTo>
                      <a:lnTo>
                        <a:pt x="1245" y="117"/>
                      </a:lnTo>
                      <a:lnTo>
                        <a:pt x="1226" y="106"/>
                      </a:lnTo>
                      <a:lnTo>
                        <a:pt x="1205" y="97"/>
                      </a:lnTo>
                      <a:lnTo>
                        <a:pt x="1184" y="86"/>
                      </a:lnTo>
                      <a:lnTo>
                        <a:pt x="1162" y="77"/>
                      </a:lnTo>
                      <a:lnTo>
                        <a:pt x="1137" y="69"/>
                      </a:lnTo>
                      <a:lnTo>
                        <a:pt x="1113" y="61"/>
                      </a:lnTo>
                      <a:lnTo>
                        <a:pt x="1087" y="53"/>
                      </a:lnTo>
                      <a:lnTo>
                        <a:pt x="1061" y="46"/>
                      </a:lnTo>
                      <a:lnTo>
                        <a:pt x="1033" y="39"/>
                      </a:lnTo>
                      <a:lnTo>
                        <a:pt x="1005" y="32"/>
                      </a:lnTo>
                      <a:lnTo>
                        <a:pt x="975" y="26"/>
                      </a:lnTo>
                      <a:lnTo>
                        <a:pt x="945" y="21"/>
                      </a:lnTo>
                      <a:lnTo>
                        <a:pt x="914" y="16"/>
                      </a:lnTo>
                      <a:lnTo>
                        <a:pt x="882" y="12"/>
                      </a:lnTo>
                      <a:lnTo>
                        <a:pt x="851" y="8"/>
                      </a:lnTo>
                      <a:lnTo>
                        <a:pt x="817" y="6"/>
                      </a:lnTo>
                      <a:lnTo>
                        <a:pt x="784" y="4"/>
                      </a:lnTo>
                      <a:lnTo>
                        <a:pt x="749" y="1"/>
                      </a:lnTo>
                      <a:lnTo>
                        <a:pt x="716" y="0"/>
                      </a:lnTo>
                      <a:lnTo>
                        <a:pt x="681" y="0"/>
                      </a:lnTo>
                      <a:lnTo>
                        <a:pt x="646" y="0"/>
                      </a:lnTo>
                      <a:lnTo>
                        <a:pt x="611" y="1"/>
                      </a:lnTo>
                      <a:lnTo>
                        <a:pt x="577" y="4"/>
                      </a:lnTo>
                      <a:lnTo>
                        <a:pt x="543" y="6"/>
                      </a:lnTo>
                      <a:lnTo>
                        <a:pt x="510" y="8"/>
                      </a:lnTo>
                      <a:lnTo>
                        <a:pt x="478" y="12"/>
                      </a:lnTo>
                      <a:lnTo>
                        <a:pt x="446" y="16"/>
                      </a:lnTo>
                      <a:lnTo>
                        <a:pt x="416" y="21"/>
                      </a:lnTo>
                      <a:lnTo>
                        <a:pt x="386" y="26"/>
                      </a:lnTo>
                      <a:lnTo>
                        <a:pt x="357" y="32"/>
                      </a:lnTo>
                      <a:lnTo>
                        <a:pt x="327" y="39"/>
                      </a:lnTo>
                      <a:lnTo>
                        <a:pt x="301" y="46"/>
                      </a:lnTo>
                      <a:lnTo>
                        <a:pt x="274" y="53"/>
                      </a:lnTo>
                      <a:lnTo>
                        <a:pt x="248" y="61"/>
                      </a:lnTo>
                      <a:lnTo>
                        <a:pt x="223" y="69"/>
                      </a:lnTo>
                      <a:lnTo>
                        <a:pt x="199" y="77"/>
                      </a:lnTo>
                      <a:lnTo>
                        <a:pt x="177" y="86"/>
                      </a:lnTo>
                      <a:lnTo>
                        <a:pt x="155" y="97"/>
                      </a:lnTo>
                      <a:lnTo>
                        <a:pt x="135" y="106"/>
                      </a:lnTo>
                      <a:lnTo>
                        <a:pt x="117" y="117"/>
                      </a:lnTo>
                      <a:lnTo>
                        <a:pt x="98" y="127"/>
                      </a:lnTo>
                      <a:lnTo>
                        <a:pt x="82" y="139"/>
                      </a:lnTo>
                      <a:lnTo>
                        <a:pt x="66" y="149"/>
                      </a:lnTo>
                      <a:lnTo>
                        <a:pt x="54" y="161"/>
                      </a:lnTo>
                      <a:lnTo>
                        <a:pt x="41" y="174"/>
                      </a:lnTo>
                      <a:lnTo>
                        <a:pt x="30" y="186"/>
                      </a:lnTo>
                      <a:lnTo>
                        <a:pt x="21" y="198"/>
                      </a:lnTo>
                      <a:lnTo>
                        <a:pt x="13" y="211"/>
                      </a:lnTo>
                      <a:lnTo>
                        <a:pt x="7" y="224"/>
                      </a:lnTo>
                      <a:lnTo>
                        <a:pt x="3" y="237"/>
                      </a:lnTo>
                      <a:lnTo>
                        <a:pt x="0" y="251"/>
                      </a:lnTo>
                      <a:lnTo>
                        <a:pt x="0" y="264"/>
                      </a:lnTo>
                      <a:lnTo>
                        <a:pt x="0" y="275"/>
                      </a:lnTo>
                      <a:lnTo>
                        <a:pt x="1" y="286"/>
                      </a:lnTo>
                      <a:lnTo>
                        <a:pt x="5" y="296"/>
                      </a:lnTo>
                      <a:lnTo>
                        <a:pt x="8" y="306"/>
                      </a:lnTo>
                      <a:lnTo>
                        <a:pt x="13" y="316"/>
                      </a:lnTo>
                      <a:lnTo>
                        <a:pt x="20" y="327"/>
                      </a:lnTo>
                      <a:lnTo>
                        <a:pt x="26" y="337"/>
                      </a:lnTo>
                      <a:lnTo>
                        <a:pt x="34" y="347"/>
                      </a:lnTo>
                      <a:lnTo>
                        <a:pt x="43" y="356"/>
                      </a:lnTo>
                      <a:lnTo>
                        <a:pt x="52" y="366"/>
                      </a:lnTo>
                      <a:lnTo>
                        <a:pt x="64" y="376"/>
                      </a:lnTo>
                      <a:lnTo>
                        <a:pt x="76" y="385"/>
                      </a:lnTo>
                      <a:lnTo>
                        <a:pt x="101" y="403"/>
                      </a:lnTo>
                      <a:lnTo>
                        <a:pt x="132" y="419"/>
                      </a:lnTo>
                      <a:lnTo>
                        <a:pt x="164" y="435"/>
                      </a:lnTo>
                      <a:lnTo>
                        <a:pt x="199" y="450"/>
                      </a:lnTo>
                      <a:lnTo>
                        <a:pt x="239" y="464"/>
                      </a:lnTo>
                      <a:lnTo>
                        <a:pt x="280" y="477"/>
                      </a:lnTo>
                      <a:lnTo>
                        <a:pt x="324" y="489"/>
                      </a:lnTo>
                      <a:lnTo>
                        <a:pt x="371" y="499"/>
                      </a:lnTo>
                      <a:lnTo>
                        <a:pt x="420" y="507"/>
                      </a:lnTo>
                      <a:lnTo>
                        <a:pt x="471" y="514"/>
                      </a:lnTo>
                      <a:lnTo>
                        <a:pt x="681" y="26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23" name="Freeform 9"/>
                <p:cNvSpPr>
                  <a:spLocks/>
                </p:cNvSpPr>
                <p:nvPr/>
              </p:nvSpPr>
              <p:spPr bwMode="auto">
                <a:xfrm>
                  <a:off x="1534087" y="1945950"/>
                  <a:ext cx="2061548" cy="627992"/>
                </a:xfrm>
                <a:custGeom>
                  <a:avLst/>
                  <a:gdLst>
                    <a:gd name="T0" fmla="*/ 2147483646 w 822"/>
                    <a:gd name="T1" fmla="*/ 2147483646 h 310"/>
                    <a:gd name="T2" fmla="*/ 2147483646 w 822"/>
                    <a:gd name="T3" fmla="*/ 2147483646 h 310"/>
                    <a:gd name="T4" fmla="*/ 2147483646 w 822"/>
                    <a:gd name="T5" fmla="*/ 2147483646 h 310"/>
                    <a:gd name="T6" fmla="*/ 2147483646 w 822"/>
                    <a:gd name="T7" fmla="*/ 2147483646 h 310"/>
                    <a:gd name="T8" fmla="*/ 2147483646 w 822"/>
                    <a:gd name="T9" fmla="*/ 2147483646 h 310"/>
                    <a:gd name="T10" fmla="*/ 2147483646 w 822"/>
                    <a:gd name="T11" fmla="*/ 2147483646 h 310"/>
                    <a:gd name="T12" fmla="*/ 2147483646 w 822"/>
                    <a:gd name="T13" fmla="*/ 2147483646 h 310"/>
                    <a:gd name="T14" fmla="*/ 2147483646 w 822"/>
                    <a:gd name="T15" fmla="*/ 2147483646 h 310"/>
                    <a:gd name="T16" fmla="*/ 2147483646 w 822"/>
                    <a:gd name="T17" fmla="*/ 2147483646 h 310"/>
                    <a:gd name="T18" fmla="*/ 2147483646 w 822"/>
                    <a:gd name="T19" fmla="*/ 2147483646 h 310"/>
                    <a:gd name="T20" fmla="*/ 2147483646 w 822"/>
                    <a:gd name="T21" fmla="*/ 2147483646 h 310"/>
                    <a:gd name="T22" fmla="*/ 2147483646 w 822"/>
                    <a:gd name="T23" fmla="*/ 2147483646 h 310"/>
                    <a:gd name="T24" fmla="*/ 2147483646 w 822"/>
                    <a:gd name="T25" fmla="*/ 2147483646 h 310"/>
                    <a:gd name="T26" fmla="*/ 2147483646 w 822"/>
                    <a:gd name="T27" fmla="*/ 2147483646 h 310"/>
                    <a:gd name="T28" fmla="*/ 2147483646 w 822"/>
                    <a:gd name="T29" fmla="*/ 2147483646 h 310"/>
                    <a:gd name="T30" fmla="*/ 2147483646 w 822"/>
                    <a:gd name="T31" fmla="*/ 2147483646 h 310"/>
                    <a:gd name="T32" fmla="*/ 2147483646 w 822"/>
                    <a:gd name="T33" fmla="*/ 2147483646 h 310"/>
                    <a:gd name="T34" fmla="*/ 2147483646 w 822"/>
                    <a:gd name="T35" fmla="*/ 2147483646 h 310"/>
                    <a:gd name="T36" fmla="*/ 2147483646 w 822"/>
                    <a:gd name="T37" fmla="*/ 2147483646 h 310"/>
                    <a:gd name="T38" fmla="*/ 2147483646 w 822"/>
                    <a:gd name="T39" fmla="*/ 2147483646 h 310"/>
                    <a:gd name="T40" fmla="*/ 2147483646 w 822"/>
                    <a:gd name="T41" fmla="*/ 2147483646 h 310"/>
                    <a:gd name="T42" fmla="*/ 2147483646 w 822"/>
                    <a:gd name="T43" fmla="*/ 0 h 310"/>
                    <a:gd name="T44" fmla="*/ 2147483646 w 822"/>
                    <a:gd name="T45" fmla="*/ 2147483646 h 310"/>
                    <a:gd name="T46" fmla="*/ 2147483646 w 822"/>
                    <a:gd name="T47" fmla="*/ 2147483646 h 310"/>
                    <a:gd name="T48" fmla="*/ 2147483646 w 822"/>
                    <a:gd name="T49" fmla="*/ 2147483646 h 310"/>
                    <a:gd name="T50" fmla="*/ 2147483646 w 822"/>
                    <a:gd name="T51" fmla="*/ 2147483646 h 310"/>
                    <a:gd name="T52" fmla="*/ 2147483646 w 822"/>
                    <a:gd name="T53" fmla="*/ 2147483646 h 310"/>
                    <a:gd name="T54" fmla="*/ 2147483646 w 822"/>
                    <a:gd name="T55" fmla="*/ 2147483646 h 310"/>
                    <a:gd name="T56" fmla="*/ 2147483646 w 822"/>
                    <a:gd name="T57" fmla="*/ 2147483646 h 310"/>
                    <a:gd name="T58" fmla="*/ 2147483646 w 822"/>
                    <a:gd name="T59" fmla="*/ 2147483646 h 310"/>
                    <a:gd name="T60" fmla="*/ 2147483646 w 822"/>
                    <a:gd name="T61" fmla="*/ 2147483646 h 310"/>
                    <a:gd name="T62" fmla="*/ 2147483646 w 822"/>
                    <a:gd name="T63" fmla="*/ 2147483646 h 310"/>
                    <a:gd name="T64" fmla="*/ 2147483646 w 822"/>
                    <a:gd name="T65" fmla="*/ 2147483646 h 310"/>
                    <a:gd name="T66" fmla="*/ 2147483646 w 822"/>
                    <a:gd name="T67" fmla="*/ 2147483646 h 310"/>
                    <a:gd name="T68" fmla="*/ 2147483646 w 822"/>
                    <a:gd name="T69" fmla="*/ 2147483646 h 310"/>
                    <a:gd name="T70" fmla="*/ 2147483646 w 822"/>
                    <a:gd name="T71" fmla="*/ 2147483646 h 310"/>
                    <a:gd name="T72" fmla="*/ 2147483646 w 822"/>
                    <a:gd name="T73" fmla="*/ 2147483646 h 310"/>
                    <a:gd name="T74" fmla="*/ 2147483646 w 822"/>
                    <a:gd name="T75" fmla="*/ 2147483646 h 310"/>
                    <a:gd name="T76" fmla="*/ 2147483646 w 822"/>
                    <a:gd name="T77" fmla="*/ 2147483646 h 310"/>
                    <a:gd name="T78" fmla="*/ 2147483646 w 822"/>
                    <a:gd name="T79" fmla="*/ 2147483646 h 310"/>
                    <a:gd name="T80" fmla="*/ 2147483646 w 822"/>
                    <a:gd name="T81" fmla="*/ 2147483646 h 310"/>
                    <a:gd name="T82" fmla="*/ 0 w 822"/>
                    <a:gd name="T83" fmla="*/ 2147483646 h 310"/>
                    <a:gd name="T84" fmla="*/ 2147483646 w 822"/>
                    <a:gd name="T85" fmla="*/ 2147483646 h 310"/>
                    <a:gd name="T86" fmla="*/ 2147483646 w 822"/>
                    <a:gd name="T87" fmla="*/ 2147483646 h 310"/>
                    <a:gd name="T88" fmla="*/ 2147483646 w 822"/>
                    <a:gd name="T89" fmla="*/ 2147483646 h 310"/>
                    <a:gd name="T90" fmla="*/ 2147483646 w 822"/>
                    <a:gd name="T91" fmla="*/ 2147483646 h 310"/>
                    <a:gd name="T92" fmla="*/ 2147483646 w 822"/>
                    <a:gd name="T93" fmla="*/ 2147483646 h 310"/>
                    <a:gd name="T94" fmla="*/ 2147483646 w 822"/>
                    <a:gd name="T95" fmla="*/ 2147483646 h 310"/>
                    <a:gd name="T96" fmla="*/ 2147483646 w 822"/>
                    <a:gd name="T97" fmla="*/ 2147483646 h 310"/>
                    <a:gd name="T98" fmla="*/ 2147483646 w 822"/>
                    <a:gd name="T99" fmla="*/ 2147483646 h 310"/>
                    <a:gd name="T100" fmla="*/ 2147483646 w 822"/>
                    <a:gd name="T101" fmla="*/ 2147483646 h 310"/>
                    <a:gd name="T102" fmla="*/ 2147483646 w 822"/>
                    <a:gd name="T103" fmla="*/ 2147483646 h 310"/>
                    <a:gd name="T104" fmla="*/ 2147483646 w 822"/>
                    <a:gd name="T105" fmla="*/ 2147483646 h 310"/>
                    <a:gd name="T106" fmla="*/ 2147483646 w 822"/>
                    <a:gd name="T107" fmla="*/ 2147483646 h 310"/>
                    <a:gd name="T108" fmla="*/ 2147483646 w 822"/>
                    <a:gd name="T109" fmla="*/ 2147483646 h 310"/>
                    <a:gd name="T110" fmla="*/ 2147483646 w 822"/>
                    <a:gd name="T111" fmla="*/ 2147483646 h 310"/>
                    <a:gd name="T112" fmla="*/ 2147483646 w 822"/>
                    <a:gd name="T113" fmla="*/ 2147483646 h 310"/>
                    <a:gd name="T114" fmla="*/ 2147483646 w 822"/>
                    <a:gd name="T115" fmla="*/ 2147483646 h 310"/>
                    <a:gd name="T116" fmla="*/ 2147483646 w 822"/>
                    <a:gd name="T117" fmla="*/ 2147483646 h 310"/>
                    <a:gd name="T118" fmla="*/ 2147483646 w 822"/>
                    <a:gd name="T119" fmla="*/ 2147483646 h 310"/>
                    <a:gd name="T120" fmla="*/ 2147483646 w 822"/>
                    <a:gd name="T121" fmla="*/ 2147483646 h 31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822" h="310">
                      <a:moveTo>
                        <a:pt x="412" y="159"/>
                      </a:moveTo>
                      <a:lnTo>
                        <a:pt x="822" y="159"/>
                      </a:lnTo>
                      <a:lnTo>
                        <a:pt x="822" y="151"/>
                      </a:lnTo>
                      <a:lnTo>
                        <a:pt x="819" y="144"/>
                      </a:lnTo>
                      <a:lnTo>
                        <a:pt x="817" y="135"/>
                      </a:lnTo>
                      <a:lnTo>
                        <a:pt x="814" y="127"/>
                      </a:lnTo>
                      <a:lnTo>
                        <a:pt x="809" y="119"/>
                      </a:lnTo>
                      <a:lnTo>
                        <a:pt x="803" y="112"/>
                      </a:lnTo>
                      <a:lnTo>
                        <a:pt x="797" y="105"/>
                      </a:lnTo>
                      <a:lnTo>
                        <a:pt x="789" y="97"/>
                      </a:lnTo>
                      <a:lnTo>
                        <a:pt x="773" y="83"/>
                      </a:lnTo>
                      <a:lnTo>
                        <a:pt x="752" y="70"/>
                      </a:lnTo>
                      <a:lnTo>
                        <a:pt x="729" y="58"/>
                      </a:lnTo>
                      <a:lnTo>
                        <a:pt x="702" y="47"/>
                      </a:lnTo>
                      <a:lnTo>
                        <a:pt x="673" y="36"/>
                      </a:lnTo>
                      <a:lnTo>
                        <a:pt x="641" y="27"/>
                      </a:lnTo>
                      <a:lnTo>
                        <a:pt x="607" y="19"/>
                      </a:lnTo>
                      <a:lnTo>
                        <a:pt x="571" y="13"/>
                      </a:lnTo>
                      <a:lnTo>
                        <a:pt x="533" y="7"/>
                      </a:lnTo>
                      <a:lnTo>
                        <a:pt x="494" y="4"/>
                      </a:lnTo>
                      <a:lnTo>
                        <a:pt x="454" y="1"/>
                      </a:lnTo>
                      <a:lnTo>
                        <a:pt x="412" y="0"/>
                      </a:lnTo>
                      <a:lnTo>
                        <a:pt x="370" y="1"/>
                      </a:lnTo>
                      <a:lnTo>
                        <a:pt x="329" y="4"/>
                      </a:lnTo>
                      <a:lnTo>
                        <a:pt x="289" y="7"/>
                      </a:lnTo>
                      <a:lnTo>
                        <a:pt x="252" y="13"/>
                      </a:lnTo>
                      <a:lnTo>
                        <a:pt x="216" y="19"/>
                      </a:lnTo>
                      <a:lnTo>
                        <a:pt x="182" y="27"/>
                      </a:lnTo>
                      <a:lnTo>
                        <a:pt x="151" y="36"/>
                      </a:lnTo>
                      <a:lnTo>
                        <a:pt x="121" y="47"/>
                      </a:lnTo>
                      <a:lnTo>
                        <a:pt x="95" y="58"/>
                      </a:lnTo>
                      <a:lnTo>
                        <a:pt x="71" y="70"/>
                      </a:lnTo>
                      <a:lnTo>
                        <a:pt x="50" y="83"/>
                      </a:lnTo>
                      <a:lnTo>
                        <a:pt x="33" y="97"/>
                      </a:lnTo>
                      <a:lnTo>
                        <a:pt x="26" y="105"/>
                      </a:lnTo>
                      <a:lnTo>
                        <a:pt x="19" y="112"/>
                      </a:lnTo>
                      <a:lnTo>
                        <a:pt x="14" y="119"/>
                      </a:lnTo>
                      <a:lnTo>
                        <a:pt x="10" y="127"/>
                      </a:lnTo>
                      <a:lnTo>
                        <a:pt x="5" y="135"/>
                      </a:lnTo>
                      <a:lnTo>
                        <a:pt x="3" y="144"/>
                      </a:lnTo>
                      <a:lnTo>
                        <a:pt x="1" y="151"/>
                      </a:lnTo>
                      <a:lnTo>
                        <a:pt x="0" y="159"/>
                      </a:lnTo>
                      <a:lnTo>
                        <a:pt x="1" y="166"/>
                      </a:lnTo>
                      <a:lnTo>
                        <a:pt x="3" y="172"/>
                      </a:lnTo>
                      <a:lnTo>
                        <a:pt x="4" y="179"/>
                      </a:lnTo>
                      <a:lnTo>
                        <a:pt x="6" y="184"/>
                      </a:lnTo>
                      <a:lnTo>
                        <a:pt x="13" y="197"/>
                      </a:lnTo>
                      <a:lnTo>
                        <a:pt x="21" y="209"/>
                      </a:lnTo>
                      <a:lnTo>
                        <a:pt x="33" y="221"/>
                      </a:lnTo>
                      <a:lnTo>
                        <a:pt x="47" y="232"/>
                      </a:lnTo>
                      <a:lnTo>
                        <a:pt x="62" y="243"/>
                      </a:lnTo>
                      <a:lnTo>
                        <a:pt x="81" y="253"/>
                      </a:lnTo>
                      <a:lnTo>
                        <a:pt x="99" y="263"/>
                      </a:lnTo>
                      <a:lnTo>
                        <a:pt x="121" y="272"/>
                      </a:lnTo>
                      <a:lnTo>
                        <a:pt x="145" y="280"/>
                      </a:lnTo>
                      <a:lnTo>
                        <a:pt x="170" y="288"/>
                      </a:lnTo>
                      <a:lnTo>
                        <a:pt x="196" y="295"/>
                      </a:lnTo>
                      <a:lnTo>
                        <a:pt x="224" y="301"/>
                      </a:lnTo>
                      <a:lnTo>
                        <a:pt x="254" y="306"/>
                      </a:lnTo>
                      <a:lnTo>
                        <a:pt x="285" y="310"/>
                      </a:lnTo>
                      <a:lnTo>
                        <a:pt x="412" y="159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24" name="Freeform 10"/>
                <p:cNvSpPr>
                  <a:spLocks/>
                </p:cNvSpPr>
                <p:nvPr/>
              </p:nvSpPr>
              <p:spPr bwMode="auto">
                <a:xfrm>
                  <a:off x="1534087" y="1945950"/>
                  <a:ext cx="2061548" cy="627992"/>
                </a:xfrm>
                <a:custGeom>
                  <a:avLst/>
                  <a:gdLst>
                    <a:gd name="T0" fmla="*/ 2147483646 w 822"/>
                    <a:gd name="T1" fmla="*/ 2147483646 h 310"/>
                    <a:gd name="T2" fmla="*/ 2147483646 w 822"/>
                    <a:gd name="T3" fmla="*/ 2147483646 h 310"/>
                    <a:gd name="T4" fmla="*/ 2147483646 w 822"/>
                    <a:gd name="T5" fmla="*/ 2147483646 h 310"/>
                    <a:gd name="T6" fmla="*/ 2147483646 w 822"/>
                    <a:gd name="T7" fmla="*/ 2147483646 h 310"/>
                    <a:gd name="T8" fmla="*/ 2147483646 w 822"/>
                    <a:gd name="T9" fmla="*/ 2147483646 h 310"/>
                    <a:gd name="T10" fmla="*/ 2147483646 w 822"/>
                    <a:gd name="T11" fmla="*/ 2147483646 h 310"/>
                    <a:gd name="T12" fmla="*/ 2147483646 w 822"/>
                    <a:gd name="T13" fmla="*/ 2147483646 h 310"/>
                    <a:gd name="T14" fmla="*/ 2147483646 w 822"/>
                    <a:gd name="T15" fmla="*/ 2147483646 h 310"/>
                    <a:gd name="T16" fmla="*/ 2147483646 w 822"/>
                    <a:gd name="T17" fmla="*/ 2147483646 h 310"/>
                    <a:gd name="T18" fmla="*/ 2147483646 w 822"/>
                    <a:gd name="T19" fmla="*/ 2147483646 h 310"/>
                    <a:gd name="T20" fmla="*/ 2147483646 w 822"/>
                    <a:gd name="T21" fmla="*/ 2147483646 h 310"/>
                    <a:gd name="T22" fmla="*/ 2147483646 w 822"/>
                    <a:gd name="T23" fmla="*/ 2147483646 h 310"/>
                    <a:gd name="T24" fmla="*/ 2147483646 w 822"/>
                    <a:gd name="T25" fmla="*/ 2147483646 h 310"/>
                    <a:gd name="T26" fmla="*/ 2147483646 w 822"/>
                    <a:gd name="T27" fmla="*/ 2147483646 h 310"/>
                    <a:gd name="T28" fmla="*/ 2147483646 w 822"/>
                    <a:gd name="T29" fmla="*/ 2147483646 h 310"/>
                    <a:gd name="T30" fmla="*/ 2147483646 w 822"/>
                    <a:gd name="T31" fmla="*/ 2147483646 h 310"/>
                    <a:gd name="T32" fmla="*/ 2147483646 w 822"/>
                    <a:gd name="T33" fmla="*/ 2147483646 h 310"/>
                    <a:gd name="T34" fmla="*/ 2147483646 w 822"/>
                    <a:gd name="T35" fmla="*/ 2147483646 h 310"/>
                    <a:gd name="T36" fmla="*/ 2147483646 w 822"/>
                    <a:gd name="T37" fmla="*/ 2147483646 h 310"/>
                    <a:gd name="T38" fmla="*/ 2147483646 w 822"/>
                    <a:gd name="T39" fmla="*/ 2147483646 h 310"/>
                    <a:gd name="T40" fmla="*/ 2147483646 w 822"/>
                    <a:gd name="T41" fmla="*/ 2147483646 h 310"/>
                    <a:gd name="T42" fmla="*/ 2147483646 w 822"/>
                    <a:gd name="T43" fmla="*/ 0 h 310"/>
                    <a:gd name="T44" fmla="*/ 2147483646 w 822"/>
                    <a:gd name="T45" fmla="*/ 2147483646 h 310"/>
                    <a:gd name="T46" fmla="*/ 2147483646 w 822"/>
                    <a:gd name="T47" fmla="*/ 2147483646 h 310"/>
                    <a:gd name="T48" fmla="*/ 2147483646 w 822"/>
                    <a:gd name="T49" fmla="*/ 2147483646 h 310"/>
                    <a:gd name="T50" fmla="*/ 2147483646 w 822"/>
                    <a:gd name="T51" fmla="*/ 2147483646 h 310"/>
                    <a:gd name="T52" fmla="*/ 2147483646 w 822"/>
                    <a:gd name="T53" fmla="*/ 2147483646 h 310"/>
                    <a:gd name="T54" fmla="*/ 2147483646 w 822"/>
                    <a:gd name="T55" fmla="*/ 2147483646 h 310"/>
                    <a:gd name="T56" fmla="*/ 2147483646 w 822"/>
                    <a:gd name="T57" fmla="*/ 2147483646 h 310"/>
                    <a:gd name="T58" fmla="*/ 2147483646 w 822"/>
                    <a:gd name="T59" fmla="*/ 2147483646 h 310"/>
                    <a:gd name="T60" fmla="*/ 2147483646 w 822"/>
                    <a:gd name="T61" fmla="*/ 2147483646 h 310"/>
                    <a:gd name="T62" fmla="*/ 2147483646 w 822"/>
                    <a:gd name="T63" fmla="*/ 2147483646 h 310"/>
                    <a:gd name="T64" fmla="*/ 2147483646 w 822"/>
                    <a:gd name="T65" fmla="*/ 2147483646 h 310"/>
                    <a:gd name="T66" fmla="*/ 2147483646 w 822"/>
                    <a:gd name="T67" fmla="*/ 2147483646 h 310"/>
                    <a:gd name="T68" fmla="*/ 2147483646 w 822"/>
                    <a:gd name="T69" fmla="*/ 2147483646 h 310"/>
                    <a:gd name="T70" fmla="*/ 2147483646 w 822"/>
                    <a:gd name="T71" fmla="*/ 2147483646 h 310"/>
                    <a:gd name="T72" fmla="*/ 2147483646 w 822"/>
                    <a:gd name="T73" fmla="*/ 2147483646 h 310"/>
                    <a:gd name="T74" fmla="*/ 2147483646 w 822"/>
                    <a:gd name="T75" fmla="*/ 2147483646 h 310"/>
                    <a:gd name="T76" fmla="*/ 2147483646 w 822"/>
                    <a:gd name="T77" fmla="*/ 2147483646 h 310"/>
                    <a:gd name="T78" fmla="*/ 2147483646 w 822"/>
                    <a:gd name="T79" fmla="*/ 2147483646 h 310"/>
                    <a:gd name="T80" fmla="*/ 2147483646 w 822"/>
                    <a:gd name="T81" fmla="*/ 2147483646 h 310"/>
                    <a:gd name="T82" fmla="*/ 0 w 822"/>
                    <a:gd name="T83" fmla="*/ 2147483646 h 310"/>
                    <a:gd name="T84" fmla="*/ 2147483646 w 822"/>
                    <a:gd name="T85" fmla="*/ 2147483646 h 310"/>
                    <a:gd name="T86" fmla="*/ 2147483646 w 822"/>
                    <a:gd name="T87" fmla="*/ 2147483646 h 310"/>
                    <a:gd name="T88" fmla="*/ 2147483646 w 822"/>
                    <a:gd name="T89" fmla="*/ 2147483646 h 310"/>
                    <a:gd name="T90" fmla="*/ 2147483646 w 822"/>
                    <a:gd name="T91" fmla="*/ 2147483646 h 310"/>
                    <a:gd name="T92" fmla="*/ 2147483646 w 822"/>
                    <a:gd name="T93" fmla="*/ 2147483646 h 310"/>
                    <a:gd name="T94" fmla="*/ 2147483646 w 822"/>
                    <a:gd name="T95" fmla="*/ 2147483646 h 310"/>
                    <a:gd name="T96" fmla="*/ 2147483646 w 822"/>
                    <a:gd name="T97" fmla="*/ 2147483646 h 310"/>
                    <a:gd name="T98" fmla="*/ 2147483646 w 822"/>
                    <a:gd name="T99" fmla="*/ 2147483646 h 310"/>
                    <a:gd name="T100" fmla="*/ 2147483646 w 822"/>
                    <a:gd name="T101" fmla="*/ 2147483646 h 310"/>
                    <a:gd name="T102" fmla="*/ 2147483646 w 822"/>
                    <a:gd name="T103" fmla="*/ 2147483646 h 310"/>
                    <a:gd name="T104" fmla="*/ 2147483646 w 822"/>
                    <a:gd name="T105" fmla="*/ 2147483646 h 310"/>
                    <a:gd name="T106" fmla="*/ 2147483646 w 822"/>
                    <a:gd name="T107" fmla="*/ 2147483646 h 310"/>
                    <a:gd name="T108" fmla="*/ 2147483646 w 822"/>
                    <a:gd name="T109" fmla="*/ 2147483646 h 310"/>
                    <a:gd name="T110" fmla="*/ 2147483646 w 822"/>
                    <a:gd name="T111" fmla="*/ 2147483646 h 310"/>
                    <a:gd name="T112" fmla="*/ 2147483646 w 822"/>
                    <a:gd name="T113" fmla="*/ 2147483646 h 310"/>
                    <a:gd name="T114" fmla="*/ 2147483646 w 822"/>
                    <a:gd name="T115" fmla="*/ 2147483646 h 310"/>
                    <a:gd name="T116" fmla="*/ 2147483646 w 822"/>
                    <a:gd name="T117" fmla="*/ 2147483646 h 310"/>
                    <a:gd name="T118" fmla="*/ 2147483646 w 822"/>
                    <a:gd name="T119" fmla="*/ 2147483646 h 310"/>
                    <a:gd name="T120" fmla="*/ 2147483646 w 822"/>
                    <a:gd name="T121" fmla="*/ 2147483646 h 31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822" h="310">
                      <a:moveTo>
                        <a:pt x="412" y="159"/>
                      </a:moveTo>
                      <a:lnTo>
                        <a:pt x="822" y="159"/>
                      </a:lnTo>
                      <a:lnTo>
                        <a:pt x="822" y="151"/>
                      </a:lnTo>
                      <a:lnTo>
                        <a:pt x="819" y="144"/>
                      </a:lnTo>
                      <a:lnTo>
                        <a:pt x="817" y="135"/>
                      </a:lnTo>
                      <a:lnTo>
                        <a:pt x="814" y="127"/>
                      </a:lnTo>
                      <a:lnTo>
                        <a:pt x="809" y="119"/>
                      </a:lnTo>
                      <a:lnTo>
                        <a:pt x="803" y="112"/>
                      </a:lnTo>
                      <a:lnTo>
                        <a:pt x="797" y="105"/>
                      </a:lnTo>
                      <a:lnTo>
                        <a:pt x="789" y="97"/>
                      </a:lnTo>
                      <a:lnTo>
                        <a:pt x="773" y="83"/>
                      </a:lnTo>
                      <a:lnTo>
                        <a:pt x="752" y="70"/>
                      </a:lnTo>
                      <a:lnTo>
                        <a:pt x="729" y="58"/>
                      </a:lnTo>
                      <a:lnTo>
                        <a:pt x="702" y="47"/>
                      </a:lnTo>
                      <a:lnTo>
                        <a:pt x="673" y="36"/>
                      </a:lnTo>
                      <a:lnTo>
                        <a:pt x="641" y="27"/>
                      </a:lnTo>
                      <a:lnTo>
                        <a:pt x="607" y="19"/>
                      </a:lnTo>
                      <a:lnTo>
                        <a:pt x="571" y="13"/>
                      </a:lnTo>
                      <a:lnTo>
                        <a:pt x="533" y="7"/>
                      </a:lnTo>
                      <a:lnTo>
                        <a:pt x="494" y="4"/>
                      </a:lnTo>
                      <a:lnTo>
                        <a:pt x="454" y="1"/>
                      </a:lnTo>
                      <a:lnTo>
                        <a:pt x="412" y="0"/>
                      </a:lnTo>
                      <a:lnTo>
                        <a:pt x="370" y="1"/>
                      </a:lnTo>
                      <a:lnTo>
                        <a:pt x="329" y="4"/>
                      </a:lnTo>
                      <a:lnTo>
                        <a:pt x="289" y="7"/>
                      </a:lnTo>
                      <a:lnTo>
                        <a:pt x="252" y="13"/>
                      </a:lnTo>
                      <a:lnTo>
                        <a:pt x="216" y="19"/>
                      </a:lnTo>
                      <a:lnTo>
                        <a:pt x="182" y="27"/>
                      </a:lnTo>
                      <a:lnTo>
                        <a:pt x="151" y="36"/>
                      </a:lnTo>
                      <a:lnTo>
                        <a:pt x="121" y="47"/>
                      </a:lnTo>
                      <a:lnTo>
                        <a:pt x="95" y="58"/>
                      </a:lnTo>
                      <a:lnTo>
                        <a:pt x="71" y="70"/>
                      </a:lnTo>
                      <a:lnTo>
                        <a:pt x="50" y="83"/>
                      </a:lnTo>
                      <a:lnTo>
                        <a:pt x="33" y="97"/>
                      </a:lnTo>
                      <a:lnTo>
                        <a:pt x="26" y="105"/>
                      </a:lnTo>
                      <a:lnTo>
                        <a:pt x="19" y="112"/>
                      </a:lnTo>
                      <a:lnTo>
                        <a:pt x="14" y="119"/>
                      </a:lnTo>
                      <a:lnTo>
                        <a:pt x="10" y="127"/>
                      </a:lnTo>
                      <a:lnTo>
                        <a:pt x="5" y="135"/>
                      </a:lnTo>
                      <a:lnTo>
                        <a:pt x="3" y="144"/>
                      </a:lnTo>
                      <a:lnTo>
                        <a:pt x="1" y="151"/>
                      </a:lnTo>
                      <a:lnTo>
                        <a:pt x="0" y="159"/>
                      </a:lnTo>
                      <a:lnTo>
                        <a:pt x="1" y="166"/>
                      </a:lnTo>
                      <a:lnTo>
                        <a:pt x="3" y="172"/>
                      </a:lnTo>
                      <a:lnTo>
                        <a:pt x="4" y="179"/>
                      </a:lnTo>
                      <a:lnTo>
                        <a:pt x="6" y="184"/>
                      </a:lnTo>
                      <a:lnTo>
                        <a:pt x="13" y="197"/>
                      </a:lnTo>
                      <a:lnTo>
                        <a:pt x="21" y="209"/>
                      </a:lnTo>
                      <a:lnTo>
                        <a:pt x="33" y="221"/>
                      </a:lnTo>
                      <a:lnTo>
                        <a:pt x="47" y="232"/>
                      </a:lnTo>
                      <a:lnTo>
                        <a:pt x="62" y="243"/>
                      </a:lnTo>
                      <a:lnTo>
                        <a:pt x="81" y="253"/>
                      </a:lnTo>
                      <a:lnTo>
                        <a:pt x="99" y="263"/>
                      </a:lnTo>
                      <a:lnTo>
                        <a:pt x="121" y="272"/>
                      </a:lnTo>
                      <a:lnTo>
                        <a:pt x="145" y="280"/>
                      </a:lnTo>
                      <a:lnTo>
                        <a:pt x="170" y="288"/>
                      </a:lnTo>
                      <a:lnTo>
                        <a:pt x="196" y="295"/>
                      </a:lnTo>
                      <a:lnTo>
                        <a:pt x="224" y="301"/>
                      </a:lnTo>
                      <a:lnTo>
                        <a:pt x="254" y="306"/>
                      </a:lnTo>
                      <a:lnTo>
                        <a:pt x="285" y="310"/>
                      </a:lnTo>
                      <a:lnTo>
                        <a:pt x="412" y="15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25" name="Freeform 11"/>
                <p:cNvSpPr>
                  <a:spLocks/>
                </p:cNvSpPr>
                <p:nvPr/>
              </p:nvSpPr>
              <p:spPr bwMode="auto">
                <a:xfrm>
                  <a:off x="2155194" y="2140959"/>
                  <a:ext cx="822638" cy="247890"/>
                </a:xfrm>
                <a:custGeom>
                  <a:avLst/>
                  <a:gdLst>
                    <a:gd name="T0" fmla="*/ 2147483646 w 327"/>
                    <a:gd name="T1" fmla="*/ 2147483646 h 123"/>
                    <a:gd name="T2" fmla="*/ 2147483646 w 327"/>
                    <a:gd name="T3" fmla="*/ 2147483646 h 123"/>
                    <a:gd name="T4" fmla="*/ 2147483646 w 327"/>
                    <a:gd name="T5" fmla="*/ 2147483646 h 123"/>
                    <a:gd name="T6" fmla="*/ 2147483646 w 327"/>
                    <a:gd name="T7" fmla="*/ 2147483646 h 123"/>
                    <a:gd name="T8" fmla="*/ 2147483646 w 327"/>
                    <a:gd name="T9" fmla="*/ 2147483646 h 123"/>
                    <a:gd name="T10" fmla="*/ 2147483646 w 327"/>
                    <a:gd name="T11" fmla="*/ 2147483646 h 123"/>
                    <a:gd name="T12" fmla="*/ 2147483646 w 327"/>
                    <a:gd name="T13" fmla="*/ 2147483646 h 123"/>
                    <a:gd name="T14" fmla="*/ 2147483646 w 327"/>
                    <a:gd name="T15" fmla="*/ 2147483646 h 123"/>
                    <a:gd name="T16" fmla="*/ 2147483646 w 327"/>
                    <a:gd name="T17" fmla="*/ 2147483646 h 123"/>
                    <a:gd name="T18" fmla="*/ 2147483646 w 327"/>
                    <a:gd name="T19" fmla="*/ 2147483646 h 123"/>
                    <a:gd name="T20" fmla="*/ 2147483646 w 327"/>
                    <a:gd name="T21" fmla="*/ 2147483646 h 123"/>
                    <a:gd name="T22" fmla="*/ 2147483646 w 327"/>
                    <a:gd name="T23" fmla="*/ 2147483646 h 123"/>
                    <a:gd name="T24" fmla="*/ 2147483646 w 327"/>
                    <a:gd name="T25" fmla="*/ 2147483646 h 123"/>
                    <a:gd name="T26" fmla="*/ 2147483646 w 327"/>
                    <a:gd name="T27" fmla="*/ 2147483646 h 123"/>
                    <a:gd name="T28" fmla="*/ 2147483646 w 327"/>
                    <a:gd name="T29" fmla="*/ 2147483646 h 123"/>
                    <a:gd name="T30" fmla="*/ 2147483646 w 327"/>
                    <a:gd name="T31" fmla="*/ 2147483646 h 123"/>
                    <a:gd name="T32" fmla="*/ 2147483646 w 327"/>
                    <a:gd name="T33" fmla="*/ 2147483646 h 123"/>
                    <a:gd name="T34" fmla="*/ 2147483646 w 327"/>
                    <a:gd name="T35" fmla="*/ 0 h 123"/>
                    <a:gd name="T36" fmla="*/ 2147483646 w 327"/>
                    <a:gd name="T37" fmla="*/ 2147483646 h 123"/>
                    <a:gd name="T38" fmla="*/ 2147483646 w 327"/>
                    <a:gd name="T39" fmla="*/ 2147483646 h 123"/>
                    <a:gd name="T40" fmla="*/ 2147483646 w 327"/>
                    <a:gd name="T41" fmla="*/ 2147483646 h 123"/>
                    <a:gd name="T42" fmla="*/ 2147483646 w 327"/>
                    <a:gd name="T43" fmla="*/ 2147483646 h 123"/>
                    <a:gd name="T44" fmla="*/ 2147483646 w 327"/>
                    <a:gd name="T45" fmla="*/ 2147483646 h 123"/>
                    <a:gd name="T46" fmla="*/ 2147483646 w 327"/>
                    <a:gd name="T47" fmla="*/ 2147483646 h 123"/>
                    <a:gd name="T48" fmla="*/ 2147483646 w 327"/>
                    <a:gd name="T49" fmla="*/ 2147483646 h 123"/>
                    <a:gd name="T50" fmla="*/ 2147483646 w 327"/>
                    <a:gd name="T51" fmla="*/ 2147483646 h 123"/>
                    <a:gd name="T52" fmla="*/ 2147483646 w 327"/>
                    <a:gd name="T53" fmla="*/ 2147483646 h 123"/>
                    <a:gd name="T54" fmla="*/ 2147483646 w 327"/>
                    <a:gd name="T55" fmla="*/ 2147483646 h 123"/>
                    <a:gd name="T56" fmla="*/ 2147483646 w 327"/>
                    <a:gd name="T57" fmla="*/ 2147483646 h 123"/>
                    <a:gd name="T58" fmla="*/ 2147483646 w 327"/>
                    <a:gd name="T59" fmla="*/ 2147483646 h 123"/>
                    <a:gd name="T60" fmla="*/ 2147483646 w 327"/>
                    <a:gd name="T61" fmla="*/ 2147483646 h 123"/>
                    <a:gd name="T62" fmla="*/ 2147483646 w 327"/>
                    <a:gd name="T63" fmla="*/ 2147483646 h 123"/>
                    <a:gd name="T64" fmla="*/ 2147483646 w 327"/>
                    <a:gd name="T65" fmla="*/ 2147483646 h 123"/>
                    <a:gd name="T66" fmla="*/ 0 w 327"/>
                    <a:gd name="T67" fmla="*/ 2147483646 h 123"/>
                    <a:gd name="T68" fmla="*/ 0 w 327"/>
                    <a:gd name="T69" fmla="*/ 2147483646 h 123"/>
                    <a:gd name="T70" fmla="*/ 2147483646 w 327"/>
                    <a:gd name="T71" fmla="*/ 2147483646 h 123"/>
                    <a:gd name="T72" fmla="*/ 2147483646 w 327"/>
                    <a:gd name="T73" fmla="*/ 2147483646 h 123"/>
                    <a:gd name="T74" fmla="*/ 2147483646 w 327"/>
                    <a:gd name="T75" fmla="*/ 2147483646 h 123"/>
                    <a:gd name="T76" fmla="*/ 2147483646 w 327"/>
                    <a:gd name="T77" fmla="*/ 2147483646 h 123"/>
                    <a:gd name="T78" fmla="*/ 2147483646 w 327"/>
                    <a:gd name="T79" fmla="*/ 2147483646 h 123"/>
                    <a:gd name="T80" fmla="*/ 2147483646 w 327"/>
                    <a:gd name="T81" fmla="*/ 2147483646 h 123"/>
                    <a:gd name="T82" fmla="*/ 2147483646 w 327"/>
                    <a:gd name="T83" fmla="*/ 2147483646 h 123"/>
                    <a:gd name="T84" fmla="*/ 2147483646 w 327"/>
                    <a:gd name="T85" fmla="*/ 2147483646 h 123"/>
                    <a:gd name="T86" fmla="*/ 2147483646 w 327"/>
                    <a:gd name="T87" fmla="*/ 2147483646 h 123"/>
                    <a:gd name="T88" fmla="*/ 2147483646 w 327"/>
                    <a:gd name="T89" fmla="*/ 2147483646 h 123"/>
                    <a:gd name="T90" fmla="*/ 2147483646 w 327"/>
                    <a:gd name="T91" fmla="*/ 2147483646 h 123"/>
                    <a:gd name="T92" fmla="*/ 2147483646 w 327"/>
                    <a:gd name="T93" fmla="*/ 2147483646 h 123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327" h="123">
                      <a:moveTo>
                        <a:pt x="164" y="63"/>
                      </a:moveTo>
                      <a:lnTo>
                        <a:pt x="327" y="63"/>
                      </a:lnTo>
                      <a:lnTo>
                        <a:pt x="326" y="57"/>
                      </a:lnTo>
                      <a:lnTo>
                        <a:pt x="323" y="51"/>
                      </a:lnTo>
                      <a:lnTo>
                        <a:pt x="319" y="44"/>
                      </a:lnTo>
                      <a:lnTo>
                        <a:pt x="314" y="38"/>
                      </a:lnTo>
                      <a:lnTo>
                        <a:pt x="307" y="34"/>
                      </a:lnTo>
                      <a:lnTo>
                        <a:pt x="299" y="28"/>
                      </a:lnTo>
                      <a:lnTo>
                        <a:pt x="289" y="23"/>
                      </a:lnTo>
                      <a:lnTo>
                        <a:pt x="279" y="18"/>
                      </a:lnTo>
                      <a:lnTo>
                        <a:pt x="267" y="15"/>
                      </a:lnTo>
                      <a:lnTo>
                        <a:pt x="254" y="11"/>
                      </a:lnTo>
                      <a:lnTo>
                        <a:pt x="240" y="8"/>
                      </a:lnTo>
                      <a:lnTo>
                        <a:pt x="227" y="6"/>
                      </a:lnTo>
                      <a:lnTo>
                        <a:pt x="211" y="3"/>
                      </a:lnTo>
                      <a:lnTo>
                        <a:pt x="196" y="1"/>
                      </a:lnTo>
                      <a:lnTo>
                        <a:pt x="180" y="1"/>
                      </a:lnTo>
                      <a:lnTo>
                        <a:pt x="164" y="0"/>
                      </a:lnTo>
                      <a:lnTo>
                        <a:pt x="147" y="1"/>
                      </a:lnTo>
                      <a:lnTo>
                        <a:pt x="131" y="1"/>
                      </a:lnTo>
                      <a:lnTo>
                        <a:pt x="115" y="3"/>
                      </a:lnTo>
                      <a:lnTo>
                        <a:pt x="99" y="6"/>
                      </a:lnTo>
                      <a:lnTo>
                        <a:pt x="86" y="8"/>
                      </a:lnTo>
                      <a:lnTo>
                        <a:pt x="73" y="11"/>
                      </a:lnTo>
                      <a:lnTo>
                        <a:pt x="60" y="15"/>
                      </a:lnTo>
                      <a:lnTo>
                        <a:pt x="48" y="18"/>
                      </a:lnTo>
                      <a:lnTo>
                        <a:pt x="38" y="23"/>
                      </a:lnTo>
                      <a:lnTo>
                        <a:pt x="28" y="28"/>
                      </a:lnTo>
                      <a:lnTo>
                        <a:pt x="20" y="34"/>
                      </a:lnTo>
                      <a:lnTo>
                        <a:pt x="13" y="38"/>
                      </a:lnTo>
                      <a:lnTo>
                        <a:pt x="7" y="44"/>
                      </a:lnTo>
                      <a:lnTo>
                        <a:pt x="4" y="51"/>
                      </a:lnTo>
                      <a:lnTo>
                        <a:pt x="2" y="57"/>
                      </a:lnTo>
                      <a:lnTo>
                        <a:pt x="0" y="63"/>
                      </a:lnTo>
                      <a:lnTo>
                        <a:pt x="0" y="69"/>
                      </a:lnTo>
                      <a:lnTo>
                        <a:pt x="3" y="73"/>
                      </a:lnTo>
                      <a:lnTo>
                        <a:pt x="5" y="78"/>
                      </a:lnTo>
                      <a:lnTo>
                        <a:pt x="9" y="83"/>
                      </a:lnTo>
                      <a:lnTo>
                        <a:pt x="13" y="87"/>
                      </a:lnTo>
                      <a:lnTo>
                        <a:pt x="19" y="92"/>
                      </a:lnTo>
                      <a:lnTo>
                        <a:pt x="25" y="97"/>
                      </a:lnTo>
                      <a:lnTo>
                        <a:pt x="32" y="100"/>
                      </a:lnTo>
                      <a:lnTo>
                        <a:pt x="48" y="108"/>
                      </a:lnTo>
                      <a:lnTo>
                        <a:pt x="68" y="114"/>
                      </a:lnTo>
                      <a:lnTo>
                        <a:pt x="89" y="120"/>
                      </a:lnTo>
                      <a:lnTo>
                        <a:pt x="113" y="123"/>
                      </a:lnTo>
                      <a:lnTo>
                        <a:pt x="164" y="63"/>
                      </a:lnTo>
                      <a:close/>
                    </a:path>
                  </a:pathLst>
                </a:custGeom>
                <a:solidFill>
                  <a:srgbClr val="CC99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26" name="Freeform 14"/>
                <p:cNvSpPr>
                  <a:spLocks/>
                </p:cNvSpPr>
                <p:nvPr/>
              </p:nvSpPr>
              <p:spPr bwMode="auto">
                <a:xfrm>
                  <a:off x="2217967" y="2157484"/>
                  <a:ext cx="697093" cy="214840"/>
                </a:xfrm>
                <a:custGeom>
                  <a:avLst/>
                  <a:gdLst>
                    <a:gd name="T0" fmla="*/ 2147483646 w 277"/>
                    <a:gd name="T1" fmla="*/ 2147483646 h 105"/>
                    <a:gd name="T2" fmla="*/ 2147483646 w 277"/>
                    <a:gd name="T3" fmla="*/ 2147483646 h 105"/>
                    <a:gd name="T4" fmla="*/ 2147483646 w 277"/>
                    <a:gd name="T5" fmla="*/ 2147483646 h 105"/>
                    <a:gd name="T6" fmla="*/ 2147483646 w 277"/>
                    <a:gd name="T7" fmla="*/ 2147483646 h 105"/>
                    <a:gd name="T8" fmla="*/ 2147483646 w 277"/>
                    <a:gd name="T9" fmla="*/ 2147483646 h 105"/>
                    <a:gd name="T10" fmla="*/ 2147483646 w 277"/>
                    <a:gd name="T11" fmla="*/ 2147483646 h 105"/>
                    <a:gd name="T12" fmla="*/ 2147483646 w 277"/>
                    <a:gd name="T13" fmla="*/ 2147483646 h 105"/>
                    <a:gd name="T14" fmla="*/ 2147483646 w 277"/>
                    <a:gd name="T15" fmla="*/ 2147483646 h 105"/>
                    <a:gd name="T16" fmla="*/ 2147483646 w 277"/>
                    <a:gd name="T17" fmla="*/ 2147483646 h 105"/>
                    <a:gd name="T18" fmla="*/ 2147483646 w 277"/>
                    <a:gd name="T19" fmla="*/ 2147483646 h 105"/>
                    <a:gd name="T20" fmla="*/ 2147483646 w 277"/>
                    <a:gd name="T21" fmla="*/ 2147483646 h 105"/>
                    <a:gd name="T22" fmla="*/ 2147483646 w 277"/>
                    <a:gd name="T23" fmla="*/ 2147483646 h 105"/>
                    <a:gd name="T24" fmla="*/ 2147483646 w 277"/>
                    <a:gd name="T25" fmla="*/ 2147483646 h 105"/>
                    <a:gd name="T26" fmla="*/ 2147483646 w 277"/>
                    <a:gd name="T27" fmla="*/ 0 h 105"/>
                    <a:gd name="T28" fmla="*/ 2147483646 w 277"/>
                    <a:gd name="T29" fmla="*/ 2147483646 h 105"/>
                    <a:gd name="T30" fmla="*/ 2147483646 w 277"/>
                    <a:gd name="T31" fmla="*/ 2147483646 h 105"/>
                    <a:gd name="T32" fmla="*/ 2147483646 w 277"/>
                    <a:gd name="T33" fmla="*/ 2147483646 h 105"/>
                    <a:gd name="T34" fmla="*/ 2147483646 w 277"/>
                    <a:gd name="T35" fmla="*/ 2147483646 h 105"/>
                    <a:gd name="T36" fmla="*/ 2147483646 w 277"/>
                    <a:gd name="T37" fmla="*/ 2147483646 h 105"/>
                    <a:gd name="T38" fmla="*/ 2147483646 w 277"/>
                    <a:gd name="T39" fmla="*/ 2147483646 h 105"/>
                    <a:gd name="T40" fmla="*/ 2147483646 w 277"/>
                    <a:gd name="T41" fmla="*/ 2147483646 h 105"/>
                    <a:gd name="T42" fmla="*/ 2147483646 w 277"/>
                    <a:gd name="T43" fmla="*/ 2147483646 h 105"/>
                    <a:gd name="T44" fmla="*/ 2147483646 w 277"/>
                    <a:gd name="T45" fmla="*/ 2147483646 h 105"/>
                    <a:gd name="T46" fmla="*/ 2147483646 w 277"/>
                    <a:gd name="T47" fmla="*/ 2147483646 h 105"/>
                    <a:gd name="T48" fmla="*/ 2147483646 w 277"/>
                    <a:gd name="T49" fmla="*/ 2147483646 h 105"/>
                    <a:gd name="T50" fmla="*/ 0 w 277"/>
                    <a:gd name="T51" fmla="*/ 2147483646 h 105"/>
                    <a:gd name="T52" fmla="*/ 0 w 277"/>
                    <a:gd name="T53" fmla="*/ 2147483646 h 105"/>
                    <a:gd name="T54" fmla="*/ 2147483646 w 277"/>
                    <a:gd name="T55" fmla="*/ 2147483646 h 105"/>
                    <a:gd name="T56" fmla="*/ 2147483646 w 277"/>
                    <a:gd name="T57" fmla="*/ 2147483646 h 105"/>
                    <a:gd name="T58" fmla="*/ 2147483646 w 277"/>
                    <a:gd name="T59" fmla="*/ 2147483646 h 105"/>
                    <a:gd name="T60" fmla="*/ 2147483646 w 277"/>
                    <a:gd name="T61" fmla="*/ 2147483646 h 105"/>
                    <a:gd name="T62" fmla="*/ 2147483646 w 277"/>
                    <a:gd name="T63" fmla="*/ 2147483646 h 105"/>
                    <a:gd name="T64" fmla="*/ 2147483646 w 277"/>
                    <a:gd name="T65" fmla="*/ 2147483646 h 105"/>
                    <a:gd name="T66" fmla="*/ 2147483646 w 277"/>
                    <a:gd name="T67" fmla="*/ 2147483646 h 105"/>
                    <a:gd name="T68" fmla="*/ 2147483646 w 277"/>
                    <a:gd name="T69" fmla="*/ 2147483646 h 105"/>
                    <a:gd name="T70" fmla="*/ 2147483646 w 277"/>
                    <a:gd name="T71" fmla="*/ 2147483646 h 105"/>
                    <a:gd name="T72" fmla="*/ 2147483646 w 277"/>
                    <a:gd name="T73" fmla="*/ 2147483646 h 105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277" h="105">
                      <a:moveTo>
                        <a:pt x="139" y="54"/>
                      </a:moveTo>
                      <a:lnTo>
                        <a:pt x="277" y="54"/>
                      </a:lnTo>
                      <a:lnTo>
                        <a:pt x="276" y="49"/>
                      </a:lnTo>
                      <a:lnTo>
                        <a:pt x="274" y="43"/>
                      </a:lnTo>
                      <a:lnTo>
                        <a:pt x="270" y="39"/>
                      </a:lnTo>
                      <a:lnTo>
                        <a:pt x="266" y="34"/>
                      </a:lnTo>
                      <a:lnTo>
                        <a:pt x="260" y="29"/>
                      </a:lnTo>
                      <a:lnTo>
                        <a:pt x="253" y="25"/>
                      </a:lnTo>
                      <a:lnTo>
                        <a:pt x="245" y="20"/>
                      </a:lnTo>
                      <a:lnTo>
                        <a:pt x="236" y="16"/>
                      </a:lnTo>
                      <a:lnTo>
                        <a:pt x="215" y="9"/>
                      </a:lnTo>
                      <a:lnTo>
                        <a:pt x="192" y="5"/>
                      </a:lnTo>
                      <a:lnTo>
                        <a:pt x="167" y="1"/>
                      </a:lnTo>
                      <a:lnTo>
                        <a:pt x="139" y="0"/>
                      </a:lnTo>
                      <a:lnTo>
                        <a:pt x="111" y="1"/>
                      </a:lnTo>
                      <a:lnTo>
                        <a:pt x="85" y="5"/>
                      </a:lnTo>
                      <a:lnTo>
                        <a:pt x="61" y="9"/>
                      </a:lnTo>
                      <a:lnTo>
                        <a:pt x="41" y="16"/>
                      </a:lnTo>
                      <a:lnTo>
                        <a:pt x="31" y="20"/>
                      </a:lnTo>
                      <a:lnTo>
                        <a:pt x="23" y="25"/>
                      </a:lnTo>
                      <a:lnTo>
                        <a:pt x="16" y="29"/>
                      </a:lnTo>
                      <a:lnTo>
                        <a:pt x="10" y="34"/>
                      </a:lnTo>
                      <a:lnTo>
                        <a:pt x="6" y="39"/>
                      </a:lnTo>
                      <a:lnTo>
                        <a:pt x="2" y="43"/>
                      </a:lnTo>
                      <a:lnTo>
                        <a:pt x="1" y="49"/>
                      </a:lnTo>
                      <a:lnTo>
                        <a:pt x="0" y="54"/>
                      </a:lnTo>
                      <a:lnTo>
                        <a:pt x="0" y="58"/>
                      </a:lnTo>
                      <a:lnTo>
                        <a:pt x="2" y="63"/>
                      </a:lnTo>
                      <a:lnTo>
                        <a:pt x="3" y="67"/>
                      </a:lnTo>
                      <a:lnTo>
                        <a:pt x="7" y="71"/>
                      </a:lnTo>
                      <a:lnTo>
                        <a:pt x="15" y="78"/>
                      </a:lnTo>
                      <a:lnTo>
                        <a:pt x="27" y="86"/>
                      </a:lnTo>
                      <a:lnTo>
                        <a:pt x="41" y="92"/>
                      </a:lnTo>
                      <a:lnTo>
                        <a:pt x="57" y="98"/>
                      </a:lnTo>
                      <a:lnTo>
                        <a:pt x="76" y="102"/>
                      </a:lnTo>
                      <a:lnTo>
                        <a:pt x="95" y="105"/>
                      </a:lnTo>
                      <a:lnTo>
                        <a:pt x="139" y="5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27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2571469" y="4500886"/>
                  <a:ext cx="0" cy="42967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28" name="Rectangle 17"/>
                <p:cNvSpPr>
                  <a:spLocks noChangeArrowheads="1"/>
                </p:cNvSpPr>
                <p:nvPr/>
              </p:nvSpPr>
              <p:spPr bwMode="auto">
                <a:xfrm>
                  <a:off x="2571469" y="2266557"/>
                  <a:ext cx="343591" cy="2227718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29" name="Rectangle 18"/>
                <p:cNvSpPr>
                  <a:spLocks noChangeArrowheads="1"/>
                </p:cNvSpPr>
                <p:nvPr/>
              </p:nvSpPr>
              <p:spPr bwMode="auto">
                <a:xfrm>
                  <a:off x="2915060" y="2266557"/>
                  <a:ext cx="52860" cy="2227718"/>
                </a:xfrm>
                <a:prstGeom prst="rect">
                  <a:avLst/>
                </a:prstGeom>
                <a:solidFill>
                  <a:srgbClr val="CC99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30" name="Rectangle 19"/>
                <p:cNvSpPr>
                  <a:spLocks noChangeArrowheads="1"/>
                </p:cNvSpPr>
                <p:nvPr/>
              </p:nvSpPr>
              <p:spPr bwMode="auto">
                <a:xfrm>
                  <a:off x="2915060" y="2266557"/>
                  <a:ext cx="69380" cy="2227718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31" name="Rectangle 20"/>
                <p:cNvSpPr>
                  <a:spLocks noChangeArrowheads="1"/>
                </p:cNvSpPr>
                <p:nvPr/>
              </p:nvSpPr>
              <p:spPr bwMode="auto">
                <a:xfrm>
                  <a:off x="2967920" y="2266557"/>
                  <a:ext cx="627715" cy="327216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32" name="Rectangle 21"/>
                <p:cNvSpPr>
                  <a:spLocks noChangeArrowheads="1"/>
                </p:cNvSpPr>
                <p:nvPr/>
              </p:nvSpPr>
              <p:spPr bwMode="auto">
                <a:xfrm>
                  <a:off x="2967920" y="2266557"/>
                  <a:ext cx="627715" cy="32721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33" name="Rectangle 22"/>
                <p:cNvSpPr>
                  <a:spLocks noChangeArrowheads="1"/>
                </p:cNvSpPr>
                <p:nvPr/>
              </p:nvSpPr>
              <p:spPr bwMode="auto">
                <a:xfrm>
                  <a:off x="3595635" y="2266557"/>
                  <a:ext cx="677272" cy="327216"/>
                </a:xfrm>
                <a:prstGeom prst="rect">
                  <a:avLst/>
                </a:prstGeom>
                <a:solidFill>
                  <a:srgbClr val="00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34" name="Rectangle 23"/>
                <p:cNvSpPr>
                  <a:spLocks noChangeArrowheads="1"/>
                </p:cNvSpPr>
                <p:nvPr/>
              </p:nvSpPr>
              <p:spPr bwMode="auto">
                <a:xfrm>
                  <a:off x="3595635" y="2266557"/>
                  <a:ext cx="677272" cy="32721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35" name="Rectangle 24"/>
                <p:cNvSpPr>
                  <a:spLocks noChangeArrowheads="1"/>
                </p:cNvSpPr>
                <p:nvPr/>
              </p:nvSpPr>
              <p:spPr bwMode="auto">
                <a:xfrm>
                  <a:off x="2967920" y="2593773"/>
                  <a:ext cx="1304987" cy="294166"/>
                </a:xfrm>
                <a:prstGeom prst="rect">
                  <a:avLst/>
                </a:prstGeom>
                <a:solidFill>
                  <a:srgbClr val="99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36" name="Rectangle 25"/>
                <p:cNvSpPr>
                  <a:spLocks noChangeArrowheads="1"/>
                </p:cNvSpPr>
                <p:nvPr/>
              </p:nvSpPr>
              <p:spPr bwMode="auto">
                <a:xfrm>
                  <a:off x="2967920" y="2593773"/>
                  <a:ext cx="1304987" cy="29416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37" name="Rectangle 26"/>
                <p:cNvSpPr>
                  <a:spLocks noChangeArrowheads="1"/>
                </p:cNvSpPr>
                <p:nvPr/>
              </p:nvSpPr>
              <p:spPr bwMode="auto">
                <a:xfrm>
                  <a:off x="2967920" y="2887938"/>
                  <a:ext cx="409667" cy="60155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40" name="Rectangle 27"/>
                <p:cNvSpPr>
                  <a:spLocks noChangeArrowheads="1"/>
                </p:cNvSpPr>
                <p:nvPr/>
              </p:nvSpPr>
              <p:spPr bwMode="auto">
                <a:xfrm>
                  <a:off x="2967920" y="2887938"/>
                  <a:ext cx="627715" cy="60155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41" name="Rectangle 29"/>
                <p:cNvSpPr>
                  <a:spLocks noChangeArrowheads="1"/>
                </p:cNvSpPr>
                <p:nvPr/>
              </p:nvSpPr>
              <p:spPr bwMode="auto">
                <a:xfrm>
                  <a:off x="3595635" y="2887938"/>
                  <a:ext cx="677272" cy="60155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42" name="Rectangle 30"/>
                <p:cNvSpPr>
                  <a:spLocks noChangeArrowheads="1"/>
                </p:cNvSpPr>
                <p:nvPr/>
              </p:nvSpPr>
              <p:spPr bwMode="auto">
                <a:xfrm>
                  <a:off x="2967920" y="3489488"/>
                  <a:ext cx="294036" cy="406541"/>
                </a:xfrm>
                <a:prstGeom prst="rect">
                  <a:avLst/>
                </a:prstGeom>
                <a:solidFill>
                  <a:srgbClr val="CC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43" name="Rectangle 31"/>
                <p:cNvSpPr>
                  <a:spLocks noChangeArrowheads="1"/>
                </p:cNvSpPr>
                <p:nvPr/>
              </p:nvSpPr>
              <p:spPr bwMode="auto">
                <a:xfrm>
                  <a:off x="2967920" y="3489488"/>
                  <a:ext cx="294036" cy="406541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44" name="Rectangle 32"/>
                <p:cNvSpPr>
                  <a:spLocks noChangeArrowheads="1"/>
                </p:cNvSpPr>
                <p:nvPr/>
              </p:nvSpPr>
              <p:spPr bwMode="auto">
                <a:xfrm>
                  <a:off x="3261956" y="3489488"/>
                  <a:ext cx="1010951" cy="406541"/>
                </a:xfrm>
                <a:prstGeom prst="rect">
                  <a:avLst/>
                </a:prstGeom>
                <a:solidFill>
                  <a:srgbClr val="99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45" name="Rectangle 33"/>
                <p:cNvSpPr>
                  <a:spLocks noChangeArrowheads="1"/>
                </p:cNvSpPr>
                <p:nvPr/>
              </p:nvSpPr>
              <p:spPr bwMode="auto">
                <a:xfrm>
                  <a:off x="3261956" y="3489488"/>
                  <a:ext cx="1010951" cy="406541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46" name="Rectangle 34"/>
                <p:cNvSpPr>
                  <a:spLocks noChangeArrowheads="1"/>
                </p:cNvSpPr>
                <p:nvPr/>
              </p:nvSpPr>
              <p:spPr bwMode="auto">
                <a:xfrm>
                  <a:off x="2967920" y="3896029"/>
                  <a:ext cx="627715" cy="598246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47" name="Rectangle 35"/>
                <p:cNvSpPr>
                  <a:spLocks noChangeArrowheads="1"/>
                </p:cNvSpPr>
                <p:nvPr/>
              </p:nvSpPr>
              <p:spPr bwMode="auto">
                <a:xfrm>
                  <a:off x="2967920" y="3896029"/>
                  <a:ext cx="627715" cy="59824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48" name="Rectangle 36"/>
                <p:cNvSpPr>
                  <a:spLocks noChangeArrowheads="1"/>
                </p:cNvSpPr>
                <p:nvPr/>
              </p:nvSpPr>
              <p:spPr bwMode="auto">
                <a:xfrm>
                  <a:off x="3595635" y="3896029"/>
                  <a:ext cx="677272" cy="598246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49" name="Rectangle 37"/>
                <p:cNvSpPr>
                  <a:spLocks noChangeArrowheads="1"/>
                </p:cNvSpPr>
                <p:nvPr/>
              </p:nvSpPr>
              <p:spPr bwMode="auto">
                <a:xfrm>
                  <a:off x="3595635" y="3896029"/>
                  <a:ext cx="677272" cy="59824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50" name="Freeform 40"/>
                <p:cNvSpPr>
                  <a:spLocks/>
                </p:cNvSpPr>
                <p:nvPr/>
              </p:nvSpPr>
              <p:spPr bwMode="auto">
                <a:xfrm>
                  <a:off x="2244397" y="2395460"/>
                  <a:ext cx="188313" cy="509004"/>
                </a:xfrm>
                <a:custGeom>
                  <a:avLst/>
                  <a:gdLst>
                    <a:gd name="T0" fmla="*/ 0 w 76"/>
                    <a:gd name="T1" fmla="*/ 2147483646 h 252"/>
                    <a:gd name="T2" fmla="*/ 2147483646 w 76"/>
                    <a:gd name="T3" fmla="*/ 0 h 252"/>
                    <a:gd name="T4" fmla="*/ 2147483646 w 76"/>
                    <a:gd name="T5" fmla="*/ 2147483646 h 252"/>
                    <a:gd name="T6" fmla="*/ 0 w 76"/>
                    <a:gd name="T7" fmla="*/ 2147483646 h 252"/>
                    <a:gd name="T8" fmla="*/ 0 w 76"/>
                    <a:gd name="T9" fmla="*/ 2147483646 h 2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6" h="252">
                      <a:moveTo>
                        <a:pt x="0" y="90"/>
                      </a:moveTo>
                      <a:lnTo>
                        <a:pt x="76" y="0"/>
                      </a:lnTo>
                      <a:lnTo>
                        <a:pt x="76" y="162"/>
                      </a:lnTo>
                      <a:lnTo>
                        <a:pt x="0" y="252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51" name="Freeform 41"/>
                <p:cNvSpPr>
                  <a:spLocks/>
                </p:cNvSpPr>
                <p:nvPr/>
              </p:nvSpPr>
              <p:spPr bwMode="auto">
                <a:xfrm>
                  <a:off x="2244397" y="2395460"/>
                  <a:ext cx="188313" cy="509004"/>
                </a:xfrm>
                <a:custGeom>
                  <a:avLst/>
                  <a:gdLst>
                    <a:gd name="T0" fmla="*/ 0 w 76"/>
                    <a:gd name="T1" fmla="*/ 2147483646 h 252"/>
                    <a:gd name="T2" fmla="*/ 2147483646 w 76"/>
                    <a:gd name="T3" fmla="*/ 0 h 252"/>
                    <a:gd name="T4" fmla="*/ 2147483646 w 76"/>
                    <a:gd name="T5" fmla="*/ 2147483646 h 252"/>
                    <a:gd name="T6" fmla="*/ 0 w 76"/>
                    <a:gd name="T7" fmla="*/ 2147483646 h 252"/>
                    <a:gd name="T8" fmla="*/ 0 w 76"/>
                    <a:gd name="T9" fmla="*/ 2147483646 h 2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6" h="252">
                      <a:moveTo>
                        <a:pt x="0" y="90"/>
                      </a:moveTo>
                      <a:lnTo>
                        <a:pt x="76" y="0"/>
                      </a:lnTo>
                      <a:lnTo>
                        <a:pt x="76" y="162"/>
                      </a:lnTo>
                      <a:lnTo>
                        <a:pt x="0" y="252"/>
                      </a:lnTo>
                      <a:lnTo>
                        <a:pt x="0" y="9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52" name="Freeform 42"/>
                <p:cNvSpPr>
                  <a:spLocks/>
                </p:cNvSpPr>
                <p:nvPr/>
              </p:nvSpPr>
              <p:spPr bwMode="auto">
                <a:xfrm>
                  <a:off x="2039564" y="2577248"/>
                  <a:ext cx="204833" cy="518918"/>
                </a:xfrm>
                <a:custGeom>
                  <a:avLst/>
                  <a:gdLst>
                    <a:gd name="T0" fmla="*/ 0 w 81"/>
                    <a:gd name="T1" fmla="*/ 2147483646 h 258"/>
                    <a:gd name="T2" fmla="*/ 2147483646 w 81"/>
                    <a:gd name="T3" fmla="*/ 0 h 258"/>
                    <a:gd name="T4" fmla="*/ 2147483646 w 81"/>
                    <a:gd name="T5" fmla="*/ 2147483646 h 258"/>
                    <a:gd name="T6" fmla="*/ 0 w 81"/>
                    <a:gd name="T7" fmla="*/ 2147483646 h 258"/>
                    <a:gd name="T8" fmla="*/ 0 w 81"/>
                    <a:gd name="T9" fmla="*/ 2147483646 h 2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258">
                      <a:moveTo>
                        <a:pt x="0" y="96"/>
                      </a:moveTo>
                      <a:lnTo>
                        <a:pt x="81" y="0"/>
                      </a:lnTo>
                      <a:lnTo>
                        <a:pt x="81" y="162"/>
                      </a:lnTo>
                      <a:lnTo>
                        <a:pt x="0" y="258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53" name="Freeform 43"/>
                <p:cNvSpPr>
                  <a:spLocks/>
                </p:cNvSpPr>
                <p:nvPr/>
              </p:nvSpPr>
              <p:spPr bwMode="auto">
                <a:xfrm>
                  <a:off x="2039564" y="2577248"/>
                  <a:ext cx="204833" cy="518918"/>
                </a:xfrm>
                <a:custGeom>
                  <a:avLst/>
                  <a:gdLst>
                    <a:gd name="T0" fmla="*/ 0 w 81"/>
                    <a:gd name="T1" fmla="*/ 2147483646 h 258"/>
                    <a:gd name="T2" fmla="*/ 2147483646 w 81"/>
                    <a:gd name="T3" fmla="*/ 0 h 258"/>
                    <a:gd name="T4" fmla="*/ 2147483646 w 81"/>
                    <a:gd name="T5" fmla="*/ 2147483646 h 258"/>
                    <a:gd name="T6" fmla="*/ 0 w 81"/>
                    <a:gd name="T7" fmla="*/ 2147483646 h 258"/>
                    <a:gd name="T8" fmla="*/ 0 w 81"/>
                    <a:gd name="T9" fmla="*/ 2147483646 h 2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258">
                      <a:moveTo>
                        <a:pt x="0" y="96"/>
                      </a:moveTo>
                      <a:lnTo>
                        <a:pt x="81" y="0"/>
                      </a:lnTo>
                      <a:lnTo>
                        <a:pt x="81" y="162"/>
                      </a:lnTo>
                      <a:lnTo>
                        <a:pt x="0" y="258"/>
                      </a:lnTo>
                      <a:lnTo>
                        <a:pt x="0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54" name="Freeform 45"/>
                <p:cNvSpPr>
                  <a:spLocks/>
                </p:cNvSpPr>
                <p:nvPr/>
              </p:nvSpPr>
              <p:spPr bwMode="auto">
                <a:xfrm>
                  <a:off x="2039564" y="2722677"/>
                  <a:ext cx="393147" cy="674265"/>
                </a:xfrm>
                <a:custGeom>
                  <a:avLst/>
                  <a:gdLst>
                    <a:gd name="T0" fmla="*/ 0 w 157"/>
                    <a:gd name="T1" fmla="*/ 2147483646 h 335"/>
                    <a:gd name="T2" fmla="*/ 2147483646 w 157"/>
                    <a:gd name="T3" fmla="*/ 0 h 335"/>
                    <a:gd name="T4" fmla="*/ 2147483646 w 157"/>
                    <a:gd name="T5" fmla="*/ 2147483646 h 335"/>
                    <a:gd name="T6" fmla="*/ 0 w 157"/>
                    <a:gd name="T7" fmla="*/ 2147483646 h 335"/>
                    <a:gd name="T8" fmla="*/ 0 w 157"/>
                    <a:gd name="T9" fmla="*/ 2147483646 h 3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7" h="335">
                      <a:moveTo>
                        <a:pt x="0" y="186"/>
                      </a:moveTo>
                      <a:lnTo>
                        <a:pt x="157" y="0"/>
                      </a:lnTo>
                      <a:lnTo>
                        <a:pt x="157" y="147"/>
                      </a:lnTo>
                      <a:lnTo>
                        <a:pt x="0" y="335"/>
                      </a:lnTo>
                      <a:lnTo>
                        <a:pt x="0" y="18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58" name="Freeform 47"/>
                <p:cNvSpPr>
                  <a:spLocks/>
                </p:cNvSpPr>
                <p:nvPr/>
              </p:nvSpPr>
              <p:spPr bwMode="auto">
                <a:xfrm>
                  <a:off x="2039564" y="3195323"/>
                  <a:ext cx="204833" cy="803169"/>
                </a:xfrm>
                <a:custGeom>
                  <a:avLst/>
                  <a:gdLst>
                    <a:gd name="T0" fmla="*/ 0 w 81"/>
                    <a:gd name="T1" fmla="*/ 2147483646 h 397"/>
                    <a:gd name="T2" fmla="*/ 2147483646 w 81"/>
                    <a:gd name="T3" fmla="*/ 0 h 397"/>
                    <a:gd name="T4" fmla="*/ 2147483646 w 81"/>
                    <a:gd name="T5" fmla="*/ 2147483646 h 397"/>
                    <a:gd name="T6" fmla="*/ 0 w 81"/>
                    <a:gd name="T7" fmla="*/ 2147483646 h 397"/>
                    <a:gd name="T8" fmla="*/ 0 w 81"/>
                    <a:gd name="T9" fmla="*/ 2147483646 h 3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397">
                      <a:moveTo>
                        <a:pt x="0" y="98"/>
                      </a:moveTo>
                      <a:lnTo>
                        <a:pt x="81" y="0"/>
                      </a:lnTo>
                      <a:lnTo>
                        <a:pt x="81" y="299"/>
                      </a:lnTo>
                      <a:lnTo>
                        <a:pt x="0" y="397"/>
                      </a:lnTo>
                      <a:lnTo>
                        <a:pt x="0" y="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59" name="Freeform 48"/>
                <p:cNvSpPr>
                  <a:spLocks/>
                </p:cNvSpPr>
                <p:nvPr/>
              </p:nvSpPr>
              <p:spPr bwMode="auto">
                <a:xfrm>
                  <a:off x="2244397" y="3020147"/>
                  <a:ext cx="188313" cy="780032"/>
                </a:xfrm>
                <a:custGeom>
                  <a:avLst/>
                  <a:gdLst>
                    <a:gd name="T0" fmla="*/ 0 w 76"/>
                    <a:gd name="T1" fmla="*/ 2147483646 h 387"/>
                    <a:gd name="T2" fmla="*/ 2147483646 w 76"/>
                    <a:gd name="T3" fmla="*/ 0 h 387"/>
                    <a:gd name="T4" fmla="*/ 2147483646 w 76"/>
                    <a:gd name="T5" fmla="*/ 2147483646 h 387"/>
                    <a:gd name="T6" fmla="*/ 0 w 76"/>
                    <a:gd name="T7" fmla="*/ 2147483646 h 387"/>
                    <a:gd name="T8" fmla="*/ 0 w 76"/>
                    <a:gd name="T9" fmla="*/ 2147483646 h 3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6" h="387">
                      <a:moveTo>
                        <a:pt x="0" y="91"/>
                      </a:moveTo>
                      <a:lnTo>
                        <a:pt x="76" y="0"/>
                      </a:lnTo>
                      <a:lnTo>
                        <a:pt x="76" y="298"/>
                      </a:lnTo>
                      <a:lnTo>
                        <a:pt x="0" y="387"/>
                      </a:lnTo>
                      <a:lnTo>
                        <a:pt x="0" y="91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60" name="Freeform 49"/>
                <p:cNvSpPr>
                  <a:spLocks/>
                </p:cNvSpPr>
                <p:nvPr/>
              </p:nvSpPr>
              <p:spPr bwMode="auto">
                <a:xfrm>
                  <a:off x="2244397" y="3020147"/>
                  <a:ext cx="188313" cy="780032"/>
                </a:xfrm>
                <a:custGeom>
                  <a:avLst/>
                  <a:gdLst>
                    <a:gd name="T0" fmla="*/ 0 w 76"/>
                    <a:gd name="T1" fmla="*/ 2147483646 h 387"/>
                    <a:gd name="T2" fmla="*/ 2147483646 w 76"/>
                    <a:gd name="T3" fmla="*/ 0 h 387"/>
                    <a:gd name="T4" fmla="*/ 2147483646 w 76"/>
                    <a:gd name="T5" fmla="*/ 2147483646 h 387"/>
                    <a:gd name="T6" fmla="*/ 0 w 76"/>
                    <a:gd name="T7" fmla="*/ 2147483646 h 387"/>
                    <a:gd name="T8" fmla="*/ 0 w 76"/>
                    <a:gd name="T9" fmla="*/ 2147483646 h 3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6" h="387">
                      <a:moveTo>
                        <a:pt x="0" y="91"/>
                      </a:moveTo>
                      <a:lnTo>
                        <a:pt x="76" y="0"/>
                      </a:lnTo>
                      <a:lnTo>
                        <a:pt x="76" y="298"/>
                      </a:lnTo>
                      <a:lnTo>
                        <a:pt x="0" y="387"/>
                      </a:lnTo>
                      <a:lnTo>
                        <a:pt x="0" y="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61" name="Freeform 51"/>
                <p:cNvSpPr>
                  <a:spLocks/>
                </p:cNvSpPr>
                <p:nvPr/>
              </p:nvSpPr>
              <p:spPr bwMode="auto">
                <a:xfrm>
                  <a:off x="2455838" y="2266557"/>
                  <a:ext cx="115631" cy="2340096"/>
                </a:xfrm>
                <a:custGeom>
                  <a:avLst/>
                  <a:gdLst>
                    <a:gd name="T0" fmla="*/ 0 w 46"/>
                    <a:gd name="T1" fmla="*/ 2147483646 h 1159"/>
                    <a:gd name="T2" fmla="*/ 2147483646 w 46"/>
                    <a:gd name="T3" fmla="*/ 0 h 1159"/>
                    <a:gd name="T4" fmla="*/ 2147483646 w 46"/>
                    <a:gd name="T5" fmla="*/ 2147483646 h 1159"/>
                    <a:gd name="T6" fmla="*/ 0 w 46"/>
                    <a:gd name="T7" fmla="*/ 2147483646 h 1159"/>
                    <a:gd name="T8" fmla="*/ 0 w 46"/>
                    <a:gd name="T9" fmla="*/ 2147483646 h 11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6" h="1159">
                      <a:moveTo>
                        <a:pt x="0" y="53"/>
                      </a:moveTo>
                      <a:lnTo>
                        <a:pt x="46" y="0"/>
                      </a:lnTo>
                      <a:lnTo>
                        <a:pt x="46" y="1103"/>
                      </a:lnTo>
                      <a:lnTo>
                        <a:pt x="0" y="1159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62" name="Freeform 53"/>
                <p:cNvSpPr>
                  <a:spLocks/>
                </p:cNvSpPr>
                <p:nvPr/>
              </p:nvSpPr>
              <p:spPr bwMode="auto">
                <a:xfrm>
                  <a:off x="2039564" y="3710937"/>
                  <a:ext cx="297339" cy="687486"/>
                </a:xfrm>
                <a:custGeom>
                  <a:avLst/>
                  <a:gdLst>
                    <a:gd name="T0" fmla="*/ 0 w 118"/>
                    <a:gd name="T1" fmla="*/ 2147483646 h 341"/>
                    <a:gd name="T2" fmla="*/ 2147483646 w 118"/>
                    <a:gd name="T3" fmla="*/ 0 h 341"/>
                    <a:gd name="T4" fmla="*/ 2147483646 w 118"/>
                    <a:gd name="T5" fmla="*/ 2147483646 h 341"/>
                    <a:gd name="T6" fmla="*/ 0 w 118"/>
                    <a:gd name="T7" fmla="*/ 2147483646 h 341"/>
                    <a:gd name="T8" fmla="*/ 0 w 118"/>
                    <a:gd name="T9" fmla="*/ 2147483646 h 3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8" h="341">
                      <a:moveTo>
                        <a:pt x="0" y="142"/>
                      </a:moveTo>
                      <a:lnTo>
                        <a:pt x="118" y="0"/>
                      </a:lnTo>
                      <a:lnTo>
                        <a:pt x="118" y="201"/>
                      </a:lnTo>
                      <a:lnTo>
                        <a:pt x="0" y="341"/>
                      </a:lnTo>
                      <a:lnTo>
                        <a:pt x="0" y="14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63" name="Freeform 54"/>
                <p:cNvSpPr>
                  <a:spLocks/>
                </p:cNvSpPr>
                <p:nvPr/>
              </p:nvSpPr>
              <p:spPr bwMode="auto">
                <a:xfrm>
                  <a:off x="2336902" y="3618391"/>
                  <a:ext cx="95808" cy="499089"/>
                </a:xfrm>
                <a:custGeom>
                  <a:avLst/>
                  <a:gdLst>
                    <a:gd name="T0" fmla="*/ 0 w 39"/>
                    <a:gd name="T1" fmla="*/ 2147483646 h 246"/>
                    <a:gd name="T2" fmla="*/ 2147483646 w 39"/>
                    <a:gd name="T3" fmla="*/ 0 h 246"/>
                    <a:gd name="T4" fmla="*/ 2147483646 w 39"/>
                    <a:gd name="T5" fmla="*/ 2147483646 h 246"/>
                    <a:gd name="T6" fmla="*/ 0 w 39"/>
                    <a:gd name="T7" fmla="*/ 2147483646 h 246"/>
                    <a:gd name="T8" fmla="*/ 0 w 39"/>
                    <a:gd name="T9" fmla="*/ 2147483646 h 2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9" h="246">
                      <a:moveTo>
                        <a:pt x="0" y="45"/>
                      </a:moveTo>
                      <a:lnTo>
                        <a:pt x="39" y="0"/>
                      </a:lnTo>
                      <a:lnTo>
                        <a:pt x="39" y="200"/>
                      </a:lnTo>
                      <a:lnTo>
                        <a:pt x="0" y="246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CC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66" name="Freeform 55"/>
                <p:cNvSpPr>
                  <a:spLocks/>
                </p:cNvSpPr>
                <p:nvPr/>
              </p:nvSpPr>
              <p:spPr bwMode="auto">
                <a:xfrm>
                  <a:off x="2336902" y="3618391"/>
                  <a:ext cx="95808" cy="499089"/>
                </a:xfrm>
                <a:custGeom>
                  <a:avLst/>
                  <a:gdLst>
                    <a:gd name="T0" fmla="*/ 0 w 39"/>
                    <a:gd name="T1" fmla="*/ 2147483646 h 246"/>
                    <a:gd name="T2" fmla="*/ 2147483646 w 39"/>
                    <a:gd name="T3" fmla="*/ 0 h 246"/>
                    <a:gd name="T4" fmla="*/ 2147483646 w 39"/>
                    <a:gd name="T5" fmla="*/ 2147483646 h 246"/>
                    <a:gd name="T6" fmla="*/ 0 w 39"/>
                    <a:gd name="T7" fmla="*/ 2147483646 h 246"/>
                    <a:gd name="T8" fmla="*/ 0 w 39"/>
                    <a:gd name="T9" fmla="*/ 2147483646 h 2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9" h="246">
                      <a:moveTo>
                        <a:pt x="0" y="45"/>
                      </a:moveTo>
                      <a:lnTo>
                        <a:pt x="39" y="0"/>
                      </a:lnTo>
                      <a:lnTo>
                        <a:pt x="39" y="200"/>
                      </a:lnTo>
                      <a:lnTo>
                        <a:pt x="0" y="246"/>
                      </a:lnTo>
                      <a:lnTo>
                        <a:pt x="0" y="4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67" name="Freeform 56"/>
                <p:cNvSpPr>
                  <a:spLocks/>
                </p:cNvSpPr>
                <p:nvPr/>
              </p:nvSpPr>
              <p:spPr bwMode="auto">
                <a:xfrm>
                  <a:off x="2244397" y="4024934"/>
                  <a:ext cx="188313" cy="783336"/>
                </a:xfrm>
                <a:custGeom>
                  <a:avLst/>
                  <a:gdLst>
                    <a:gd name="T0" fmla="*/ 0 w 76"/>
                    <a:gd name="T1" fmla="*/ 2147483646 h 389"/>
                    <a:gd name="T2" fmla="*/ 2147483646 w 76"/>
                    <a:gd name="T3" fmla="*/ 0 h 389"/>
                    <a:gd name="T4" fmla="*/ 2147483646 w 76"/>
                    <a:gd name="T5" fmla="*/ 2147483646 h 389"/>
                    <a:gd name="T6" fmla="*/ 0 w 76"/>
                    <a:gd name="T7" fmla="*/ 2147483646 h 389"/>
                    <a:gd name="T8" fmla="*/ 0 w 76"/>
                    <a:gd name="T9" fmla="*/ 2147483646 h 3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6" h="389">
                      <a:moveTo>
                        <a:pt x="0" y="87"/>
                      </a:moveTo>
                      <a:lnTo>
                        <a:pt x="76" y="0"/>
                      </a:lnTo>
                      <a:lnTo>
                        <a:pt x="76" y="300"/>
                      </a:lnTo>
                      <a:lnTo>
                        <a:pt x="0" y="389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68" name="Freeform 57"/>
                <p:cNvSpPr>
                  <a:spLocks/>
                </p:cNvSpPr>
                <p:nvPr/>
              </p:nvSpPr>
              <p:spPr bwMode="auto">
                <a:xfrm>
                  <a:off x="2244397" y="4024934"/>
                  <a:ext cx="188313" cy="783336"/>
                </a:xfrm>
                <a:custGeom>
                  <a:avLst/>
                  <a:gdLst>
                    <a:gd name="T0" fmla="*/ 0 w 76"/>
                    <a:gd name="T1" fmla="*/ 2147483646 h 389"/>
                    <a:gd name="T2" fmla="*/ 2147483646 w 76"/>
                    <a:gd name="T3" fmla="*/ 0 h 389"/>
                    <a:gd name="T4" fmla="*/ 2147483646 w 76"/>
                    <a:gd name="T5" fmla="*/ 2147483646 h 389"/>
                    <a:gd name="T6" fmla="*/ 0 w 76"/>
                    <a:gd name="T7" fmla="*/ 2147483646 h 389"/>
                    <a:gd name="T8" fmla="*/ 0 w 76"/>
                    <a:gd name="T9" fmla="*/ 2147483646 h 3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6" h="389">
                      <a:moveTo>
                        <a:pt x="0" y="87"/>
                      </a:moveTo>
                      <a:lnTo>
                        <a:pt x="76" y="0"/>
                      </a:lnTo>
                      <a:lnTo>
                        <a:pt x="76" y="300"/>
                      </a:lnTo>
                      <a:lnTo>
                        <a:pt x="0" y="389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69" name="Freeform 58"/>
                <p:cNvSpPr>
                  <a:spLocks/>
                </p:cNvSpPr>
                <p:nvPr/>
              </p:nvSpPr>
              <p:spPr bwMode="auto">
                <a:xfrm>
                  <a:off x="2039564" y="4206720"/>
                  <a:ext cx="204833" cy="796559"/>
                </a:xfrm>
                <a:custGeom>
                  <a:avLst/>
                  <a:gdLst>
                    <a:gd name="T0" fmla="*/ 0 w 81"/>
                    <a:gd name="T1" fmla="*/ 2147483646 h 396"/>
                    <a:gd name="T2" fmla="*/ 2147483646 w 81"/>
                    <a:gd name="T3" fmla="*/ 0 h 396"/>
                    <a:gd name="T4" fmla="*/ 2147483646 w 81"/>
                    <a:gd name="T5" fmla="*/ 2147483646 h 396"/>
                    <a:gd name="T6" fmla="*/ 0 w 81"/>
                    <a:gd name="T7" fmla="*/ 2147483646 h 396"/>
                    <a:gd name="T8" fmla="*/ 0 w 81"/>
                    <a:gd name="T9" fmla="*/ 2147483646 h 3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396">
                      <a:moveTo>
                        <a:pt x="0" y="96"/>
                      </a:moveTo>
                      <a:lnTo>
                        <a:pt x="81" y="0"/>
                      </a:lnTo>
                      <a:lnTo>
                        <a:pt x="81" y="299"/>
                      </a:lnTo>
                      <a:lnTo>
                        <a:pt x="0" y="396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70" name="Freeform 59"/>
                <p:cNvSpPr>
                  <a:spLocks/>
                </p:cNvSpPr>
                <p:nvPr/>
              </p:nvSpPr>
              <p:spPr bwMode="auto">
                <a:xfrm>
                  <a:off x="2039564" y="4206720"/>
                  <a:ext cx="204833" cy="796559"/>
                </a:xfrm>
                <a:custGeom>
                  <a:avLst/>
                  <a:gdLst>
                    <a:gd name="T0" fmla="*/ 0 w 81"/>
                    <a:gd name="T1" fmla="*/ 2147483646 h 396"/>
                    <a:gd name="T2" fmla="*/ 2147483646 w 81"/>
                    <a:gd name="T3" fmla="*/ 0 h 396"/>
                    <a:gd name="T4" fmla="*/ 2147483646 w 81"/>
                    <a:gd name="T5" fmla="*/ 2147483646 h 396"/>
                    <a:gd name="T6" fmla="*/ 0 w 81"/>
                    <a:gd name="T7" fmla="*/ 2147483646 h 396"/>
                    <a:gd name="T8" fmla="*/ 0 w 81"/>
                    <a:gd name="T9" fmla="*/ 2147483646 h 3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396">
                      <a:moveTo>
                        <a:pt x="0" y="96"/>
                      </a:moveTo>
                      <a:lnTo>
                        <a:pt x="81" y="0"/>
                      </a:lnTo>
                      <a:lnTo>
                        <a:pt x="81" y="299"/>
                      </a:lnTo>
                      <a:lnTo>
                        <a:pt x="0" y="396"/>
                      </a:lnTo>
                      <a:lnTo>
                        <a:pt x="0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71" name="Freeform 48"/>
                <p:cNvSpPr>
                  <a:spLocks/>
                </p:cNvSpPr>
                <p:nvPr/>
              </p:nvSpPr>
              <p:spPr bwMode="auto">
                <a:xfrm>
                  <a:off x="2274130" y="3096166"/>
                  <a:ext cx="72683" cy="677571"/>
                </a:xfrm>
                <a:custGeom>
                  <a:avLst/>
                  <a:gdLst>
                    <a:gd name="T0" fmla="*/ 0 w 10000"/>
                    <a:gd name="T1" fmla="*/ 2147483646 h 8687"/>
                    <a:gd name="T2" fmla="*/ 2147483646 w 10000"/>
                    <a:gd name="T3" fmla="*/ 0 h 8687"/>
                    <a:gd name="T4" fmla="*/ 2147483646 w 10000"/>
                    <a:gd name="T5" fmla="*/ 2147483646 h 8687"/>
                    <a:gd name="T6" fmla="*/ 2147483646 w 10000"/>
                    <a:gd name="T7" fmla="*/ 2147483646 h 8687"/>
                    <a:gd name="T8" fmla="*/ 0 w 10000"/>
                    <a:gd name="T9" fmla="*/ 2147483646 h 86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000" h="8687">
                      <a:moveTo>
                        <a:pt x="0" y="965"/>
                      </a:moveTo>
                      <a:lnTo>
                        <a:pt x="10000" y="0"/>
                      </a:lnTo>
                      <a:lnTo>
                        <a:pt x="10000" y="7700"/>
                      </a:lnTo>
                      <a:lnTo>
                        <a:pt x="891" y="8687"/>
                      </a:lnTo>
                      <a:lnTo>
                        <a:pt x="0" y="965"/>
                      </a:lnTo>
                      <a:close/>
                    </a:path>
                  </a:pathLst>
                </a:custGeom>
                <a:solidFill>
                  <a:srgbClr val="66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72" name="Rectangle 26"/>
                <p:cNvSpPr>
                  <a:spLocks noChangeArrowheads="1"/>
                </p:cNvSpPr>
                <p:nvPr/>
              </p:nvSpPr>
              <p:spPr bwMode="auto">
                <a:xfrm>
                  <a:off x="3592332" y="2266557"/>
                  <a:ext cx="241174" cy="327216"/>
                </a:xfrm>
                <a:prstGeom prst="rect">
                  <a:avLst/>
                </a:prstGeom>
                <a:solidFill>
                  <a:srgbClr val="66FFFF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ru-RU" altLang="ru-RU" sz="1050"/>
                </a:p>
              </p:txBody>
            </p:sp>
            <p:sp>
              <p:nvSpPr>
                <p:cNvPr id="273" name="Freeform 48"/>
                <p:cNvSpPr>
                  <a:spLocks/>
                </p:cNvSpPr>
                <p:nvPr/>
              </p:nvSpPr>
              <p:spPr bwMode="auto">
                <a:xfrm>
                  <a:off x="2168409" y="2583858"/>
                  <a:ext cx="72683" cy="396626"/>
                </a:xfrm>
                <a:custGeom>
                  <a:avLst/>
                  <a:gdLst>
                    <a:gd name="T0" fmla="*/ 0 w 10000"/>
                    <a:gd name="T1" fmla="*/ 2147483646 h 11690"/>
                    <a:gd name="T2" fmla="*/ 2147483646 w 10000"/>
                    <a:gd name="T3" fmla="*/ 0 h 11690"/>
                    <a:gd name="T4" fmla="*/ 2147483646 w 10000"/>
                    <a:gd name="T5" fmla="*/ 2147483646 h 11690"/>
                    <a:gd name="T6" fmla="*/ 2147483646 w 10000"/>
                    <a:gd name="T7" fmla="*/ 2147483646 h 11690"/>
                    <a:gd name="T8" fmla="*/ 0 w 10000"/>
                    <a:gd name="T9" fmla="*/ 2147483646 h 116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000" h="11690">
                      <a:moveTo>
                        <a:pt x="0" y="2098"/>
                      </a:moveTo>
                      <a:lnTo>
                        <a:pt x="10000" y="0"/>
                      </a:lnTo>
                      <a:lnTo>
                        <a:pt x="10000" y="9704"/>
                      </a:lnTo>
                      <a:lnTo>
                        <a:pt x="891" y="11690"/>
                      </a:lnTo>
                      <a:lnTo>
                        <a:pt x="0" y="2098"/>
                      </a:lnTo>
                      <a:close/>
                    </a:path>
                  </a:pathLst>
                </a:custGeom>
                <a:solidFill>
                  <a:srgbClr val="66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74" name="Freeform 46"/>
                <p:cNvSpPr>
                  <a:spLocks/>
                </p:cNvSpPr>
                <p:nvPr/>
              </p:nvSpPr>
              <p:spPr bwMode="auto">
                <a:xfrm>
                  <a:off x="2039564" y="3185408"/>
                  <a:ext cx="247781" cy="813084"/>
                </a:xfrm>
                <a:custGeom>
                  <a:avLst/>
                  <a:gdLst>
                    <a:gd name="T0" fmla="*/ 0 w 10515"/>
                    <a:gd name="T1" fmla="*/ 2147483646 h 10121"/>
                    <a:gd name="T2" fmla="*/ 2147483646 w 10515"/>
                    <a:gd name="T3" fmla="*/ 0 h 10121"/>
                    <a:gd name="T4" fmla="*/ 2147483646 w 10515"/>
                    <a:gd name="T5" fmla="*/ 2147483646 h 10121"/>
                    <a:gd name="T6" fmla="*/ 0 w 10515"/>
                    <a:gd name="T7" fmla="*/ 2147483646 h 10121"/>
                    <a:gd name="T8" fmla="*/ 0 w 10515"/>
                    <a:gd name="T9" fmla="*/ 2147483646 h 10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515" h="10121">
                      <a:moveTo>
                        <a:pt x="0" y="2590"/>
                      </a:moveTo>
                      <a:lnTo>
                        <a:pt x="10000" y="0"/>
                      </a:lnTo>
                      <a:cubicBezTo>
                        <a:pt x="10257" y="2510"/>
                        <a:pt x="10258" y="4840"/>
                        <a:pt x="10515" y="7350"/>
                      </a:cubicBezTo>
                      <a:lnTo>
                        <a:pt x="0" y="10121"/>
                      </a:lnTo>
                      <a:lnTo>
                        <a:pt x="0" y="2590"/>
                      </a:lnTo>
                      <a:close/>
                    </a:path>
                  </a:pathLst>
                </a:custGeom>
                <a:solidFill>
                  <a:srgbClr val="99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75" name="Freeform 44"/>
                <p:cNvSpPr>
                  <a:spLocks/>
                </p:cNvSpPr>
                <p:nvPr/>
              </p:nvSpPr>
              <p:spPr bwMode="auto">
                <a:xfrm>
                  <a:off x="2039564" y="2722677"/>
                  <a:ext cx="393147" cy="674265"/>
                </a:xfrm>
                <a:custGeom>
                  <a:avLst/>
                  <a:gdLst>
                    <a:gd name="T0" fmla="*/ 0 w 157"/>
                    <a:gd name="T1" fmla="*/ 2147483646 h 335"/>
                    <a:gd name="T2" fmla="*/ 2147483646 w 157"/>
                    <a:gd name="T3" fmla="*/ 0 h 335"/>
                    <a:gd name="T4" fmla="*/ 2147483646 w 157"/>
                    <a:gd name="T5" fmla="*/ 2147483646 h 335"/>
                    <a:gd name="T6" fmla="*/ 0 w 157"/>
                    <a:gd name="T7" fmla="*/ 2147483646 h 335"/>
                    <a:gd name="T8" fmla="*/ 0 w 157"/>
                    <a:gd name="T9" fmla="*/ 2147483646 h 3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7" h="335">
                      <a:moveTo>
                        <a:pt x="0" y="186"/>
                      </a:moveTo>
                      <a:lnTo>
                        <a:pt x="157" y="0"/>
                      </a:lnTo>
                      <a:lnTo>
                        <a:pt x="157" y="147"/>
                      </a:lnTo>
                      <a:lnTo>
                        <a:pt x="0" y="335"/>
                      </a:lnTo>
                      <a:lnTo>
                        <a:pt x="0" y="186"/>
                      </a:lnTo>
                      <a:close/>
                    </a:path>
                  </a:pathLst>
                </a:custGeom>
                <a:solidFill>
                  <a:srgbClr val="99FF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76" name="Freeform 52"/>
                <p:cNvSpPr>
                  <a:spLocks/>
                </p:cNvSpPr>
                <p:nvPr/>
              </p:nvSpPr>
              <p:spPr bwMode="auto">
                <a:xfrm>
                  <a:off x="2039564" y="3710937"/>
                  <a:ext cx="297339" cy="687486"/>
                </a:xfrm>
                <a:custGeom>
                  <a:avLst/>
                  <a:gdLst>
                    <a:gd name="T0" fmla="*/ 0 w 118"/>
                    <a:gd name="T1" fmla="*/ 2147483646 h 341"/>
                    <a:gd name="T2" fmla="*/ 2147483646 w 118"/>
                    <a:gd name="T3" fmla="*/ 0 h 341"/>
                    <a:gd name="T4" fmla="*/ 2147483646 w 118"/>
                    <a:gd name="T5" fmla="*/ 2147483646 h 341"/>
                    <a:gd name="T6" fmla="*/ 0 w 118"/>
                    <a:gd name="T7" fmla="*/ 2147483646 h 341"/>
                    <a:gd name="T8" fmla="*/ 0 w 118"/>
                    <a:gd name="T9" fmla="*/ 2147483646 h 3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8" h="341">
                      <a:moveTo>
                        <a:pt x="0" y="142"/>
                      </a:moveTo>
                      <a:lnTo>
                        <a:pt x="118" y="0"/>
                      </a:lnTo>
                      <a:lnTo>
                        <a:pt x="118" y="201"/>
                      </a:lnTo>
                      <a:lnTo>
                        <a:pt x="0" y="341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99CC66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77" name="Freeform 5"/>
                <p:cNvSpPr>
                  <a:spLocks/>
                </p:cNvSpPr>
                <p:nvPr/>
              </p:nvSpPr>
              <p:spPr bwMode="auto">
                <a:xfrm>
                  <a:off x="856817" y="2269861"/>
                  <a:ext cx="1182747" cy="2733418"/>
                </a:xfrm>
                <a:custGeom>
                  <a:avLst/>
                  <a:gdLst>
                    <a:gd name="T0" fmla="*/ 0 w 472"/>
                    <a:gd name="T1" fmla="*/ 0 h 1355"/>
                    <a:gd name="T2" fmla="*/ 2147483646 w 472"/>
                    <a:gd name="T3" fmla="*/ 2147483646 h 1355"/>
                    <a:gd name="T4" fmla="*/ 2147483646 w 472"/>
                    <a:gd name="T5" fmla="*/ 2147483646 h 1355"/>
                    <a:gd name="T6" fmla="*/ 2147483646 w 472"/>
                    <a:gd name="T7" fmla="*/ 2147483646 h 1355"/>
                    <a:gd name="T8" fmla="*/ 2147483646 w 472"/>
                    <a:gd name="T9" fmla="*/ 2147483646 h 1355"/>
                    <a:gd name="T10" fmla="*/ 2147483646 w 472"/>
                    <a:gd name="T11" fmla="*/ 2147483646 h 1355"/>
                    <a:gd name="T12" fmla="*/ 2147483646 w 472"/>
                    <a:gd name="T13" fmla="*/ 2147483646 h 1355"/>
                    <a:gd name="T14" fmla="*/ 2147483646 w 472"/>
                    <a:gd name="T15" fmla="*/ 2147483646 h 1355"/>
                    <a:gd name="T16" fmla="*/ 2147483646 w 472"/>
                    <a:gd name="T17" fmla="*/ 2147483646 h 1355"/>
                    <a:gd name="T18" fmla="*/ 2147483646 w 472"/>
                    <a:gd name="T19" fmla="*/ 2147483646 h 1355"/>
                    <a:gd name="T20" fmla="*/ 2147483646 w 472"/>
                    <a:gd name="T21" fmla="*/ 2147483646 h 1355"/>
                    <a:gd name="T22" fmla="*/ 2147483646 w 472"/>
                    <a:gd name="T23" fmla="*/ 2147483646 h 1355"/>
                    <a:gd name="T24" fmla="*/ 2147483646 w 472"/>
                    <a:gd name="T25" fmla="*/ 2147483646 h 1355"/>
                    <a:gd name="T26" fmla="*/ 2147483646 w 472"/>
                    <a:gd name="T27" fmla="*/ 2147483646 h 1355"/>
                    <a:gd name="T28" fmla="*/ 2147483646 w 472"/>
                    <a:gd name="T29" fmla="*/ 2147483646 h 1355"/>
                    <a:gd name="T30" fmla="*/ 2147483646 w 472"/>
                    <a:gd name="T31" fmla="*/ 2147483646 h 1355"/>
                    <a:gd name="T32" fmla="*/ 2147483646 w 472"/>
                    <a:gd name="T33" fmla="*/ 2147483646 h 1355"/>
                    <a:gd name="T34" fmla="*/ 2147483646 w 472"/>
                    <a:gd name="T35" fmla="*/ 2147483646 h 1355"/>
                    <a:gd name="T36" fmla="*/ 2147483646 w 472"/>
                    <a:gd name="T37" fmla="*/ 2147483646 h 1355"/>
                    <a:gd name="T38" fmla="*/ 2147483646 w 472"/>
                    <a:gd name="T39" fmla="*/ 2147483646 h 1355"/>
                    <a:gd name="T40" fmla="*/ 2147483646 w 472"/>
                    <a:gd name="T41" fmla="*/ 2147483646 h 1355"/>
                    <a:gd name="T42" fmla="*/ 2147483646 w 472"/>
                    <a:gd name="T43" fmla="*/ 2147483646 h 1355"/>
                    <a:gd name="T44" fmla="*/ 2147483646 w 472"/>
                    <a:gd name="T45" fmla="*/ 2147483646 h 1355"/>
                    <a:gd name="T46" fmla="*/ 2147483646 w 472"/>
                    <a:gd name="T47" fmla="*/ 2147483646 h 1355"/>
                    <a:gd name="T48" fmla="*/ 2147483646 w 472"/>
                    <a:gd name="T49" fmla="*/ 2147483646 h 1355"/>
                    <a:gd name="T50" fmla="*/ 2147483646 w 472"/>
                    <a:gd name="T51" fmla="*/ 2147483646 h 1355"/>
                    <a:gd name="T52" fmla="*/ 2147483646 w 472"/>
                    <a:gd name="T53" fmla="*/ 2147483646 h 1355"/>
                    <a:gd name="T54" fmla="*/ 2147483646 w 472"/>
                    <a:gd name="T55" fmla="*/ 2147483646 h 1355"/>
                    <a:gd name="T56" fmla="*/ 2147483646 w 472"/>
                    <a:gd name="T57" fmla="*/ 2147483646 h 1355"/>
                    <a:gd name="T58" fmla="*/ 2147483646 w 472"/>
                    <a:gd name="T59" fmla="*/ 2147483646 h 1355"/>
                    <a:gd name="T60" fmla="*/ 2147483646 w 472"/>
                    <a:gd name="T61" fmla="*/ 2147483646 h 1355"/>
                    <a:gd name="T62" fmla="*/ 2147483646 w 472"/>
                    <a:gd name="T63" fmla="*/ 2147483646 h 1355"/>
                    <a:gd name="T64" fmla="*/ 2147483646 w 472"/>
                    <a:gd name="T65" fmla="*/ 2147483646 h 1355"/>
                    <a:gd name="T66" fmla="*/ 2147483646 w 472"/>
                    <a:gd name="T67" fmla="*/ 2147483646 h 1355"/>
                    <a:gd name="T68" fmla="*/ 2147483646 w 472"/>
                    <a:gd name="T69" fmla="*/ 2147483646 h 1355"/>
                    <a:gd name="T70" fmla="*/ 2147483646 w 472"/>
                    <a:gd name="T71" fmla="*/ 2147483646 h 1355"/>
                    <a:gd name="T72" fmla="*/ 2147483646 w 472"/>
                    <a:gd name="T73" fmla="*/ 2147483646 h 1355"/>
                    <a:gd name="T74" fmla="*/ 2147483646 w 472"/>
                    <a:gd name="T75" fmla="*/ 2147483646 h 1355"/>
                    <a:gd name="T76" fmla="*/ 2147483646 w 472"/>
                    <a:gd name="T77" fmla="*/ 2147483646 h 1355"/>
                    <a:gd name="T78" fmla="*/ 2147483646 w 472"/>
                    <a:gd name="T79" fmla="*/ 2147483646 h 1355"/>
                    <a:gd name="T80" fmla="*/ 2147483646 w 472"/>
                    <a:gd name="T81" fmla="*/ 2147483646 h 1355"/>
                    <a:gd name="T82" fmla="*/ 2147483646 w 472"/>
                    <a:gd name="T83" fmla="*/ 2147483646 h 1355"/>
                    <a:gd name="T84" fmla="*/ 2147483646 w 472"/>
                    <a:gd name="T85" fmla="*/ 2147483646 h 1355"/>
                    <a:gd name="T86" fmla="*/ 2147483646 w 472"/>
                    <a:gd name="T87" fmla="*/ 2147483646 h 1355"/>
                    <a:gd name="T88" fmla="*/ 2147483646 w 472"/>
                    <a:gd name="T89" fmla="*/ 2147483646 h 1355"/>
                    <a:gd name="T90" fmla="*/ 0 w 472"/>
                    <a:gd name="T91" fmla="*/ 2147483646 h 1355"/>
                    <a:gd name="T92" fmla="*/ 0 w 472"/>
                    <a:gd name="T93" fmla="*/ 2147483646 h 1355"/>
                    <a:gd name="T94" fmla="*/ 0 w 472"/>
                    <a:gd name="T95" fmla="*/ 2147483646 h 1355"/>
                    <a:gd name="T96" fmla="*/ 0 w 472"/>
                    <a:gd name="T97" fmla="*/ 2147483646 h 1355"/>
                    <a:gd name="T98" fmla="*/ 0 w 472"/>
                    <a:gd name="T99" fmla="*/ 2147483646 h 1355"/>
                    <a:gd name="T100" fmla="*/ 0 w 472"/>
                    <a:gd name="T101" fmla="*/ 2147483646 h 1355"/>
                    <a:gd name="T102" fmla="*/ 0 w 472"/>
                    <a:gd name="T103" fmla="*/ 2147483646 h 1355"/>
                    <a:gd name="T104" fmla="*/ 0 w 472"/>
                    <a:gd name="T105" fmla="*/ 2147483646 h 1355"/>
                    <a:gd name="T106" fmla="*/ 0 w 472"/>
                    <a:gd name="T107" fmla="*/ 0 h 1355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472" h="1355">
                      <a:moveTo>
                        <a:pt x="0" y="0"/>
                      </a:moveTo>
                      <a:lnTo>
                        <a:pt x="2" y="14"/>
                      </a:lnTo>
                      <a:lnTo>
                        <a:pt x="6" y="28"/>
                      </a:lnTo>
                      <a:lnTo>
                        <a:pt x="11" y="41"/>
                      </a:lnTo>
                      <a:lnTo>
                        <a:pt x="17" y="52"/>
                      </a:lnTo>
                      <a:lnTo>
                        <a:pt x="27" y="65"/>
                      </a:lnTo>
                      <a:lnTo>
                        <a:pt x="36" y="76"/>
                      </a:lnTo>
                      <a:lnTo>
                        <a:pt x="48" y="87"/>
                      </a:lnTo>
                      <a:lnTo>
                        <a:pt x="59" y="98"/>
                      </a:lnTo>
                      <a:lnTo>
                        <a:pt x="73" y="108"/>
                      </a:lnTo>
                      <a:lnTo>
                        <a:pt x="87" y="119"/>
                      </a:lnTo>
                      <a:lnTo>
                        <a:pt x="102" y="128"/>
                      </a:lnTo>
                      <a:lnTo>
                        <a:pt x="119" y="137"/>
                      </a:lnTo>
                      <a:lnTo>
                        <a:pt x="152" y="154"/>
                      </a:lnTo>
                      <a:lnTo>
                        <a:pt x="190" y="170"/>
                      </a:lnTo>
                      <a:lnTo>
                        <a:pt x="227" y="184"/>
                      </a:lnTo>
                      <a:lnTo>
                        <a:pt x="266" y="197"/>
                      </a:lnTo>
                      <a:lnTo>
                        <a:pt x="305" y="210"/>
                      </a:lnTo>
                      <a:lnTo>
                        <a:pt x="342" y="220"/>
                      </a:lnTo>
                      <a:lnTo>
                        <a:pt x="414" y="238"/>
                      </a:lnTo>
                      <a:lnTo>
                        <a:pt x="472" y="250"/>
                      </a:lnTo>
                      <a:lnTo>
                        <a:pt x="472" y="1355"/>
                      </a:lnTo>
                      <a:lnTo>
                        <a:pt x="433" y="1350"/>
                      </a:lnTo>
                      <a:lnTo>
                        <a:pt x="395" y="1345"/>
                      </a:lnTo>
                      <a:lnTo>
                        <a:pt x="355" y="1336"/>
                      </a:lnTo>
                      <a:lnTo>
                        <a:pt x="316" y="1328"/>
                      </a:lnTo>
                      <a:lnTo>
                        <a:pt x="276" y="1318"/>
                      </a:lnTo>
                      <a:lnTo>
                        <a:pt x="238" y="1307"/>
                      </a:lnTo>
                      <a:lnTo>
                        <a:pt x="201" y="1294"/>
                      </a:lnTo>
                      <a:lnTo>
                        <a:pt x="166" y="1279"/>
                      </a:lnTo>
                      <a:lnTo>
                        <a:pt x="149" y="1272"/>
                      </a:lnTo>
                      <a:lnTo>
                        <a:pt x="133" y="1264"/>
                      </a:lnTo>
                      <a:lnTo>
                        <a:pt x="118" y="1255"/>
                      </a:lnTo>
                      <a:lnTo>
                        <a:pt x="102" y="1247"/>
                      </a:lnTo>
                      <a:lnTo>
                        <a:pt x="88" y="1237"/>
                      </a:lnTo>
                      <a:lnTo>
                        <a:pt x="76" y="1227"/>
                      </a:lnTo>
                      <a:lnTo>
                        <a:pt x="63" y="1216"/>
                      </a:lnTo>
                      <a:lnTo>
                        <a:pt x="52" y="1206"/>
                      </a:lnTo>
                      <a:lnTo>
                        <a:pt x="42" y="1195"/>
                      </a:lnTo>
                      <a:lnTo>
                        <a:pt x="32" y="1184"/>
                      </a:lnTo>
                      <a:lnTo>
                        <a:pt x="23" y="1171"/>
                      </a:lnTo>
                      <a:lnTo>
                        <a:pt x="16" y="1159"/>
                      </a:lnTo>
                      <a:lnTo>
                        <a:pt x="10" y="1145"/>
                      </a:lnTo>
                      <a:lnTo>
                        <a:pt x="6" y="1132"/>
                      </a:lnTo>
                      <a:lnTo>
                        <a:pt x="2" y="1118"/>
                      </a:lnTo>
                      <a:lnTo>
                        <a:pt x="0" y="1103"/>
                      </a:lnTo>
                      <a:lnTo>
                        <a:pt x="0" y="965"/>
                      </a:lnTo>
                      <a:lnTo>
                        <a:pt x="0" y="828"/>
                      </a:lnTo>
                      <a:lnTo>
                        <a:pt x="0" y="690"/>
                      </a:lnTo>
                      <a:lnTo>
                        <a:pt x="0" y="551"/>
                      </a:lnTo>
                      <a:lnTo>
                        <a:pt x="0" y="414"/>
                      </a:lnTo>
                      <a:lnTo>
                        <a:pt x="0" y="276"/>
                      </a:lnTo>
                      <a:lnTo>
                        <a:pt x="0" y="1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78" name="Прямоугольник 75"/>
                <p:cNvSpPr>
                  <a:spLocks/>
                </p:cNvSpPr>
                <p:nvPr/>
              </p:nvSpPr>
              <p:spPr bwMode="auto">
                <a:xfrm>
                  <a:off x="856817" y="3535762"/>
                  <a:ext cx="1182747" cy="869272"/>
                </a:xfrm>
                <a:custGeom>
                  <a:avLst/>
                  <a:gdLst>
                    <a:gd name="T0" fmla="*/ 0 w 1358888"/>
                    <a:gd name="T1" fmla="*/ 58442 h 1120527"/>
                    <a:gd name="T2" fmla="*/ 374932 w 1358888"/>
                    <a:gd name="T3" fmla="*/ 144313 h 1120527"/>
                    <a:gd name="T4" fmla="*/ 374932 w 1358888"/>
                    <a:gd name="T5" fmla="*/ 79737 h 1120527"/>
                    <a:gd name="T6" fmla="*/ 2673 w 1358888"/>
                    <a:gd name="T7" fmla="*/ 0 h 1120527"/>
                    <a:gd name="T8" fmla="*/ 0 w 1358888"/>
                    <a:gd name="T9" fmla="*/ 58442 h 11205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58888" h="1120527">
                      <a:moveTo>
                        <a:pt x="0" y="453777"/>
                      </a:moveTo>
                      <a:cubicBezTo>
                        <a:pt x="8463" y="701427"/>
                        <a:pt x="318592" y="958602"/>
                        <a:pt x="1358888" y="1120527"/>
                      </a:cubicBezTo>
                      <a:lnTo>
                        <a:pt x="1358888" y="619125"/>
                      </a:lnTo>
                      <a:cubicBezTo>
                        <a:pt x="280286" y="495300"/>
                        <a:pt x="-7907" y="123825"/>
                        <a:pt x="9690" y="0"/>
                      </a:cubicBezTo>
                      <a:lnTo>
                        <a:pt x="0" y="453777"/>
                      </a:lnTo>
                      <a:close/>
                    </a:path>
                  </a:pathLst>
                </a:custGeom>
                <a:solidFill>
                  <a:srgbClr val="80C04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79" name="Прямоугольник 75"/>
                <p:cNvSpPr>
                  <a:spLocks/>
                </p:cNvSpPr>
                <p:nvPr/>
              </p:nvSpPr>
              <p:spPr bwMode="auto">
                <a:xfrm>
                  <a:off x="860120" y="2613604"/>
                  <a:ext cx="1179444" cy="783338"/>
                </a:xfrm>
                <a:custGeom>
                  <a:avLst/>
                  <a:gdLst>
                    <a:gd name="T0" fmla="*/ 0 w 1330313"/>
                    <a:gd name="T1" fmla="*/ 47402 h 1015752"/>
                    <a:gd name="T2" fmla="*/ 508564 w 1330313"/>
                    <a:gd name="T3" fmla="*/ 130819 h 1015752"/>
                    <a:gd name="T4" fmla="*/ 504923 w 1330313"/>
                    <a:gd name="T5" fmla="*/ 82191 h 1015752"/>
                    <a:gd name="T6" fmla="*/ 0 w 1330313"/>
                    <a:gd name="T7" fmla="*/ 0 h 1015752"/>
                    <a:gd name="T8" fmla="*/ 0 w 1330313"/>
                    <a:gd name="T9" fmla="*/ 47402 h 10157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30313" h="1015752">
                      <a:moveTo>
                        <a:pt x="0" y="368052"/>
                      </a:moveTo>
                      <a:cubicBezTo>
                        <a:pt x="8463" y="615702"/>
                        <a:pt x="445550" y="910977"/>
                        <a:pt x="1330313" y="1015752"/>
                      </a:cubicBezTo>
                      <a:lnTo>
                        <a:pt x="1320788" y="638175"/>
                      </a:lnTo>
                      <a:cubicBezTo>
                        <a:pt x="242350" y="504825"/>
                        <a:pt x="21163" y="180975"/>
                        <a:pt x="0" y="0"/>
                      </a:cubicBezTo>
                      <a:lnTo>
                        <a:pt x="0" y="368052"/>
                      </a:lnTo>
                      <a:close/>
                    </a:path>
                  </a:pathLst>
                </a:custGeom>
                <a:solidFill>
                  <a:srgbClr val="82DA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80" name="Прямоугольник 75"/>
                <p:cNvSpPr>
                  <a:spLocks/>
                </p:cNvSpPr>
                <p:nvPr/>
              </p:nvSpPr>
              <p:spPr bwMode="auto">
                <a:xfrm>
                  <a:off x="853512" y="2930905"/>
                  <a:ext cx="1186052" cy="1080808"/>
                </a:xfrm>
                <a:custGeom>
                  <a:avLst/>
                  <a:gdLst>
                    <a:gd name="T0" fmla="*/ 200 w 1359614"/>
                    <a:gd name="T1" fmla="*/ 94017 h 1396752"/>
                    <a:gd name="T2" fmla="*/ 375134 w 1359614"/>
                    <a:gd name="T3" fmla="*/ 179888 h 1396752"/>
                    <a:gd name="T4" fmla="*/ 375134 w 1359614"/>
                    <a:gd name="T5" fmla="*/ 77284 h 1396752"/>
                    <a:gd name="T6" fmla="*/ 200 w 1359614"/>
                    <a:gd name="T7" fmla="*/ 0 h 1396752"/>
                    <a:gd name="T8" fmla="*/ 200 w 1359614"/>
                    <a:gd name="T9" fmla="*/ 94017 h 13967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59614" h="1396752">
                      <a:moveTo>
                        <a:pt x="726" y="730002"/>
                      </a:moveTo>
                      <a:cubicBezTo>
                        <a:pt x="9189" y="977652"/>
                        <a:pt x="319318" y="1263402"/>
                        <a:pt x="1359614" y="1396752"/>
                      </a:cubicBezTo>
                      <a:lnTo>
                        <a:pt x="1359614" y="600075"/>
                      </a:lnTo>
                      <a:cubicBezTo>
                        <a:pt x="281012" y="476250"/>
                        <a:pt x="-16871" y="123825"/>
                        <a:pt x="726" y="0"/>
                      </a:cubicBezTo>
                      <a:lnTo>
                        <a:pt x="726" y="730002"/>
                      </a:lnTo>
                      <a:close/>
                    </a:path>
                  </a:pathLst>
                </a:custGeom>
                <a:solidFill>
                  <a:srgbClr val="83AE2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81" name="Freeform 13"/>
                <p:cNvSpPr>
                  <a:spLocks/>
                </p:cNvSpPr>
                <p:nvPr/>
              </p:nvSpPr>
              <p:spPr bwMode="auto">
                <a:xfrm>
                  <a:off x="2217967" y="2157484"/>
                  <a:ext cx="697093" cy="211534"/>
                </a:xfrm>
                <a:custGeom>
                  <a:avLst/>
                  <a:gdLst>
                    <a:gd name="T0" fmla="*/ 2147483646 w 277"/>
                    <a:gd name="T1" fmla="*/ 2147483646 h 105"/>
                    <a:gd name="T2" fmla="*/ 2147483646 w 277"/>
                    <a:gd name="T3" fmla="*/ 2147483646 h 105"/>
                    <a:gd name="T4" fmla="*/ 2147483646 w 277"/>
                    <a:gd name="T5" fmla="*/ 2147483646 h 105"/>
                    <a:gd name="T6" fmla="*/ 2147483646 w 277"/>
                    <a:gd name="T7" fmla="*/ 2147483646 h 105"/>
                    <a:gd name="T8" fmla="*/ 2147483646 w 277"/>
                    <a:gd name="T9" fmla="*/ 2147483646 h 105"/>
                    <a:gd name="T10" fmla="*/ 2147483646 w 277"/>
                    <a:gd name="T11" fmla="*/ 2147483646 h 105"/>
                    <a:gd name="T12" fmla="*/ 2147483646 w 277"/>
                    <a:gd name="T13" fmla="*/ 2147483646 h 105"/>
                    <a:gd name="T14" fmla="*/ 2147483646 w 277"/>
                    <a:gd name="T15" fmla="*/ 2147483646 h 105"/>
                    <a:gd name="T16" fmla="*/ 2147483646 w 277"/>
                    <a:gd name="T17" fmla="*/ 2147483646 h 105"/>
                    <a:gd name="T18" fmla="*/ 2147483646 w 277"/>
                    <a:gd name="T19" fmla="*/ 2147483646 h 105"/>
                    <a:gd name="T20" fmla="*/ 2147483646 w 277"/>
                    <a:gd name="T21" fmla="*/ 2147483646 h 105"/>
                    <a:gd name="T22" fmla="*/ 2147483646 w 277"/>
                    <a:gd name="T23" fmla="*/ 2147483646 h 105"/>
                    <a:gd name="T24" fmla="*/ 2147483646 w 277"/>
                    <a:gd name="T25" fmla="*/ 2147483646 h 105"/>
                    <a:gd name="T26" fmla="*/ 2147483646 w 277"/>
                    <a:gd name="T27" fmla="*/ 0 h 105"/>
                    <a:gd name="T28" fmla="*/ 2147483646 w 277"/>
                    <a:gd name="T29" fmla="*/ 2147483646 h 105"/>
                    <a:gd name="T30" fmla="*/ 2147483646 w 277"/>
                    <a:gd name="T31" fmla="*/ 2147483646 h 105"/>
                    <a:gd name="T32" fmla="*/ 2147483646 w 277"/>
                    <a:gd name="T33" fmla="*/ 2147483646 h 105"/>
                    <a:gd name="T34" fmla="*/ 2147483646 w 277"/>
                    <a:gd name="T35" fmla="*/ 2147483646 h 105"/>
                    <a:gd name="T36" fmla="*/ 2147483646 w 277"/>
                    <a:gd name="T37" fmla="*/ 2147483646 h 105"/>
                    <a:gd name="T38" fmla="*/ 2147483646 w 277"/>
                    <a:gd name="T39" fmla="*/ 2147483646 h 105"/>
                    <a:gd name="T40" fmla="*/ 2147483646 w 277"/>
                    <a:gd name="T41" fmla="*/ 2147483646 h 105"/>
                    <a:gd name="T42" fmla="*/ 2147483646 w 277"/>
                    <a:gd name="T43" fmla="*/ 2147483646 h 105"/>
                    <a:gd name="T44" fmla="*/ 2147483646 w 277"/>
                    <a:gd name="T45" fmla="*/ 2147483646 h 105"/>
                    <a:gd name="T46" fmla="*/ 2147483646 w 277"/>
                    <a:gd name="T47" fmla="*/ 2147483646 h 105"/>
                    <a:gd name="T48" fmla="*/ 2147483646 w 277"/>
                    <a:gd name="T49" fmla="*/ 2147483646 h 105"/>
                    <a:gd name="T50" fmla="*/ 0 w 277"/>
                    <a:gd name="T51" fmla="*/ 2147483646 h 105"/>
                    <a:gd name="T52" fmla="*/ 0 w 277"/>
                    <a:gd name="T53" fmla="*/ 2147483646 h 105"/>
                    <a:gd name="T54" fmla="*/ 2147483646 w 277"/>
                    <a:gd name="T55" fmla="*/ 2147483646 h 105"/>
                    <a:gd name="T56" fmla="*/ 2147483646 w 277"/>
                    <a:gd name="T57" fmla="*/ 2147483646 h 105"/>
                    <a:gd name="T58" fmla="*/ 2147483646 w 277"/>
                    <a:gd name="T59" fmla="*/ 2147483646 h 105"/>
                    <a:gd name="T60" fmla="*/ 2147483646 w 277"/>
                    <a:gd name="T61" fmla="*/ 2147483646 h 105"/>
                    <a:gd name="T62" fmla="*/ 2147483646 w 277"/>
                    <a:gd name="T63" fmla="*/ 2147483646 h 105"/>
                    <a:gd name="T64" fmla="*/ 2147483646 w 277"/>
                    <a:gd name="T65" fmla="*/ 2147483646 h 105"/>
                    <a:gd name="T66" fmla="*/ 2147483646 w 277"/>
                    <a:gd name="T67" fmla="*/ 2147483646 h 105"/>
                    <a:gd name="T68" fmla="*/ 2147483646 w 277"/>
                    <a:gd name="T69" fmla="*/ 2147483646 h 105"/>
                    <a:gd name="T70" fmla="*/ 2147483646 w 277"/>
                    <a:gd name="T71" fmla="*/ 2147483646 h 105"/>
                    <a:gd name="T72" fmla="*/ 2147483646 w 277"/>
                    <a:gd name="T73" fmla="*/ 2147483646 h 105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connsiteX0" fmla="*/ 5018 w 10000"/>
                    <a:gd name="connsiteY0" fmla="*/ 5143 h 10000"/>
                    <a:gd name="connsiteX1" fmla="*/ 10000 w 10000"/>
                    <a:gd name="connsiteY1" fmla="*/ 5143 h 10000"/>
                    <a:gd name="connsiteX2" fmla="*/ 9964 w 10000"/>
                    <a:gd name="connsiteY2" fmla="*/ 4667 h 10000"/>
                    <a:gd name="connsiteX3" fmla="*/ 9892 w 10000"/>
                    <a:gd name="connsiteY3" fmla="*/ 4095 h 10000"/>
                    <a:gd name="connsiteX4" fmla="*/ 9747 w 10000"/>
                    <a:gd name="connsiteY4" fmla="*/ 3714 h 10000"/>
                    <a:gd name="connsiteX5" fmla="*/ 9603 w 10000"/>
                    <a:gd name="connsiteY5" fmla="*/ 3238 h 10000"/>
                    <a:gd name="connsiteX6" fmla="*/ 9386 w 10000"/>
                    <a:gd name="connsiteY6" fmla="*/ 2762 h 10000"/>
                    <a:gd name="connsiteX7" fmla="*/ 9134 w 10000"/>
                    <a:gd name="connsiteY7" fmla="*/ 2381 h 10000"/>
                    <a:gd name="connsiteX8" fmla="*/ 8845 w 10000"/>
                    <a:gd name="connsiteY8" fmla="*/ 1905 h 10000"/>
                    <a:gd name="connsiteX9" fmla="*/ 8520 w 10000"/>
                    <a:gd name="connsiteY9" fmla="*/ 1524 h 10000"/>
                    <a:gd name="connsiteX10" fmla="*/ 7762 w 10000"/>
                    <a:gd name="connsiteY10" fmla="*/ 857 h 10000"/>
                    <a:gd name="connsiteX11" fmla="*/ 6931 w 10000"/>
                    <a:gd name="connsiteY11" fmla="*/ 476 h 10000"/>
                    <a:gd name="connsiteX12" fmla="*/ 6029 w 10000"/>
                    <a:gd name="connsiteY12" fmla="*/ 95 h 10000"/>
                    <a:gd name="connsiteX13" fmla="*/ 5018 w 10000"/>
                    <a:gd name="connsiteY13" fmla="*/ 0 h 10000"/>
                    <a:gd name="connsiteX14" fmla="*/ 4007 w 10000"/>
                    <a:gd name="connsiteY14" fmla="*/ 95 h 10000"/>
                    <a:gd name="connsiteX15" fmla="*/ 3069 w 10000"/>
                    <a:gd name="connsiteY15" fmla="*/ 476 h 10000"/>
                    <a:gd name="connsiteX16" fmla="*/ 2202 w 10000"/>
                    <a:gd name="connsiteY16" fmla="*/ 857 h 10000"/>
                    <a:gd name="connsiteX17" fmla="*/ 1480 w 10000"/>
                    <a:gd name="connsiteY17" fmla="*/ 1524 h 10000"/>
                    <a:gd name="connsiteX18" fmla="*/ 1119 w 10000"/>
                    <a:gd name="connsiteY18" fmla="*/ 1905 h 10000"/>
                    <a:gd name="connsiteX19" fmla="*/ 830 w 10000"/>
                    <a:gd name="connsiteY19" fmla="*/ 2381 h 10000"/>
                    <a:gd name="connsiteX20" fmla="*/ 578 w 10000"/>
                    <a:gd name="connsiteY20" fmla="*/ 2762 h 10000"/>
                    <a:gd name="connsiteX21" fmla="*/ 361 w 10000"/>
                    <a:gd name="connsiteY21" fmla="*/ 3238 h 10000"/>
                    <a:gd name="connsiteX22" fmla="*/ 217 w 10000"/>
                    <a:gd name="connsiteY22" fmla="*/ 3714 h 10000"/>
                    <a:gd name="connsiteX23" fmla="*/ 72 w 10000"/>
                    <a:gd name="connsiteY23" fmla="*/ 4095 h 10000"/>
                    <a:gd name="connsiteX24" fmla="*/ 36 w 10000"/>
                    <a:gd name="connsiteY24" fmla="*/ 4667 h 10000"/>
                    <a:gd name="connsiteX25" fmla="*/ 0 w 10000"/>
                    <a:gd name="connsiteY25" fmla="*/ 5143 h 10000"/>
                    <a:gd name="connsiteX26" fmla="*/ 0 w 10000"/>
                    <a:gd name="connsiteY26" fmla="*/ 5524 h 10000"/>
                    <a:gd name="connsiteX27" fmla="*/ 72 w 10000"/>
                    <a:gd name="connsiteY27" fmla="*/ 6000 h 10000"/>
                    <a:gd name="connsiteX28" fmla="*/ 108 w 10000"/>
                    <a:gd name="connsiteY28" fmla="*/ 6381 h 10000"/>
                    <a:gd name="connsiteX29" fmla="*/ 253 w 10000"/>
                    <a:gd name="connsiteY29" fmla="*/ 6762 h 10000"/>
                    <a:gd name="connsiteX30" fmla="*/ 542 w 10000"/>
                    <a:gd name="connsiteY30" fmla="*/ 7429 h 10000"/>
                    <a:gd name="connsiteX31" fmla="*/ 975 w 10000"/>
                    <a:gd name="connsiteY31" fmla="*/ 8190 h 10000"/>
                    <a:gd name="connsiteX32" fmla="*/ 1480 w 10000"/>
                    <a:gd name="connsiteY32" fmla="*/ 8762 h 10000"/>
                    <a:gd name="connsiteX33" fmla="*/ 2058 w 10000"/>
                    <a:gd name="connsiteY33" fmla="*/ 9333 h 10000"/>
                    <a:gd name="connsiteX34" fmla="*/ 2744 w 10000"/>
                    <a:gd name="connsiteY34" fmla="*/ 9714 h 10000"/>
                    <a:gd name="connsiteX35" fmla="*/ 3430 w 10000"/>
                    <a:gd name="connsiteY35" fmla="*/ 10000 h 10000"/>
                    <a:gd name="connsiteX36" fmla="*/ 4148 w 10000"/>
                    <a:gd name="connsiteY36" fmla="*/ 7692 h 10000"/>
                    <a:gd name="connsiteX37" fmla="*/ 5018 w 10000"/>
                    <a:gd name="connsiteY37" fmla="*/ 5143 h 10000"/>
                    <a:gd name="connsiteX0" fmla="*/ 5018 w 10000"/>
                    <a:gd name="connsiteY0" fmla="*/ 5143 h 10000"/>
                    <a:gd name="connsiteX1" fmla="*/ 10000 w 10000"/>
                    <a:gd name="connsiteY1" fmla="*/ 5143 h 10000"/>
                    <a:gd name="connsiteX2" fmla="*/ 9964 w 10000"/>
                    <a:gd name="connsiteY2" fmla="*/ 4667 h 10000"/>
                    <a:gd name="connsiteX3" fmla="*/ 9892 w 10000"/>
                    <a:gd name="connsiteY3" fmla="*/ 4095 h 10000"/>
                    <a:gd name="connsiteX4" fmla="*/ 9747 w 10000"/>
                    <a:gd name="connsiteY4" fmla="*/ 3714 h 10000"/>
                    <a:gd name="connsiteX5" fmla="*/ 9603 w 10000"/>
                    <a:gd name="connsiteY5" fmla="*/ 3238 h 10000"/>
                    <a:gd name="connsiteX6" fmla="*/ 9386 w 10000"/>
                    <a:gd name="connsiteY6" fmla="*/ 2762 h 10000"/>
                    <a:gd name="connsiteX7" fmla="*/ 9134 w 10000"/>
                    <a:gd name="connsiteY7" fmla="*/ 2381 h 10000"/>
                    <a:gd name="connsiteX8" fmla="*/ 8845 w 10000"/>
                    <a:gd name="connsiteY8" fmla="*/ 1905 h 10000"/>
                    <a:gd name="connsiteX9" fmla="*/ 8520 w 10000"/>
                    <a:gd name="connsiteY9" fmla="*/ 1524 h 10000"/>
                    <a:gd name="connsiteX10" fmla="*/ 7762 w 10000"/>
                    <a:gd name="connsiteY10" fmla="*/ 857 h 10000"/>
                    <a:gd name="connsiteX11" fmla="*/ 6931 w 10000"/>
                    <a:gd name="connsiteY11" fmla="*/ 476 h 10000"/>
                    <a:gd name="connsiteX12" fmla="*/ 6029 w 10000"/>
                    <a:gd name="connsiteY12" fmla="*/ 95 h 10000"/>
                    <a:gd name="connsiteX13" fmla="*/ 5018 w 10000"/>
                    <a:gd name="connsiteY13" fmla="*/ 0 h 10000"/>
                    <a:gd name="connsiteX14" fmla="*/ 4007 w 10000"/>
                    <a:gd name="connsiteY14" fmla="*/ 95 h 10000"/>
                    <a:gd name="connsiteX15" fmla="*/ 3069 w 10000"/>
                    <a:gd name="connsiteY15" fmla="*/ 476 h 10000"/>
                    <a:gd name="connsiteX16" fmla="*/ 2202 w 10000"/>
                    <a:gd name="connsiteY16" fmla="*/ 857 h 10000"/>
                    <a:gd name="connsiteX17" fmla="*/ 1480 w 10000"/>
                    <a:gd name="connsiteY17" fmla="*/ 1524 h 10000"/>
                    <a:gd name="connsiteX18" fmla="*/ 1119 w 10000"/>
                    <a:gd name="connsiteY18" fmla="*/ 1905 h 10000"/>
                    <a:gd name="connsiteX19" fmla="*/ 830 w 10000"/>
                    <a:gd name="connsiteY19" fmla="*/ 2381 h 10000"/>
                    <a:gd name="connsiteX20" fmla="*/ 578 w 10000"/>
                    <a:gd name="connsiteY20" fmla="*/ 2762 h 10000"/>
                    <a:gd name="connsiteX21" fmla="*/ 361 w 10000"/>
                    <a:gd name="connsiteY21" fmla="*/ 3238 h 10000"/>
                    <a:gd name="connsiteX22" fmla="*/ 217 w 10000"/>
                    <a:gd name="connsiteY22" fmla="*/ 3714 h 10000"/>
                    <a:gd name="connsiteX23" fmla="*/ 72 w 10000"/>
                    <a:gd name="connsiteY23" fmla="*/ 4095 h 10000"/>
                    <a:gd name="connsiteX24" fmla="*/ 36 w 10000"/>
                    <a:gd name="connsiteY24" fmla="*/ 4667 h 10000"/>
                    <a:gd name="connsiteX25" fmla="*/ 0 w 10000"/>
                    <a:gd name="connsiteY25" fmla="*/ 5143 h 10000"/>
                    <a:gd name="connsiteX26" fmla="*/ 0 w 10000"/>
                    <a:gd name="connsiteY26" fmla="*/ 5524 h 10000"/>
                    <a:gd name="connsiteX27" fmla="*/ 72 w 10000"/>
                    <a:gd name="connsiteY27" fmla="*/ 6000 h 10000"/>
                    <a:gd name="connsiteX28" fmla="*/ 108 w 10000"/>
                    <a:gd name="connsiteY28" fmla="*/ 6381 h 10000"/>
                    <a:gd name="connsiteX29" fmla="*/ 253 w 10000"/>
                    <a:gd name="connsiteY29" fmla="*/ 6762 h 10000"/>
                    <a:gd name="connsiteX30" fmla="*/ 542 w 10000"/>
                    <a:gd name="connsiteY30" fmla="*/ 7429 h 10000"/>
                    <a:gd name="connsiteX31" fmla="*/ 975 w 10000"/>
                    <a:gd name="connsiteY31" fmla="*/ 8190 h 10000"/>
                    <a:gd name="connsiteX32" fmla="*/ 1480 w 10000"/>
                    <a:gd name="connsiteY32" fmla="*/ 8762 h 10000"/>
                    <a:gd name="connsiteX33" fmla="*/ 2058 w 10000"/>
                    <a:gd name="connsiteY33" fmla="*/ 9333 h 10000"/>
                    <a:gd name="connsiteX34" fmla="*/ 2744 w 10000"/>
                    <a:gd name="connsiteY34" fmla="*/ 9714 h 10000"/>
                    <a:gd name="connsiteX35" fmla="*/ 3430 w 10000"/>
                    <a:gd name="connsiteY35" fmla="*/ 10000 h 10000"/>
                    <a:gd name="connsiteX36" fmla="*/ 4148 w 10000"/>
                    <a:gd name="connsiteY36" fmla="*/ 7692 h 10000"/>
                    <a:gd name="connsiteX37" fmla="*/ 5018 w 10000"/>
                    <a:gd name="connsiteY37" fmla="*/ 5143 h 10000"/>
                    <a:gd name="connsiteX0" fmla="*/ 5018 w 10000"/>
                    <a:gd name="connsiteY0" fmla="*/ 5143 h 10000"/>
                    <a:gd name="connsiteX1" fmla="*/ 7026 w 10000"/>
                    <a:gd name="connsiteY1" fmla="*/ 5107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747 w 10000"/>
                    <a:gd name="connsiteY5" fmla="*/ 3714 h 10000"/>
                    <a:gd name="connsiteX6" fmla="*/ 9603 w 10000"/>
                    <a:gd name="connsiteY6" fmla="*/ 3238 h 10000"/>
                    <a:gd name="connsiteX7" fmla="*/ 9386 w 10000"/>
                    <a:gd name="connsiteY7" fmla="*/ 2762 h 10000"/>
                    <a:gd name="connsiteX8" fmla="*/ 9134 w 10000"/>
                    <a:gd name="connsiteY8" fmla="*/ 2381 h 10000"/>
                    <a:gd name="connsiteX9" fmla="*/ 8845 w 10000"/>
                    <a:gd name="connsiteY9" fmla="*/ 1905 h 10000"/>
                    <a:gd name="connsiteX10" fmla="*/ 8520 w 10000"/>
                    <a:gd name="connsiteY10" fmla="*/ 1524 h 10000"/>
                    <a:gd name="connsiteX11" fmla="*/ 7762 w 10000"/>
                    <a:gd name="connsiteY11" fmla="*/ 857 h 10000"/>
                    <a:gd name="connsiteX12" fmla="*/ 6931 w 10000"/>
                    <a:gd name="connsiteY12" fmla="*/ 476 h 10000"/>
                    <a:gd name="connsiteX13" fmla="*/ 6029 w 10000"/>
                    <a:gd name="connsiteY13" fmla="*/ 95 h 10000"/>
                    <a:gd name="connsiteX14" fmla="*/ 5018 w 10000"/>
                    <a:gd name="connsiteY14" fmla="*/ 0 h 10000"/>
                    <a:gd name="connsiteX15" fmla="*/ 4007 w 10000"/>
                    <a:gd name="connsiteY15" fmla="*/ 95 h 10000"/>
                    <a:gd name="connsiteX16" fmla="*/ 3069 w 10000"/>
                    <a:gd name="connsiteY16" fmla="*/ 476 h 10000"/>
                    <a:gd name="connsiteX17" fmla="*/ 2202 w 10000"/>
                    <a:gd name="connsiteY17" fmla="*/ 857 h 10000"/>
                    <a:gd name="connsiteX18" fmla="*/ 1480 w 10000"/>
                    <a:gd name="connsiteY18" fmla="*/ 1524 h 10000"/>
                    <a:gd name="connsiteX19" fmla="*/ 1119 w 10000"/>
                    <a:gd name="connsiteY19" fmla="*/ 1905 h 10000"/>
                    <a:gd name="connsiteX20" fmla="*/ 830 w 10000"/>
                    <a:gd name="connsiteY20" fmla="*/ 2381 h 10000"/>
                    <a:gd name="connsiteX21" fmla="*/ 578 w 10000"/>
                    <a:gd name="connsiteY21" fmla="*/ 2762 h 10000"/>
                    <a:gd name="connsiteX22" fmla="*/ 361 w 10000"/>
                    <a:gd name="connsiteY22" fmla="*/ 3238 h 10000"/>
                    <a:gd name="connsiteX23" fmla="*/ 217 w 10000"/>
                    <a:gd name="connsiteY23" fmla="*/ 3714 h 10000"/>
                    <a:gd name="connsiteX24" fmla="*/ 72 w 10000"/>
                    <a:gd name="connsiteY24" fmla="*/ 4095 h 10000"/>
                    <a:gd name="connsiteX25" fmla="*/ 36 w 10000"/>
                    <a:gd name="connsiteY25" fmla="*/ 4667 h 10000"/>
                    <a:gd name="connsiteX26" fmla="*/ 0 w 10000"/>
                    <a:gd name="connsiteY26" fmla="*/ 5143 h 10000"/>
                    <a:gd name="connsiteX27" fmla="*/ 0 w 10000"/>
                    <a:gd name="connsiteY27" fmla="*/ 5524 h 10000"/>
                    <a:gd name="connsiteX28" fmla="*/ 72 w 10000"/>
                    <a:gd name="connsiteY28" fmla="*/ 6000 h 10000"/>
                    <a:gd name="connsiteX29" fmla="*/ 108 w 10000"/>
                    <a:gd name="connsiteY29" fmla="*/ 6381 h 10000"/>
                    <a:gd name="connsiteX30" fmla="*/ 253 w 10000"/>
                    <a:gd name="connsiteY30" fmla="*/ 6762 h 10000"/>
                    <a:gd name="connsiteX31" fmla="*/ 542 w 10000"/>
                    <a:gd name="connsiteY31" fmla="*/ 7429 h 10000"/>
                    <a:gd name="connsiteX32" fmla="*/ 975 w 10000"/>
                    <a:gd name="connsiteY32" fmla="*/ 8190 h 10000"/>
                    <a:gd name="connsiteX33" fmla="*/ 1480 w 10000"/>
                    <a:gd name="connsiteY33" fmla="*/ 8762 h 10000"/>
                    <a:gd name="connsiteX34" fmla="*/ 2058 w 10000"/>
                    <a:gd name="connsiteY34" fmla="*/ 9333 h 10000"/>
                    <a:gd name="connsiteX35" fmla="*/ 2744 w 10000"/>
                    <a:gd name="connsiteY35" fmla="*/ 9714 h 10000"/>
                    <a:gd name="connsiteX36" fmla="*/ 3430 w 10000"/>
                    <a:gd name="connsiteY36" fmla="*/ 10000 h 10000"/>
                    <a:gd name="connsiteX37" fmla="*/ 4148 w 10000"/>
                    <a:gd name="connsiteY37" fmla="*/ 7692 h 10000"/>
                    <a:gd name="connsiteX38" fmla="*/ 5018 w 10000"/>
                    <a:gd name="connsiteY38" fmla="*/ 5143 h 10000"/>
                    <a:gd name="connsiteX0" fmla="*/ 4148 w 10000"/>
                    <a:gd name="connsiteY0" fmla="*/ 7692 h 10000"/>
                    <a:gd name="connsiteX1" fmla="*/ 7026 w 10000"/>
                    <a:gd name="connsiteY1" fmla="*/ 5107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747 w 10000"/>
                    <a:gd name="connsiteY5" fmla="*/ 3714 h 10000"/>
                    <a:gd name="connsiteX6" fmla="*/ 9603 w 10000"/>
                    <a:gd name="connsiteY6" fmla="*/ 3238 h 10000"/>
                    <a:gd name="connsiteX7" fmla="*/ 9386 w 10000"/>
                    <a:gd name="connsiteY7" fmla="*/ 2762 h 10000"/>
                    <a:gd name="connsiteX8" fmla="*/ 9134 w 10000"/>
                    <a:gd name="connsiteY8" fmla="*/ 2381 h 10000"/>
                    <a:gd name="connsiteX9" fmla="*/ 8845 w 10000"/>
                    <a:gd name="connsiteY9" fmla="*/ 1905 h 10000"/>
                    <a:gd name="connsiteX10" fmla="*/ 8520 w 10000"/>
                    <a:gd name="connsiteY10" fmla="*/ 1524 h 10000"/>
                    <a:gd name="connsiteX11" fmla="*/ 7762 w 10000"/>
                    <a:gd name="connsiteY11" fmla="*/ 857 h 10000"/>
                    <a:gd name="connsiteX12" fmla="*/ 6931 w 10000"/>
                    <a:gd name="connsiteY12" fmla="*/ 476 h 10000"/>
                    <a:gd name="connsiteX13" fmla="*/ 6029 w 10000"/>
                    <a:gd name="connsiteY13" fmla="*/ 95 h 10000"/>
                    <a:gd name="connsiteX14" fmla="*/ 5018 w 10000"/>
                    <a:gd name="connsiteY14" fmla="*/ 0 h 10000"/>
                    <a:gd name="connsiteX15" fmla="*/ 4007 w 10000"/>
                    <a:gd name="connsiteY15" fmla="*/ 95 h 10000"/>
                    <a:gd name="connsiteX16" fmla="*/ 3069 w 10000"/>
                    <a:gd name="connsiteY16" fmla="*/ 476 h 10000"/>
                    <a:gd name="connsiteX17" fmla="*/ 2202 w 10000"/>
                    <a:gd name="connsiteY17" fmla="*/ 857 h 10000"/>
                    <a:gd name="connsiteX18" fmla="*/ 1480 w 10000"/>
                    <a:gd name="connsiteY18" fmla="*/ 1524 h 10000"/>
                    <a:gd name="connsiteX19" fmla="*/ 1119 w 10000"/>
                    <a:gd name="connsiteY19" fmla="*/ 1905 h 10000"/>
                    <a:gd name="connsiteX20" fmla="*/ 830 w 10000"/>
                    <a:gd name="connsiteY20" fmla="*/ 2381 h 10000"/>
                    <a:gd name="connsiteX21" fmla="*/ 578 w 10000"/>
                    <a:gd name="connsiteY21" fmla="*/ 2762 h 10000"/>
                    <a:gd name="connsiteX22" fmla="*/ 361 w 10000"/>
                    <a:gd name="connsiteY22" fmla="*/ 3238 h 10000"/>
                    <a:gd name="connsiteX23" fmla="*/ 217 w 10000"/>
                    <a:gd name="connsiteY23" fmla="*/ 3714 h 10000"/>
                    <a:gd name="connsiteX24" fmla="*/ 72 w 10000"/>
                    <a:gd name="connsiteY24" fmla="*/ 4095 h 10000"/>
                    <a:gd name="connsiteX25" fmla="*/ 36 w 10000"/>
                    <a:gd name="connsiteY25" fmla="*/ 4667 h 10000"/>
                    <a:gd name="connsiteX26" fmla="*/ 0 w 10000"/>
                    <a:gd name="connsiteY26" fmla="*/ 5143 h 10000"/>
                    <a:gd name="connsiteX27" fmla="*/ 0 w 10000"/>
                    <a:gd name="connsiteY27" fmla="*/ 5524 h 10000"/>
                    <a:gd name="connsiteX28" fmla="*/ 72 w 10000"/>
                    <a:gd name="connsiteY28" fmla="*/ 6000 h 10000"/>
                    <a:gd name="connsiteX29" fmla="*/ 108 w 10000"/>
                    <a:gd name="connsiteY29" fmla="*/ 6381 h 10000"/>
                    <a:gd name="connsiteX30" fmla="*/ 253 w 10000"/>
                    <a:gd name="connsiteY30" fmla="*/ 6762 h 10000"/>
                    <a:gd name="connsiteX31" fmla="*/ 542 w 10000"/>
                    <a:gd name="connsiteY31" fmla="*/ 7429 h 10000"/>
                    <a:gd name="connsiteX32" fmla="*/ 975 w 10000"/>
                    <a:gd name="connsiteY32" fmla="*/ 8190 h 10000"/>
                    <a:gd name="connsiteX33" fmla="*/ 1480 w 10000"/>
                    <a:gd name="connsiteY33" fmla="*/ 8762 h 10000"/>
                    <a:gd name="connsiteX34" fmla="*/ 2058 w 10000"/>
                    <a:gd name="connsiteY34" fmla="*/ 9333 h 10000"/>
                    <a:gd name="connsiteX35" fmla="*/ 2744 w 10000"/>
                    <a:gd name="connsiteY35" fmla="*/ 9714 h 10000"/>
                    <a:gd name="connsiteX36" fmla="*/ 3430 w 10000"/>
                    <a:gd name="connsiteY36" fmla="*/ 10000 h 10000"/>
                    <a:gd name="connsiteX37" fmla="*/ 4148 w 10000"/>
                    <a:gd name="connsiteY37" fmla="*/ 7692 h 10000"/>
                    <a:gd name="connsiteX0" fmla="*/ 4148 w 10000"/>
                    <a:gd name="connsiteY0" fmla="*/ 7692 h 10000"/>
                    <a:gd name="connsiteX1" fmla="*/ 7026 w 10000"/>
                    <a:gd name="connsiteY1" fmla="*/ 5107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747 w 10000"/>
                    <a:gd name="connsiteY5" fmla="*/ 3714 h 10000"/>
                    <a:gd name="connsiteX6" fmla="*/ 9603 w 10000"/>
                    <a:gd name="connsiteY6" fmla="*/ 3238 h 10000"/>
                    <a:gd name="connsiteX7" fmla="*/ 9386 w 10000"/>
                    <a:gd name="connsiteY7" fmla="*/ 2762 h 10000"/>
                    <a:gd name="connsiteX8" fmla="*/ 9134 w 10000"/>
                    <a:gd name="connsiteY8" fmla="*/ 2381 h 10000"/>
                    <a:gd name="connsiteX9" fmla="*/ 8845 w 10000"/>
                    <a:gd name="connsiteY9" fmla="*/ 1905 h 10000"/>
                    <a:gd name="connsiteX10" fmla="*/ 8520 w 10000"/>
                    <a:gd name="connsiteY10" fmla="*/ 1524 h 10000"/>
                    <a:gd name="connsiteX11" fmla="*/ 7762 w 10000"/>
                    <a:gd name="connsiteY11" fmla="*/ 857 h 10000"/>
                    <a:gd name="connsiteX12" fmla="*/ 6931 w 10000"/>
                    <a:gd name="connsiteY12" fmla="*/ 476 h 10000"/>
                    <a:gd name="connsiteX13" fmla="*/ 6029 w 10000"/>
                    <a:gd name="connsiteY13" fmla="*/ 95 h 10000"/>
                    <a:gd name="connsiteX14" fmla="*/ 5018 w 10000"/>
                    <a:gd name="connsiteY14" fmla="*/ 0 h 10000"/>
                    <a:gd name="connsiteX15" fmla="*/ 4007 w 10000"/>
                    <a:gd name="connsiteY15" fmla="*/ 95 h 10000"/>
                    <a:gd name="connsiteX16" fmla="*/ 3069 w 10000"/>
                    <a:gd name="connsiteY16" fmla="*/ 476 h 10000"/>
                    <a:gd name="connsiteX17" fmla="*/ 2202 w 10000"/>
                    <a:gd name="connsiteY17" fmla="*/ 857 h 10000"/>
                    <a:gd name="connsiteX18" fmla="*/ 1480 w 10000"/>
                    <a:gd name="connsiteY18" fmla="*/ 1524 h 10000"/>
                    <a:gd name="connsiteX19" fmla="*/ 1119 w 10000"/>
                    <a:gd name="connsiteY19" fmla="*/ 1905 h 10000"/>
                    <a:gd name="connsiteX20" fmla="*/ 830 w 10000"/>
                    <a:gd name="connsiteY20" fmla="*/ 2381 h 10000"/>
                    <a:gd name="connsiteX21" fmla="*/ 578 w 10000"/>
                    <a:gd name="connsiteY21" fmla="*/ 2762 h 10000"/>
                    <a:gd name="connsiteX22" fmla="*/ 361 w 10000"/>
                    <a:gd name="connsiteY22" fmla="*/ 3238 h 10000"/>
                    <a:gd name="connsiteX23" fmla="*/ 217 w 10000"/>
                    <a:gd name="connsiteY23" fmla="*/ 3714 h 10000"/>
                    <a:gd name="connsiteX24" fmla="*/ 72 w 10000"/>
                    <a:gd name="connsiteY24" fmla="*/ 4095 h 10000"/>
                    <a:gd name="connsiteX25" fmla="*/ 36 w 10000"/>
                    <a:gd name="connsiteY25" fmla="*/ 4667 h 10000"/>
                    <a:gd name="connsiteX26" fmla="*/ 0 w 10000"/>
                    <a:gd name="connsiteY26" fmla="*/ 5143 h 10000"/>
                    <a:gd name="connsiteX27" fmla="*/ 0 w 10000"/>
                    <a:gd name="connsiteY27" fmla="*/ 5524 h 10000"/>
                    <a:gd name="connsiteX28" fmla="*/ 72 w 10000"/>
                    <a:gd name="connsiteY28" fmla="*/ 6000 h 10000"/>
                    <a:gd name="connsiteX29" fmla="*/ 108 w 10000"/>
                    <a:gd name="connsiteY29" fmla="*/ 6381 h 10000"/>
                    <a:gd name="connsiteX30" fmla="*/ 253 w 10000"/>
                    <a:gd name="connsiteY30" fmla="*/ 6762 h 10000"/>
                    <a:gd name="connsiteX31" fmla="*/ 542 w 10000"/>
                    <a:gd name="connsiteY31" fmla="*/ 7429 h 10000"/>
                    <a:gd name="connsiteX32" fmla="*/ 975 w 10000"/>
                    <a:gd name="connsiteY32" fmla="*/ 8190 h 10000"/>
                    <a:gd name="connsiteX33" fmla="*/ 1480 w 10000"/>
                    <a:gd name="connsiteY33" fmla="*/ 8762 h 10000"/>
                    <a:gd name="connsiteX34" fmla="*/ 2058 w 10000"/>
                    <a:gd name="connsiteY34" fmla="*/ 9333 h 10000"/>
                    <a:gd name="connsiteX35" fmla="*/ 2744 w 10000"/>
                    <a:gd name="connsiteY35" fmla="*/ 9714 h 10000"/>
                    <a:gd name="connsiteX36" fmla="*/ 3430 w 10000"/>
                    <a:gd name="connsiteY36" fmla="*/ 10000 h 10000"/>
                    <a:gd name="connsiteX37" fmla="*/ 4148 w 10000"/>
                    <a:gd name="connsiteY37" fmla="*/ 7692 h 10000"/>
                    <a:gd name="connsiteX0" fmla="*/ 4148 w 10000"/>
                    <a:gd name="connsiteY0" fmla="*/ 7692 h 10000"/>
                    <a:gd name="connsiteX1" fmla="*/ 7026 w 10000"/>
                    <a:gd name="connsiteY1" fmla="*/ 5107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747 w 10000"/>
                    <a:gd name="connsiteY5" fmla="*/ 3714 h 10000"/>
                    <a:gd name="connsiteX6" fmla="*/ 9603 w 10000"/>
                    <a:gd name="connsiteY6" fmla="*/ 3238 h 10000"/>
                    <a:gd name="connsiteX7" fmla="*/ 9386 w 10000"/>
                    <a:gd name="connsiteY7" fmla="*/ 2762 h 10000"/>
                    <a:gd name="connsiteX8" fmla="*/ 9134 w 10000"/>
                    <a:gd name="connsiteY8" fmla="*/ 2381 h 10000"/>
                    <a:gd name="connsiteX9" fmla="*/ 8845 w 10000"/>
                    <a:gd name="connsiteY9" fmla="*/ 1905 h 10000"/>
                    <a:gd name="connsiteX10" fmla="*/ 8520 w 10000"/>
                    <a:gd name="connsiteY10" fmla="*/ 1524 h 10000"/>
                    <a:gd name="connsiteX11" fmla="*/ 7762 w 10000"/>
                    <a:gd name="connsiteY11" fmla="*/ 857 h 10000"/>
                    <a:gd name="connsiteX12" fmla="*/ 6931 w 10000"/>
                    <a:gd name="connsiteY12" fmla="*/ 476 h 10000"/>
                    <a:gd name="connsiteX13" fmla="*/ 6029 w 10000"/>
                    <a:gd name="connsiteY13" fmla="*/ 95 h 10000"/>
                    <a:gd name="connsiteX14" fmla="*/ 5018 w 10000"/>
                    <a:gd name="connsiteY14" fmla="*/ 0 h 10000"/>
                    <a:gd name="connsiteX15" fmla="*/ 4007 w 10000"/>
                    <a:gd name="connsiteY15" fmla="*/ 95 h 10000"/>
                    <a:gd name="connsiteX16" fmla="*/ 3069 w 10000"/>
                    <a:gd name="connsiteY16" fmla="*/ 476 h 10000"/>
                    <a:gd name="connsiteX17" fmla="*/ 2202 w 10000"/>
                    <a:gd name="connsiteY17" fmla="*/ 857 h 10000"/>
                    <a:gd name="connsiteX18" fmla="*/ 1480 w 10000"/>
                    <a:gd name="connsiteY18" fmla="*/ 1524 h 10000"/>
                    <a:gd name="connsiteX19" fmla="*/ 1119 w 10000"/>
                    <a:gd name="connsiteY19" fmla="*/ 1905 h 10000"/>
                    <a:gd name="connsiteX20" fmla="*/ 830 w 10000"/>
                    <a:gd name="connsiteY20" fmla="*/ 2381 h 10000"/>
                    <a:gd name="connsiteX21" fmla="*/ 578 w 10000"/>
                    <a:gd name="connsiteY21" fmla="*/ 2762 h 10000"/>
                    <a:gd name="connsiteX22" fmla="*/ 361 w 10000"/>
                    <a:gd name="connsiteY22" fmla="*/ 3238 h 10000"/>
                    <a:gd name="connsiteX23" fmla="*/ 217 w 10000"/>
                    <a:gd name="connsiteY23" fmla="*/ 3714 h 10000"/>
                    <a:gd name="connsiteX24" fmla="*/ 72 w 10000"/>
                    <a:gd name="connsiteY24" fmla="*/ 4095 h 10000"/>
                    <a:gd name="connsiteX25" fmla="*/ 36 w 10000"/>
                    <a:gd name="connsiteY25" fmla="*/ 4667 h 10000"/>
                    <a:gd name="connsiteX26" fmla="*/ 0 w 10000"/>
                    <a:gd name="connsiteY26" fmla="*/ 5143 h 10000"/>
                    <a:gd name="connsiteX27" fmla="*/ 0 w 10000"/>
                    <a:gd name="connsiteY27" fmla="*/ 5524 h 10000"/>
                    <a:gd name="connsiteX28" fmla="*/ 72 w 10000"/>
                    <a:gd name="connsiteY28" fmla="*/ 6000 h 10000"/>
                    <a:gd name="connsiteX29" fmla="*/ 108 w 10000"/>
                    <a:gd name="connsiteY29" fmla="*/ 6381 h 10000"/>
                    <a:gd name="connsiteX30" fmla="*/ 253 w 10000"/>
                    <a:gd name="connsiteY30" fmla="*/ 6762 h 10000"/>
                    <a:gd name="connsiteX31" fmla="*/ 542 w 10000"/>
                    <a:gd name="connsiteY31" fmla="*/ 7429 h 10000"/>
                    <a:gd name="connsiteX32" fmla="*/ 975 w 10000"/>
                    <a:gd name="connsiteY32" fmla="*/ 8190 h 10000"/>
                    <a:gd name="connsiteX33" fmla="*/ 1480 w 10000"/>
                    <a:gd name="connsiteY33" fmla="*/ 8762 h 10000"/>
                    <a:gd name="connsiteX34" fmla="*/ 2058 w 10000"/>
                    <a:gd name="connsiteY34" fmla="*/ 9333 h 10000"/>
                    <a:gd name="connsiteX35" fmla="*/ 2744 w 10000"/>
                    <a:gd name="connsiteY35" fmla="*/ 9714 h 10000"/>
                    <a:gd name="connsiteX36" fmla="*/ 3430 w 10000"/>
                    <a:gd name="connsiteY36" fmla="*/ 10000 h 10000"/>
                    <a:gd name="connsiteX37" fmla="*/ 4148 w 10000"/>
                    <a:gd name="connsiteY37" fmla="*/ 7692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000" h="10000">
                      <a:moveTo>
                        <a:pt x="4148" y="7692"/>
                      </a:moveTo>
                      <a:cubicBezTo>
                        <a:pt x="-1539" y="3908"/>
                        <a:pt x="6341" y="1137"/>
                        <a:pt x="7026" y="5107"/>
                      </a:cubicBezTo>
                      <a:lnTo>
                        <a:pt x="10000" y="5143"/>
                      </a:lnTo>
                      <a:cubicBezTo>
                        <a:pt x="9988" y="4984"/>
                        <a:pt x="9976" y="4826"/>
                        <a:pt x="9964" y="4667"/>
                      </a:cubicBezTo>
                      <a:cubicBezTo>
                        <a:pt x="9940" y="4476"/>
                        <a:pt x="9916" y="4286"/>
                        <a:pt x="9892" y="4095"/>
                      </a:cubicBezTo>
                      <a:cubicBezTo>
                        <a:pt x="9844" y="3968"/>
                        <a:pt x="9795" y="3841"/>
                        <a:pt x="9747" y="3714"/>
                      </a:cubicBezTo>
                      <a:lnTo>
                        <a:pt x="9603" y="3238"/>
                      </a:lnTo>
                      <a:cubicBezTo>
                        <a:pt x="9531" y="3079"/>
                        <a:pt x="9458" y="2921"/>
                        <a:pt x="9386" y="2762"/>
                      </a:cubicBezTo>
                      <a:lnTo>
                        <a:pt x="9134" y="2381"/>
                      </a:lnTo>
                      <a:lnTo>
                        <a:pt x="8845" y="1905"/>
                      </a:lnTo>
                      <a:lnTo>
                        <a:pt x="8520" y="1524"/>
                      </a:lnTo>
                      <a:lnTo>
                        <a:pt x="7762" y="857"/>
                      </a:lnTo>
                      <a:lnTo>
                        <a:pt x="6931" y="476"/>
                      </a:lnTo>
                      <a:lnTo>
                        <a:pt x="6029" y="95"/>
                      </a:lnTo>
                      <a:lnTo>
                        <a:pt x="5018" y="0"/>
                      </a:lnTo>
                      <a:lnTo>
                        <a:pt x="4007" y="95"/>
                      </a:lnTo>
                      <a:lnTo>
                        <a:pt x="3069" y="476"/>
                      </a:lnTo>
                      <a:lnTo>
                        <a:pt x="2202" y="857"/>
                      </a:lnTo>
                      <a:lnTo>
                        <a:pt x="1480" y="1524"/>
                      </a:lnTo>
                      <a:lnTo>
                        <a:pt x="1119" y="1905"/>
                      </a:lnTo>
                      <a:lnTo>
                        <a:pt x="830" y="2381"/>
                      </a:lnTo>
                      <a:lnTo>
                        <a:pt x="578" y="2762"/>
                      </a:lnTo>
                      <a:cubicBezTo>
                        <a:pt x="506" y="2921"/>
                        <a:pt x="433" y="3079"/>
                        <a:pt x="361" y="3238"/>
                      </a:cubicBezTo>
                      <a:lnTo>
                        <a:pt x="217" y="3714"/>
                      </a:lnTo>
                      <a:cubicBezTo>
                        <a:pt x="169" y="3841"/>
                        <a:pt x="120" y="3968"/>
                        <a:pt x="72" y="4095"/>
                      </a:cubicBezTo>
                      <a:cubicBezTo>
                        <a:pt x="60" y="4286"/>
                        <a:pt x="48" y="4476"/>
                        <a:pt x="36" y="4667"/>
                      </a:cubicBezTo>
                      <a:cubicBezTo>
                        <a:pt x="24" y="4826"/>
                        <a:pt x="12" y="4984"/>
                        <a:pt x="0" y="5143"/>
                      </a:cubicBezTo>
                      <a:lnTo>
                        <a:pt x="0" y="5524"/>
                      </a:lnTo>
                      <a:cubicBezTo>
                        <a:pt x="24" y="5683"/>
                        <a:pt x="48" y="5841"/>
                        <a:pt x="72" y="6000"/>
                      </a:cubicBezTo>
                      <a:lnTo>
                        <a:pt x="108" y="6381"/>
                      </a:lnTo>
                      <a:cubicBezTo>
                        <a:pt x="156" y="6508"/>
                        <a:pt x="205" y="6635"/>
                        <a:pt x="253" y="6762"/>
                      </a:cubicBezTo>
                      <a:lnTo>
                        <a:pt x="542" y="7429"/>
                      </a:lnTo>
                      <a:lnTo>
                        <a:pt x="975" y="8190"/>
                      </a:lnTo>
                      <a:lnTo>
                        <a:pt x="1480" y="8762"/>
                      </a:lnTo>
                      <a:lnTo>
                        <a:pt x="2058" y="9333"/>
                      </a:lnTo>
                      <a:lnTo>
                        <a:pt x="2744" y="9714"/>
                      </a:lnTo>
                      <a:lnTo>
                        <a:pt x="3430" y="10000"/>
                      </a:lnTo>
                      <a:lnTo>
                        <a:pt x="4148" y="7692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eaLnBrk="1" hangingPunct="1">
                    <a:defRPr/>
                  </a:pPr>
                  <a:endParaRPr lang="ru-RU" sz="1050"/>
                </a:p>
              </p:txBody>
            </p:sp>
            <p:grpSp>
              <p:nvGrpSpPr>
                <p:cNvPr id="16458" name="Группа 151"/>
                <p:cNvGrpSpPr>
                  <a:grpSpLocks/>
                </p:cNvGrpSpPr>
                <p:nvPr/>
              </p:nvGrpSpPr>
              <p:grpSpPr bwMode="auto">
                <a:xfrm>
                  <a:off x="2438400" y="2079625"/>
                  <a:ext cx="462657" cy="2728913"/>
                  <a:chOff x="4588207" y="2380031"/>
                  <a:chExt cx="462657" cy="2728913"/>
                </a:xfrm>
              </p:grpSpPr>
              <p:sp>
                <p:nvSpPr>
                  <p:cNvPr id="288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4873248" y="2874348"/>
                    <a:ext cx="145365" cy="2545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  <a:defRPr/>
                    </a:pPr>
                    <a:r>
                      <a:rPr lang="en-US" altLang="ru-RU" sz="800" i="1">
                        <a:solidFill>
                          <a:srgbClr val="25221E"/>
                        </a:solidFill>
                        <a:latin typeface="Arial" panose="020B0604020202020204" pitchFamily="34" charset="0"/>
                      </a:rPr>
                      <a:t>A</a:t>
                    </a:r>
                    <a:endParaRPr lang="en-GB" altLang="ru-RU" sz="105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89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4873248" y="4117111"/>
                    <a:ext cx="178403" cy="2545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  <a:defRPr/>
                    </a:pPr>
                    <a:r>
                      <a:rPr lang="en-US" altLang="ru-RU" sz="800" i="1">
                        <a:solidFill>
                          <a:srgbClr val="25221E"/>
                        </a:solidFill>
                        <a:latin typeface="Arial" panose="020B0604020202020204" pitchFamily="34" charset="0"/>
                      </a:rPr>
                      <a:t>M</a:t>
                    </a:r>
                    <a:endParaRPr lang="en-GB" altLang="ru-RU" sz="105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90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4896375" y="4381529"/>
                    <a:ext cx="155276" cy="2578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  <a:defRPr/>
                    </a:pPr>
                    <a:r>
                      <a:rPr lang="en-US" altLang="ru-RU" sz="800" i="1">
                        <a:solidFill>
                          <a:srgbClr val="25221E"/>
                        </a:solidFill>
                        <a:latin typeface="Arial" panose="020B0604020202020204" pitchFamily="34" charset="0"/>
                      </a:rPr>
                      <a:t>N</a:t>
                    </a:r>
                    <a:endParaRPr lang="en-GB" altLang="ru-RU" sz="105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91" name="Цилиндр 290"/>
                  <p:cNvSpPr/>
                  <p:nvPr/>
                </p:nvSpPr>
                <p:spPr>
                  <a:xfrm>
                    <a:off x="4589125" y="2378565"/>
                    <a:ext cx="251085" cy="2730112"/>
                  </a:xfrm>
                  <a:prstGeom prst="can">
                    <a:avLst>
                      <a:gd name="adj" fmla="val 39496"/>
                    </a:avLst>
                  </a:prstGeom>
                  <a:gradFill>
                    <a:gsLst>
                      <a:gs pos="0">
                        <a:schemeClr val="accent4">
                          <a:lumMod val="75000"/>
                        </a:schemeClr>
                      </a:gs>
                      <a:gs pos="39999">
                        <a:schemeClr val="accent4">
                          <a:lumMod val="60000"/>
                          <a:lumOff val="40000"/>
                        </a:schemeClr>
                      </a:gs>
                      <a:gs pos="70000">
                        <a:schemeClr val="accent4">
                          <a:lumMod val="40000"/>
                          <a:lumOff val="60000"/>
                        </a:schemeClr>
                      </a:gs>
                      <a:gs pos="100000">
                        <a:srgbClr val="CC6600"/>
                      </a:gs>
                    </a:gsLst>
                    <a:lin ang="0" scaled="0"/>
                  </a:gradFill>
                  <a:ln w="6350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 sz="1050"/>
                  </a:p>
                </p:txBody>
              </p:sp>
              <p:sp>
                <p:nvSpPr>
                  <p:cNvPr id="292" name="Овал 291"/>
                  <p:cNvSpPr/>
                  <p:nvPr/>
                </p:nvSpPr>
                <p:spPr>
                  <a:xfrm>
                    <a:off x="4589125" y="2378565"/>
                    <a:ext cx="251085" cy="99157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 sz="1050"/>
                  </a:p>
                </p:txBody>
              </p:sp>
              <p:sp>
                <p:nvSpPr>
                  <p:cNvPr id="293" name="Прямоугольник 148"/>
                  <p:cNvSpPr/>
                  <p:nvPr/>
                </p:nvSpPr>
                <p:spPr>
                  <a:xfrm>
                    <a:off x="4589125" y="4183216"/>
                    <a:ext cx="251085" cy="95852"/>
                  </a:xfrm>
                  <a:custGeom>
                    <a:avLst/>
                    <a:gdLst>
                      <a:gd name="connsiteX0" fmla="*/ 0 w 252000"/>
                      <a:gd name="connsiteY0" fmla="*/ 0 h 62873"/>
                      <a:gd name="connsiteX1" fmla="*/ 252000 w 252000"/>
                      <a:gd name="connsiteY1" fmla="*/ 0 h 62873"/>
                      <a:gd name="connsiteX2" fmla="*/ 252000 w 252000"/>
                      <a:gd name="connsiteY2" fmla="*/ 62873 h 62873"/>
                      <a:gd name="connsiteX3" fmla="*/ 0 w 252000"/>
                      <a:gd name="connsiteY3" fmla="*/ 62873 h 62873"/>
                      <a:gd name="connsiteX4" fmla="*/ 0 w 252000"/>
                      <a:gd name="connsiteY4" fmla="*/ 0 h 62873"/>
                      <a:gd name="connsiteX0" fmla="*/ 0 w 252000"/>
                      <a:gd name="connsiteY0" fmla="*/ 0 h 93689"/>
                      <a:gd name="connsiteX1" fmla="*/ 252000 w 252000"/>
                      <a:gd name="connsiteY1" fmla="*/ 0 h 93689"/>
                      <a:gd name="connsiteX2" fmla="*/ 252000 w 252000"/>
                      <a:gd name="connsiteY2" fmla="*/ 62873 h 93689"/>
                      <a:gd name="connsiteX3" fmla="*/ 0 w 252000"/>
                      <a:gd name="connsiteY3" fmla="*/ 62873 h 93689"/>
                      <a:gd name="connsiteX4" fmla="*/ 0 w 252000"/>
                      <a:gd name="connsiteY4" fmla="*/ 0 h 93689"/>
                      <a:gd name="connsiteX0" fmla="*/ 0 w 252000"/>
                      <a:gd name="connsiteY0" fmla="*/ 0 h 111680"/>
                      <a:gd name="connsiteX1" fmla="*/ 252000 w 252000"/>
                      <a:gd name="connsiteY1" fmla="*/ 0 h 111680"/>
                      <a:gd name="connsiteX2" fmla="*/ 252000 w 252000"/>
                      <a:gd name="connsiteY2" fmla="*/ 62873 h 111680"/>
                      <a:gd name="connsiteX3" fmla="*/ 0 w 252000"/>
                      <a:gd name="connsiteY3" fmla="*/ 62873 h 111680"/>
                      <a:gd name="connsiteX4" fmla="*/ 0 w 252000"/>
                      <a:gd name="connsiteY4" fmla="*/ 0 h 111680"/>
                      <a:gd name="connsiteX0" fmla="*/ 0 w 252000"/>
                      <a:gd name="connsiteY0" fmla="*/ 0 h 108606"/>
                      <a:gd name="connsiteX1" fmla="*/ 252000 w 252000"/>
                      <a:gd name="connsiteY1" fmla="*/ 0 h 108606"/>
                      <a:gd name="connsiteX2" fmla="*/ 252000 w 252000"/>
                      <a:gd name="connsiteY2" fmla="*/ 62873 h 108606"/>
                      <a:gd name="connsiteX3" fmla="*/ 0 w 252000"/>
                      <a:gd name="connsiteY3" fmla="*/ 62873 h 108606"/>
                      <a:gd name="connsiteX4" fmla="*/ 0 w 252000"/>
                      <a:gd name="connsiteY4" fmla="*/ 0 h 108606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96706"/>
                      <a:gd name="connsiteX1" fmla="*/ 252000 w 252000"/>
                      <a:gd name="connsiteY1" fmla="*/ 0 h 96706"/>
                      <a:gd name="connsiteX2" fmla="*/ 252000 w 252000"/>
                      <a:gd name="connsiteY2" fmla="*/ 62873 h 96706"/>
                      <a:gd name="connsiteX3" fmla="*/ 0 w 252000"/>
                      <a:gd name="connsiteY3" fmla="*/ 62873 h 96706"/>
                      <a:gd name="connsiteX4" fmla="*/ 0 w 252000"/>
                      <a:gd name="connsiteY4" fmla="*/ 0 h 96706"/>
                      <a:gd name="connsiteX0" fmla="*/ 0 w 252000"/>
                      <a:gd name="connsiteY0" fmla="*/ 0 h 96706"/>
                      <a:gd name="connsiteX1" fmla="*/ 252000 w 252000"/>
                      <a:gd name="connsiteY1" fmla="*/ 0 h 96706"/>
                      <a:gd name="connsiteX2" fmla="*/ 252000 w 252000"/>
                      <a:gd name="connsiteY2" fmla="*/ 62873 h 96706"/>
                      <a:gd name="connsiteX3" fmla="*/ 0 w 252000"/>
                      <a:gd name="connsiteY3" fmla="*/ 62873 h 96706"/>
                      <a:gd name="connsiteX4" fmla="*/ 0 w 252000"/>
                      <a:gd name="connsiteY4" fmla="*/ 0 h 96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000" h="96706">
                        <a:moveTo>
                          <a:pt x="0" y="0"/>
                        </a:moveTo>
                        <a:cubicBezTo>
                          <a:pt x="36375" y="50007"/>
                          <a:pt x="222770" y="33337"/>
                          <a:pt x="252000" y="0"/>
                        </a:cubicBezTo>
                        <a:lnTo>
                          <a:pt x="252000" y="62873"/>
                        </a:lnTo>
                        <a:cubicBezTo>
                          <a:pt x="231244" y="105352"/>
                          <a:pt x="21185" y="110543"/>
                          <a:pt x="0" y="62873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0070C0"/>
                      </a:gs>
                      <a:gs pos="39999">
                        <a:srgbClr val="03D9FF"/>
                      </a:gs>
                      <a:gs pos="70000">
                        <a:srgbClr val="03D9FF"/>
                      </a:gs>
                      <a:gs pos="100000">
                        <a:srgbClr val="0070C0"/>
                      </a:gs>
                    </a:gsLst>
                    <a:lin ang="0" scaled="0"/>
                  </a:gradFill>
                  <a:ln w="6350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 sz="1050"/>
                  </a:p>
                </p:txBody>
              </p:sp>
              <p:sp>
                <p:nvSpPr>
                  <p:cNvPr id="294" name="Прямоугольник 148"/>
                  <p:cNvSpPr/>
                  <p:nvPr/>
                </p:nvSpPr>
                <p:spPr>
                  <a:xfrm>
                    <a:off x="4589125" y="4421192"/>
                    <a:ext cx="251085" cy="95852"/>
                  </a:xfrm>
                  <a:custGeom>
                    <a:avLst/>
                    <a:gdLst>
                      <a:gd name="connsiteX0" fmla="*/ 0 w 252000"/>
                      <a:gd name="connsiteY0" fmla="*/ 0 h 62873"/>
                      <a:gd name="connsiteX1" fmla="*/ 252000 w 252000"/>
                      <a:gd name="connsiteY1" fmla="*/ 0 h 62873"/>
                      <a:gd name="connsiteX2" fmla="*/ 252000 w 252000"/>
                      <a:gd name="connsiteY2" fmla="*/ 62873 h 62873"/>
                      <a:gd name="connsiteX3" fmla="*/ 0 w 252000"/>
                      <a:gd name="connsiteY3" fmla="*/ 62873 h 62873"/>
                      <a:gd name="connsiteX4" fmla="*/ 0 w 252000"/>
                      <a:gd name="connsiteY4" fmla="*/ 0 h 62873"/>
                      <a:gd name="connsiteX0" fmla="*/ 0 w 252000"/>
                      <a:gd name="connsiteY0" fmla="*/ 0 h 93689"/>
                      <a:gd name="connsiteX1" fmla="*/ 252000 w 252000"/>
                      <a:gd name="connsiteY1" fmla="*/ 0 h 93689"/>
                      <a:gd name="connsiteX2" fmla="*/ 252000 w 252000"/>
                      <a:gd name="connsiteY2" fmla="*/ 62873 h 93689"/>
                      <a:gd name="connsiteX3" fmla="*/ 0 w 252000"/>
                      <a:gd name="connsiteY3" fmla="*/ 62873 h 93689"/>
                      <a:gd name="connsiteX4" fmla="*/ 0 w 252000"/>
                      <a:gd name="connsiteY4" fmla="*/ 0 h 93689"/>
                      <a:gd name="connsiteX0" fmla="*/ 0 w 252000"/>
                      <a:gd name="connsiteY0" fmla="*/ 0 h 111680"/>
                      <a:gd name="connsiteX1" fmla="*/ 252000 w 252000"/>
                      <a:gd name="connsiteY1" fmla="*/ 0 h 111680"/>
                      <a:gd name="connsiteX2" fmla="*/ 252000 w 252000"/>
                      <a:gd name="connsiteY2" fmla="*/ 62873 h 111680"/>
                      <a:gd name="connsiteX3" fmla="*/ 0 w 252000"/>
                      <a:gd name="connsiteY3" fmla="*/ 62873 h 111680"/>
                      <a:gd name="connsiteX4" fmla="*/ 0 w 252000"/>
                      <a:gd name="connsiteY4" fmla="*/ 0 h 111680"/>
                      <a:gd name="connsiteX0" fmla="*/ 0 w 252000"/>
                      <a:gd name="connsiteY0" fmla="*/ 0 h 108606"/>
                      <a:gd name="connsiteX1" fmla="*/ 252000 w 252000"/>
                      <a:gd name="connsiteY1" fmla="*/ 0 h 108606"/>
                      <a:gd name="connsiteX2" fmla="*/ 252000 w 252000"/>
                      <a:gd name="connsiteY2" fmla="*/ 62873 h 108606"/>
                      <a:gd name="connsiteX3" fmla="*/ 0 w 252000"/>
                      <a:gd name="connsiteY3" fmla="*/ 62873 h 108606"/>
                      <a:gd name="connsiteX4" fmla="*/ 0 w 252000"/>
                      <a:gd name="connsiteY4" fmla="*/ 0 h 108606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96706"/>
                      <a:gd name="connsiteX1" fmla="*/ 252000 w 252000"/>
                      <a:gd name="connsiteY1" fmla="*/ 0 h 96706"/>
                      <a:gd name="connsiteX2" fmla="*/ 252000 w 252000"/>
                      <a:gd name="connsiteY2" fmla="*/ 62873 h 96706"/>
                      <a:gd name="connsiteX3" fmla="*/ 0 w 252000"/>
                      <a:gd name="connsiteY3" fmla="*/ 62873 h 96706"/>
                      <a:gd name="connsiteX4" fmla="*/ 0 w 252000"/>
                      <a:gd name="connsiteY4" fmla="*/ 0 h 96706"/>
                      <a:gd name="connsiteX0" fmla="*/ 0 w 252000"/>
                      <a:gd name="connsiteY0" fmla="*/ 0 h 96706"/>
                      <a:gd name="connsiteX1" fmla="*/ 252000 w 252000"/>
                      <a:gd name="connsiteY1" fmla="*/ 0 h 96706"/>
                      <a:gd name="connsiteX2" fmla="*/ 252000 w 252000"/>
                      <a:gd name="connsiteY2" fmla="*/ 62873 h 96706"/>
                      <a:gd name="connsiteX3" fmla="*/ 0 w 252000"/>
                      <a:gd name="connsiteY3" fmla="*/ 62873 h 96706"/>
                      <a:gd name="connsiteX4" fmla="*/ 0 w 252000"/>
                      <a:gd name="connsiteY4" fmla="*/ 0 h 96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000" h="96706">
                        <a:moveTo>
                          <a:pt x="0" y="0"/>
                        </a:moveTo>
                        <a:cubicBezTo>
                          <a:pt x="36375" y="50007"/>
                          <a:pt x="222770" y="33337"/>
                          <a:pt x="252000" y="0"/>
                        </a:cubicBezTo>
                        <a:lnTo>
                          <a:pt x="252000" y="62873"/>
                        </a:lnTo>
                        <a:cubicBezTo>
                          <a:pt x="231244" y="105352"/>
                          <a:pt x="21185" y="110543"/>
                          <a:pt x="0" y="62873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0070C0"/>
                      </a:gs>
                      <a:gs pos="39999">
                        <a:srgbClr val="03D9FF"/>
                      </a:gs>
                      <a:gs pos="70000">
                        <a:srgbClr val="03D9FF"/>
                      </a:gs>
                      <a:gs pos="100000">
                        <a:srgbClr val="0070C0"/>
                      </a:gs>
                    </a:gsLst>
                    <a:lin ang="0" scaled="0"/>
                  </a:gradFill>
                  <a:ln w="6350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 sz="1050"/>
                  </a:p>
                </p:txBody>
              </p:sp>
              <p:sp>
                <p:nvSpPr>
                  <p:cNvPr id="295" name="Прямоугольник 148"/>
                  <p:cNvSpPr/>
                  <p:nvPr/>
                </p:nvSpPr>
                <p:spPr>
                  <a:xfrm>
                    <a:off x="4589125" y="2923928"/>
                    <a:ext cx="251085" cy="99157"/>
                  </a:xfrm>
                  <a:custGeom>
                    <a:avLst/>
                    <a:gdLst>
                      <a:gd name="connsiteX0" fmla="*/ 0 w 252000"/>
                      <a:gd name="connsiteY0" fmla="*/ 0 h 62873"/>
                      <a:gd name="connsiteX1" fmla="*/ 252000 w 252000"/>
                      <a:gd name="connsiteY1" fmla="*/ 0 h 62873"/>
                      <a:gd name="connsiteX2" fmla="*/ 252000 w 252000"/>
                      <a:gd name="connsiteY2" fmla="*/ 62873 h 62873"/>
                      <a:gd name="connsiteX3" fmla="*/ 0 w 252000"/>
                      <a:gd name="connsiteY3" fmla="*/ 62873 h 62873"/>
                      <a:gd name="connsiteX4" fmla="*/ 0 w 252000"/>
                      <a:gd name="connsiteY4" fmla="*/ 0 h 62873"/>
                      <a:gd name="connsiteX0" fmla="*/ 0 w 252000"/>
                      <a:gd name="connsiteY0" fmla="*/ 0 h 93689"/>
                      <a:gd name="connsiteX1" fmla="*/ 252000 w 252000"/>
                      <a:gd name="connsiteY1" fmla="*/ 0 h 93689"/>
                      <a:gd name="connsiteX2" fmla="*/ 252000 w 252000"/>
                      <a:gd name="connsiteY2" fmla="*/ 62873 h 93689"/>
                      <a:gd name="connsiteX3" fmla="*/ 0 w 252000"/>
                      <a:gd name="connsiteY3" fmla="*/ 62873 h 93689"/>
                      <a:gd name="connsiteX4" fmla="*/ 0 w 252000"/>
                      <a:gd name="connsiteY4" fmla="*/ 0 h 93689"/>
                      <a:gd name="connsiteX0" fmla="*/ 0 w 252000"/>
                      <a:gd name="connsiteY0" fmla="*/ 0 h 111680"/>
                      <a:gd name="connsiteX1" fmla="*/ 252000 w 252000"/>
                      <a:gd name="connsiteY1" fmla="*/ 0 h 111680"/>
                      <a:gd name="connsiteX2" fmla="*/ 252000 w 252000"/>
                      <a:gd name="connsiteY2" fmla="*/ 62873 h 111680"/>
                      <a:gd name="connsiteX3" fmla="*/ 0 w 252000"/>
                      <a:gd name="connsiteY3" fmla="*/ 62873 h 111680"/>
                      <a:gd name="connsiteX4" fmla="*/ 0 w 252000"/>
                      <a:gd name="connsiteY4" fmla="*/ 0 h 111680"/>
                      <a:gd name="connsiteX0" fmla="*/ 0 w 252000"/>
                      <a:gd name="connsiteY0" fmla="*/ 0 h 108606"/>
                      <a:gd name="connsiteX1" fmla="*/ 252000 w 252000"/>
                      <a:gd name="connsiteY1" fmla="*/ 0 h 108606"/>
                      <a:gd name="connsiteX2" fmla="*/ 252000 w 252000"/>
                      <a:gd name="connsiteY2" fmla="*/ 62873 h 108606"/>
                      <a:gd name="connsiteX3" fmla="*/ 0 w 252000"/>
                      <a:gd name="connsiteY3" fmla="*/ 62873 h 108606"/>
                      <a:gd name="connsiteX4" fmla="*/ 0 w 252000"/>
                      <a:gd name="connsiteY4" fmla="*/ 0 h 108606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100268"/>
                      <a:gd name="connsiteX1" fmla="*/ 252000 w 252000"/>
                      <a:gd name="connsiteY1" fmla="*/ 0 h 100268"/>
                      <a:gd name="connsiteX2" fmla="*/ 252000 w 252000"/>
                      <a:gd name="connsiteY2" fmla="*/ 62873 h 100268"/>
                      <a:gd name="connsiteX3" fmla="*/ 0 w 252000"/>
                      <a:gd name="connsiteY3" fmla="*/ 62873 h 100268"/>
                      <a:gd name="connsiteX4" fmla="*/ 0 w 252000"/>
                      <a:gd name="connsiteY4" fmla="*/ 0 h 100268"/>
                      <a:gd name="connsiteX0" fmla="*/ 0 w 252000"/>
                      <a:gd name="connsiteY0" fmla="*/ 0 h 96706"/>
                      <a:gd name="connsiteX1" fmla="*/ 252000 w 252000"/>
                      <a:gd name="connsiteY1" fmla="*/ 0 h 96706"/>
                      <a:gd name="connsiteX2" fmla="*/ 252000 w 252000"/>
                      <a:gd name="connsiteY2" fmla="*/ 62873 h 96706"/>
                      <a:gd name="connsiteX3" fmla="*/ 0 w 252000"/>
                      <a:gd name="connsiteY3" fmla="*/ 62873 h 96706"/>
                      <a:gd name="connsiteX4" fmla="*/ 0 w 252000"/>
                      <a:gd name="connsiteY4" fmla="*/ 0 h 96706"/>
                      <a:gd name="connsiteX0" fmla="*/ 0 w 252000"/>
                      <a:gd name="connsiteY0" fmla="*/ 0 h 96706"/>
                      <a:gd name="connsiteX1" fmla="*/ 252000 w 252000"/>
                      <a:gd name="connsiteY1" fmla="*/ 0 h 96706"/>
                      <a:gd name="connsiteX2" fmla="*/ 252000 w 252000"/>
                      <a:gd name="connsiteY2" fmla="*/ 62873 h 96706"/>
                      <a:gd name="connsiteX3" fmla="*/ 0 w 252000"/>
                      <a:gd name="connsiteY3" fmla="*/ 62873 h 96706"/>
                      <a:gd name="connsiteX4" fmla="*/ 0 w 252000"/>
                      <a:gd name="connsiteY4" fmla="*/ 0 h 96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000" h="96706">
                        <a:moveTo>
                          <a:pt x="0" y="0"/>
                        </a:moveTo>
                        <a:cubicBezTo>
                          <a:pt x="36375" y="50007"/>
                          <a:pt x="222770" y="33337"/>
                          <a:pt x="252000" y="0"/>
                        </a:cubicBezTo>
                        <a:lnTo>
                          <a:pt x="252000" y="62873"/>
                        </a:lnTo>
                        <a:cubicBezTo>
                          <a:pt x="231244" y="105352"/>
                          <a:pt x="21185" y="110543"/>
                          <a:pt x="0" y="62873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C00000"/>
                      </a:gs>
                      <a:gs pos="39999">
                        <a:srgbClr val="FF0000"/>
                      </a:gs>
                      <a:gs pos="70000">
                        <a:srgbClr val="FF0000"/>
                      </a:gs>
                      <a:gs pos="100000">
                        <a:srgbClr val="C00000"/>
                      </a:gs>
                    </a:gsLst>
                    <a:lin ang="0" scaled="0"/>
                  </a:gradFill>
                  <a:ln w="635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ru-RU" sz="1050"/>
                  </a:p>
                </p:txBody>
              </p:sp>
            </p:grpSp>
            <p:sp>
              <p:nvSpPr>
                <p:cNvPr id="283" name="Rectangle 16"/>
                <p:cNvSpPr>
                  <a:spLocks noChangeArrowheads="1"/>
                </p:cNvSpPr>
                <p:nvPr/>
              </p:nvSpPr>
              <p:spPr bwMode="auto">
                <a:xfrm>
                  <a:off x="2459141" y="2329355"/>
                  <a:ext cx="42950" cy="2277298"/>
                </a:xfrm>
                <a:custGeom>
                  <a:avLst/>
                  <a:gdLst>
                    <a:gd name="connsiteX0" fmla="*/ 0 w 78145"/>
                    <a:gd name="connsiteY0" fmla="*/ 0 h 2226078"/>
                    <a:gd name="connsiteX1" fmla="*/ 78145 w 78145"/>
                    <a:gd name="connsiteY1" fmla="*/ 0 h 2226078"/>
                    <a:gd name="connsiteX2" fmla="*/ 78145 w 78145"/>
                    <a:gd name="connsiteY2" fmla="*/ 2226078 h 2226078"/>
                    <a:gd name="connsiteX3" fmla="*/ 0 w 78145"/>
                    <a:gd name="connsiteY3" fmla="*/ 2226078 h 2226078"/>
                    <a:gd name="connsiteX4" fmla="*/ 0 w 78145"/>
                    <a:gd name="connsiteY4" fmla="*/ 0 h 2226078"/>
                    <a:gd name="connsiteX0" fmla="*/ 0 w 78145"/>
                    <a:gd name="connsiteY0" fmla="*/ 0 h 2226078"/>
                    <a:gd name="connsiteX1" fmla="*/ 78145 w 78145"/>
                    <a:gd name="connsiteY1" fmla="*/ 0 h 2226078"/>
                    <a:gd name="connsiteX2" fmla="*/ 68096 w 78145"/>
                    <a:gd name="connsiteY2" fmla="*/ 2180860 h 2226078"/>
                    <a:gd name="connsiteX3" fmla="*/ 0 w 78145"/>
                    <a:gd name="connsiteY3" fmla="*/ 2226078 h 2226078"/>
                    <a:gd name="connsiteX4" fmla="*/ 0 w 78145"/>
                    <a:gd name="connsiteY4" fmla="*/ 0 h 2226078"/>
                    <a:gd name="connsiteX0" fmla="*/ 0 w 78145"/>
                    <a:gd name="connsiteY0" fmla="*/ 0 h 2226078"/>
                    <a:gd name="connsiteX1" fmla="*/ 78145 w 78145"/>
                    <a:gd name="connsiteY1" fmla="*/ 0 h 2226078"/>
                    <a:gd name="connsiteX2" fmla="*/ 68096 w 78145"/>
                    <a:gd name="connsiteY2" fmla="*/ 2165788 h 2226078"/>
                    <a:gd name="connsiteX3" fmla="*/ 0 w 78145"/>
                    <a:gd name="connsiteY3" fmla="*/ 2226078 h 2226078"/>
                    <a:gd name="connsiteX4" fmla="*/ 0 w 78145"/>
                    <a:gd name="connsiteY4" fmla="*/ 0 h 2226078"/>
                    <a:gd name="connsiteX0" fmla="*/ 0 w 69063"/>
                    <a:gd name="connsiteY0" fmla="*/ 55266 h 2281344"/>
                    <a:gd name="connsiteX1" fmla="*/ 68096 w 69063"/>
                    <a:gd name="connsiteY1" fmla="*/ 0 h 2281344"/>
                    <a:gd name="connsiteX2" fmla="*/ 68096 w 69063"/>
                    <a:gd name="connsiteY2" fmla="*/ 2221054 h 2281344"/>
                    <a:gd name="connsiteX3" fmla="*/ 0 w 69063"/>
                    <a:gd name="connsiteY3" fmla="*/ 2281344 h 2281344"/>
                    <a:gd name="connsiteX4" fmla="*/ 0 w 69063"/>
                    <a:gd name="connsiteY4" fmla="*/ 55266 h 2281344"/>
                    <a:gd name="connsiteX0" fmla="*/ 0 w 68541"/>
                    <a:gd name="connsiteY0" fmla="*/ 80387 h 2306465"/>
                    <a:gd name="connsiteX1" fmla="*/ 58047 w 68541"/>
                    <a:gd name="connsiteY1" fmla="*/ 0 h 2306465"/>
                    <a:gd name="connsiteX2" fmla="*/ 68096 w 68541"/>
                    <a:gd name="connsiteY2" fmla="*/ 2246175 h 2306465"/>
                    <a:gd name="connsiteX3" fmla="*/ 0 w 68541"/>
                    <a:gd name="connsiteY3" fmla="*/ 2306465 h 2306465"/>
                    <a:gd name="connsiteX4" fmla="*/ 0 w 68541"/>
                    <a:gd name="connsiteY4" fmla="*/ 80387 h 2306465"/>
                    <a:gd name="connsiteX0" fmla="*/ 0 w 73566"/>
                    <a:gd name="connsiteY0" fmla="*/ 70339 h 2306465"/>
                    <a:gd name="connsiteX1" fmla="*/ 63072 w 73566"/>
                    <a:gd name="connsiteY1" fmla="*/ 0 h 2306465"/>
                    <a:gd name="connsiteX2" fmla="*/ 73121 w 73566"/>
                    <a:gd name="connsiteY2" fmla="*/ 2246175 h 2306465"/>
                    <a:gd name="connsiteX3" fmla="*/ 5025 w 73566"/>
                    <a:gd name="connsiteY3" fmla="*/ 2306465 h 2306465"/>
                    <a:gd name="connsiteX4" fmla="*/ 0 w 73566"/>
                    <a:gd name="connsiteY4" fmla="*/ 70339 h 2306465"/>
                    <a:gd name="connsiteX0" fmla="*/ 0 w 73566"/>
                    <a:gd name="connsiteY0" fmla="*/ 70339 h 2321537"/>
                    <a:gd name="connsiteX1" fmla="*/ 63072 w 73566"/>
                    <a:gd name="connsiteY1" fmla="*/ 0 h 2321537"/>
                    <a:gd name="connsiteX2" fmla="*/ 73121 w 73566"/>
                    <a:gd name="connsiteY2" fmla="*/ 2246175 h 2321537"/>
                    <a:gd name="connsiteX3" fmla="*/ 1 w 73566"/>
                    <a:gd name="connsiteY3" fmla="*/ 2321537 h 2321537"/>
                    <a:gd name="connsiteX4" fmla="*/ 0 w 73566"/>
                    <a:gd name="connsiteY4" fmla="*/ 70339 h 2321537"/>
                    <a:gd name="connsiteX0" fmla="*/ 0 w 73416"/>
                    <a:gd name="connsiteY0" fmla="*/ 56052 h 2307250"/>
                    <a:gd name="connsiteX1" fmla="*/ 53547 w 73416"/>
                    <a:gd name="connsiteY1" fmla="*/ 0 h 2307250"/>
                    <a:gd name="connsiteX2" fmla="*/ 73121 w 73416"/>
                    <a:gd name="connsiteY2" fmla="*/ 2231888 h 2307250"/>
                    <a:gd name="connsiteX3" fmla="*/ 1 w 73416"/>
                    <a:gd name="connsiteY3" fmla="*/ 2307250 h 2307250"/>
                    <a:gd name="connsiteX4" fmla="*/ 0 w 73416"/>
                    <a:gd name="connsiteY4" fmla="*/ 56052 h 2307250"/>
                    <a:gd name="connsiteX0" fmla="*/ 0 w 73416"/>
                    <a:gd name="connsiteY0" fmla="*/ 58434 h 2309632"/>
                    <a:gd name="connsiteX1" fmla="*/ 53547 w 73416"/>
                    <a:gd name="connsiteY1" fmla="*/ 0 h 2309632"/>
                    <a:gd name="connsiteX2" fmla="*/ 73121 w 73416"/>
                    <a:gd name="connsiteY2" fmla="*/ 2234270 h 2309632"/>
                    <a:gd name="connsiteX3" fmla="*/ 1 w 73416"/>
                    <a:gd name="connsiteY3" fmla="*/ 2309632 h 2309632"/>
                    <a:gd name="connsiteX4" fmla="*/ 0 w 73416"/>
                    <a:gd name="connsiteY4" fmla="*/ 58434 h 2309632"/>
                    <a:gd name="connsiteX0" fmla="*/ 0 w 73342"/>
                    <a:gd name="connsiteY0" fmla="*/ 41765 h 2292963"/>
                    <a:gd name="connsiteX1" fmla="*/ 44022 w 73342"/>
                    <a:gd name="connsiteY1" fmla="*/ 0 h 2292963"/>
                    <a:gd name="connsiteX2" fmla="*/ 73121 w 73342"/>
                    <a:gd name="connsiteY2" fmla="*/ 2217601 h 2292963"/>
                    <a:gd name="connsiteX3" fmla="*/ 1 w 73342"/>
                    <a:gd name="connsiteY3" fmla="*/ 2292963 h 2292963"/>
                    <a:gd name="connsiteX4" fmla="*/ 0 w 73342"/>
                    <a:gd name="connsiteY4" fmla="*/ 41765 h 2292963"/>
                    <a:gd name="connsiteX0" fmla="*/ 0 w 44022"/>
                    <a:gd name="connsiteY0" fmla="*/ 41765 h 2292963"/>
                    <a:gd name="connsiteX1" fmla="*/ 44022 w 44022"/>
                    <a:gd name="connsiteY1" fmla="*/ 0 h 2292963"/>
                    <a:gd name="connsiteX2" fmla="*/ 42786 w 44022"/>
                    <a:gd name="connsiteY2" fmla="*/ 2252271 h 2292963"/>
                    <a:gd name="connsiteX3" fmla="*/ 1 w 44022"/>
                    <a:gd name="connsiteY3" fmla="*/ 2292963 h 2292963"/>
                    <a:gd name="connsiteX4" fmla="*/ 0 w 44022"/>
                    <a:gd name="connsiteY4" fmla="*/ 41765 h 2292963"/>
                    <a:gd name="connsiteX0" fmla="*/ 0 w 44022"/>
                    <a:gd name="connsiteY0" fmla="*/ 67767 h 2292963"/>
                    <a:gd name="connsiteX1" fmla="*/ 44022 w 44022"/>
                    <a:gd name="connsiteY1" fmla="*/ 0 h 2292963"/>
                    <a:gd name="connsiteX2" fmla="*/ 42786 w 44022"/>
                    <a:gd name="connsiteY2" fmla="*/ 2252271 h 2292963"/>
                    <a:gd name="connsiteX3" fmla="*/ 1 w 44022"/>
                    <a:gd name="connsiteY3" fmla="*/ 2292963 h 2292963"/>
                    <a:gd name="connsiteX4" fmla="*/ 0 w 44022"/>
                    <a:gd name="connsiteY4" fmla="*/ 67767 h 2292963"/>
                    <a:gd name="connsiteX0" fmla="*/ 0 w 44022"/>
                    <a:gd name="connsiteY0" fmla="*/ 50433 h 2275629"/>
                    <a:gd name="connsiteX1" fmla="*/ 44022 w 44022"/>
                    <a:gd name="connsiteY1" fmla="*/ 0 h 2275629"/>
                    <a:gd name="connsiteX2" fmla="*/ 42786 w 44022"/>
                    <a:gd name="connsiteY2" fmla="*/ 2234937 h 2275629"/>
                    <a:gd name="connsiteX3" fmla="*/ 1 w 44022"/>
                    <a:gd name="connsiteY3" fmla="*/ 2275629 h 2275629"/>
                    <a:gd name="connsiteX4" fmla="*/ 0 w 44022"/>
                    <a:gd name="connsiteY4" fmla="*/ 50433 h 2275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022" h="2275629">
                      <a:moveTo>
                        <a:pt x="0" y="50433"/>
                      </a:moveTo>
                      <a:lnTo>
                        <a:pt x="44022" y="0"/>
                      </a:lnTo>
                      <a:cubicBezTo>
                        <a:pt x="40672" y="726953"/>
                        <a:pt x="46136" y="1507984"/>
                        <a:pt x="42786" y="2234937"/>
                      </a:cubicBezTo>
                      <a:lnTo>
                        <a:pt x="1" y="2275629"/>
                      </a:lnTo>
                      <a:cubicBezTo>
                        <a:pt x="1" y="1525230"/>
                        <a:pt x="0" y="800832"/>
                        <a:pt x="0" y="50433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eaLnBrk="1" hangingPunct="1">
                    <a:defRPr/>
                  </a:pPr>
                  <a:endParaRPr lang="ru-RU" altLang="ru-RU" sz="1050"/>
                </a:p>
              </p:txBody>
            </p:sp>
            <p:sp>
              <p:nvSpPr>
                <p:cNvPr id="284" name="Freeform 13"/>
                <p:cNvSpPr>
                  <a:spLocks/>
                </p:cNvSpPr>
                <p:nvPr/>
              </p:nvSpPr>
              <p:spPr bwMode="auto">
                <a:xfrm>
                  <a:off x="2217967" y="2170705"/>
                  <a:ext cx="284124" cy="198313"/>
                </a:xfrm>
                <a:custGeom>
                  <a:avLst/>
                  <a:gdLst>
                    <a:gd name="T0" fmla="*/ 2147483646 w 277"/>
                    <a:gd name="T1" fmla="*/ 2147483646 h 105"/>
                    <a:gd name="T2" fmla="*/ 2147483646 w 277"/>
                    <a:gd name="T3" fmla="*/ 2147483646 h 105"/>
                    <a:gd name="T4" fmla="*/ 2147483646 w 277"/>
                    <a:gd name="T5" fmla="*/ 2147483646 h 105"/>
                    <a:gd name="T6" fmla="*/ 2147483646 w 277"/>
                    <a:gd name="T7" fmla="*/ 2147483646 h 105"/>
                    <a:gd name="T8" fmla="*/ 2147483646 w 277"/>
                    <a:gd name="T9" fmla="*/ 2147483646 h 105"/>
                    <a:gd name="T10" fmla="*/ 2147483646 w 277"/>
                    <a:gd name="T11" fmla="*/ 2147483646 h 105"/>
                    <a:gd name="T12" fmla="*/ 2147483646 w 277"/>
                    <a:gd name="T13" fmla="*/ 2147483646 h 105"/>
                    <a:gd name="T14" fmla="*/ 2147483646 w 277"/>
                    <a:gd name="T15" fmla="*/ 2147483646 h 105"/>
                    <a:gd name="T16" fmla="*/ 2147483646 w 277"/>
                    <a:gd name="T17" fmla="*/ 2147483646 h 105"/>
                    <a:gd name="T18" fmla="*/ 2147483646 w 277"/>
                    <a:gd name="T19" fmla="*/ 2147483646 h 105"/>
                    <a:gd name="T20" fmla="*/ 2147483646 w 277"/>
                    <a:gd name="T21" fmla="*/ 2147483646 h 105"/>
                    <a:gd name="T22" fmla="*/ 2147483646 w 277"/>
                    <a:gd name="T23" fmla="*/ 2147483646 h 105"/>
                    <a:gd name="T24" fmla="*/ 2147483646 w 277"/>
                    <a:gd name="T25" fmla="*/ 2147483646 h 105"/>
                    <a:gd name="T26" fmla="*/ 2147483646 w 277"/>
                    <a:gd name="T27" fmla="*/ 0 h 105"/>
                    <a:gd name="T28" fmla="*/ 2147483646 w 277"/>
                    <a:gd name="T29" fmla="*/ 2147483646 h 105"/>
                    <a:gd name="T30" fmla="*/ 2147483646 w 277"/>
                    <a:gd name="T31" fmla="*/ 2147483646 h 105"/>
                    <a:gd name="T32" fmla="*/ 2147483646 w 277"/>
                    <a:gd name="T33" fmla="*/ 2147483646 h 105"/>
                    <a:gd name="T34" fmla="*/ 2147483646 w 277"/>
                    <a:gd name="T35" fmla="*/ 2147483646 h 105"/>
                    <a:gd name="T36" fmla="*/ 2147483646 w 277"/>
                    <a:gd name="T37" fmla="*/ 2147483646 h 105"/>
                    <a:gd name="T38" fmla="*/ 2147483646 w 277"/>
                    <a:gd name="T39" fmla="*/ 2147483646 h 105"/>
                    <a:gd name="T40" fmla="*/ 2147483646 w 277"/>
                    <a:gd name="T41" fmla="*/ 2147483646 h 105"/>
                    <a:gd name="T42" fmla="*/ 2147483646 w 277"/>
                    <a:gd name="T43" fmla="*/ 2147483646 h 105"/>
                    <a:gd name="T44" fmla="*/ 2147483646 w 277"/>
                    <a:gd name="T45" fmla="*/ 2147483646 h 105"/>
                    <a:gd name="T46" fmla="*/ 2147483646 w 277"/>
                    <a:gd name="T47" fmla="*/ 2147483646 h 105"/>
                    <a:gd name="T48" fmla="*/ 2147483646 w 277"/>
                    <a:gd name="T49" fmla="*/ 2147483646 h 105"/>
                    <a:gd name="T50" fmla="*/ 0 w 277"/>
                    <a:gd name="T51" fmla="*/ 2147483646 h 105"/>
                    <a:gd name="T52" fmla="*/ 0 w 277"/>
                    <a:gd name="T53" fmla="*/ 2147483646 h 105"/>
                    <a:gd name="T54" fmla="*/ 2147483646 w 277"/>
                    <a:gd name="T55" fmla="*/ 2147483646 h 105"/>
                    <a:gd name="T56" fmla="*/ 2147483646 w 277"/>
                    <a:gd name="T57" fmla="*/ 2147483646 h 105"/>
                    <a:gd name="T58" fmla="*/ 2147483646 w 277"/>
                    <a:gd name="T59" fmla="*/ 2147483646 h 105"/>
                    <a:gd name="T60" fmla="*/ 2147483646 w 277"/>
                    <a:gd name="T61" fmla="*/ 2147483646 h 105"/>
                    <a:gd name="T62" fmla="*/ 2147483646 w 277"/>
                    <a:gd name="T63" fmla="*/ 2147483646 h 105"/>
                    <a:gd name="T64" fmla="*/ 2147483646 w 277"/>
                    <a:gd name="T65" fmla="*/ 2147483646 h 105"/>
                    <a:gd name="T66" fmla="*/ 2147483646 w 277"/>
                    <a:gd name="T67" fmla="*/ 2147483646 h 105"/>
                    <a:gd name="T68" fmla="*/ 2147483646 w 277"/>
                    <a:gd name="T69" fmla="*/ 2147483646 h 105"/>
                    <a:gd name="T70" fmla="*/ 2147483646 w 277"/>
                    <a:gd name="T71" fmla="*/ 2147483646 h 105"/>
                    <a:gd name="T72" fmla="*/ 2147483646 w 277"/>
                    <a:gd name="T73" fmla="*/ 2147483646 h 105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connsiteX0" fmla="*/ 5018 w 10000"/>
                    <a:gd name="connsiteY0" fmla="*/ 5143 h 10000"/>
                    <a:gd name="connsiteX1" fmla="*/ 10000 w 10000"/>
                    <a:gd name="connsiteY1" fmla="*/ 5143 h 10000"/>
                    <a:gd name="connsiteX2" fmla="*/ 9964 w 10000"/>
                    <a:gd name="connsiteY2" fmla="*/ 4667 h 10000"/>
                    <a:gd name="connsiteX3" fmla="*/ 9892 w 10000"/>
                    <a:gd name="connsiteY3" fmla="*/ 4095 h 10000"/>
                    <a:gd name="connsiteX4" fmla="*/ 9747 w 10000"/>
                    <a:gd name="connsiteY4" fmla="*/ 3714 h 10000"/>
                    <a:gd name="connsiteX5" fmla="*/ 9603 w 10000"/>
                    <a:gd name="connsiteY5" fmla="*/ 3238 h 10000"/>
                    <a:gd name="connsiteX6" fmla="*/ 9386 w 10000"/>
                    <a:gd name="connsiteY6" fmla="*/ 2762 h 10000"/>
                    <a:gd name="connsiteX7" fmla="*/ 9134 w 10000"/>
                    <a:gd name="connsiteY7" fmla="*/ 2381 h 10000"/>
                    <a:gd name="connsiteX8" fmla="*/ 8845 w 10000"/>
                    <a:gd name="connsiteY8" fmla="*/ 1905 h 10000"/>
                    <a:gd name="connsiteX9" fmla="*/ 8520 w 10000"/>
                    <a:gd name="connsiteY9" fmla="*/ 1524 h 10000"/>
                    <a:gd name="connsiteX10" fmla="*/ 7762 w 10000"/>
                    <a:gd name="connsiteY10" fmla="*/ 857 h 10000"/>
                    <a:gd name="connsiteX11" fmla="*/ 6931 w 10000"/>
                    <a:gd name="connsiteY11" fmla="*/ 476 h 10000"/>
                    <a:gd name="connsiteX12" fmla="*/ 6029 w 10000"/>
                    <a:gd name="connsiteY12" fmla="*/ 95 h 10000"/>
                    <a:gd name="connsiteX13" fmla="*/ 5018 w 10000"/>
                    <a:gd name="connsiteY13" fmla="*/ 0 h 10000"/>
                    <a:gd name="connsiteX14" fmla="*/ 4007 w 10000"/>
                    <a:gd name="connsiteY14" fmla="*/ 95 h 10000"/>
                    <a:gd name="connsiteX15" fmla="*/ 3069 w 10000"/>
                    <a:gd name="connsiteY15" fmla="*/ 476 h 10000"/>
                    <a:gd name="connsiteX16" fmla="*/ 2202 w 10000"/>
                    <a:gd name="connsiteY16" fmla="*/ 857 h 10000"/>
                    <a:gd name="connsiteX17" fmla="*/ 1480 w 10000"/>
                    <a:gd name="connsiteY17" fmla="*/ 1524 h 10000"/>
                    <a:gd name="connsiteX18" fmla="*/ 1119 w 10000"/>
                    <a:gd name="connsiteY18" fmla="*/ 1905 h 10000"/>
                    <a:gd name="connsiteX19" fmla="*/ 830 w 10000"/>
                    <a:gd name="connsiteY19" fmla="*/ 2381 h 10000"/>
                    <a:gd name="connsiteX20" fmla="*/ 578 w 10000"/>
                    <a:gd name="connsiteY20" fmla="*/ 2762 h 10000"/>
                    <a:gd name="connsiteX21" fmla="*/ 361 w 10000"/>
                    <a:gd name="connsiteY21" fmla="*/ 3238 h 10000"/>
                    <a:gd name="connsiteX22" fmla="*/ 217 w 10000"/>
                    <a:gd name="connsiteY22" fmla="*/ 3714 h 10000"/>
                    <a:gd name="connsiteX23" fmla="*/ 72 w 10000"/>
                    <a:gd name="connsiteY23" fmla="*/ 4095 h 10000"/>
                    <a:gd name="connsiteX24" fmla="*/ 36 w 10000"/>
                    <a:gd name="connsiteY24" fmla="*/ 4667 h 10000"/>
                    <a:gd name="connsiteX25" fmla="*/ 0 w 10000"/>
                    <a:gd name="connsiteY25" fmla="*/ 5143 h 10000"/>
                    <a:gd name="connsiteX26" fmla="*/ 0 w 10000"/>
                    <a:gd name="connsiteY26" fmla="*/ 5524 h 10000"/>
                    <a:gd name="connsiteX27" fmla="*/ 72 w 10000"/>
                    <a:gd name="connsiteY27" fmla="*/ 6000 h 10000"/>
                    <a:gd name="connsiteX28" fmla="*/ 108 w 10000"/>
                    <a:gd name="connsiteY28" fmla="*/ 6381 h 10000"/>
                    <a:gd name="connsiteX29" fmla="*/ 253 w 10000"/>
                    <a:gd name="connsiteY29" fmla="*/ 6762 h 10000"/>
                    <a:gd name="connsiteX30" fmla="*/ 542 w 10000"/>
                    <a:gd name="connsiteY30" fmla="*/ 7429 h 10000"/>
                    <a:gd name="connsiteX31" fmla="*/ 975 w 10000"/>
                    <a:gd name="connsiteY31" fmla="*/ 8190 h 10000"/>
                    <a:gd name="connsiteX32" fmla="*/ 1480 w 10000"/>
                    <a:gd name="connsiteY32" fmla="*/ 8762 h 10000"/>
                    <a:gd name="connsiteX33" fmla="*/ 2058 w 10000"/>
                    <a:gd name="connsiteY33" fmla="*/ 9333 h 10000"/>
                    <a:gd name="connsiteX34" fmla="*/ 2744 w 10000"/>
                    <a:gd name="connsiteY34" fmla="*/ 9714 h 10000"/>
                    <a:gd name="connsiteX35" fmla="*/ 3430 w 10000"/>
                    <a:gd name="connsiteY35" fmla="*/ 10000 h 10000"/>
                    <a:gd name="connsiteX36" fmla="*/ 4148 w 10000"/>
                    <a:gd name="connsiteY36" fmla="*/ 7692 h 10000"/>
                    <a:gd name="connsiteX37" fmla="*/ 5018 w 10000"/>
                    <a:gd name="connsiteY37" fmla="*/ 5143 h 10000"/>
                    <a:gd name="connsiteX0" fmla="*/ 5018 w 10000"/>
                    <a:gd name="connsiteY0" fmla="*/ 5143 h 10000"/>
                    <a:gd name="connsiteX1" fmla="*/ 10000 w 10000"/>
                    <a:gd name="connsiteY1" fmla="*/ 5143 h 10000"/>
                    <a:gd name="connsiteX2" fmla="*/ 9964 w 10000"/>
                    <a:gd name="connsiteY2" fmla="*/ 4667 h 10000"/>
                    <a:gd name="connsiteX3" fmla="*/ 9892 w 10000"/>
                    <a:gd name="connsiteY3" fmla="*/ 4095 h 10000"/>
                    <a:gd name="connsiteX4" fmla="*/ 9747 w 10000"/>
                    <a:gd name="connsiteY4" fmla="*/ 3714 h 10000"/>
                    <a:gd name="connsiteX5" fmla="*/ 9603 w 10000"/>
                    <a:gd name="connsiteY5" fmla="*/ 3238 h 10000"/>
                    <a:gd name="connsiteX6" fmla="*/ 9386 w 10000"/>
                    <a:gd name="connsiteY6" fmla="*/ 2762 h 10000"/>
                    <a:gd name="connsiteX7" fmla="*/ 9134 w 10000"/>
                    <a:gd name="connsiteY7" fmla="*/ 2381 h 10000"/>
                    <a:gd name="connsiteX8" fmla="*/ 8845 w 10000"/>
                    <a:gd name="connsiteY8" fmla="*/ 1905 h 10000"/>
                    <a:gd name="connsiteX9" fmla="*/ 8520 w 10000"/>
                    <a:gd name="connsiteY9" fmla="*/ 1524 h 10000"/>
                    <a:gd name="connsiteX10" fmla="*/ 7762 w 10000"/>
                    <a:gd name="connsiteY10" fmla="*/ 857 h 10000"/>
                    <a:gd name="connsiteX11" fmla="*/ 6931 w 10000"/>
                    <a:gd name="connsiteY11" fmla="*/ 476 h 10000"/>
                    <a:gd name="connsiteX12" fmla="*/ 6029 w 10000"/>
                    <a:gd name="connsiteY12" fmla="*/ 95 h 10000"/>
                    <a:gd name="connsiteX13" fmla="*/ 5018 w 10000"/>
                    <a:gd name="connsiteY13" fmla="*/ 0 h 10000"/>
                    <a:gd name="connsiteX14" fmla="*/ 4007 w 10000"/>
                    <a:gd name="connsiteY14" fmla="*/ 95 h 10000"/>
                    <a:gd name="connsiteX15" fmla="*/ 3069 w 10000"/>
                    <a:gd name="connsiteY15" fmla="*/ 476 h 10000"/>
                    <a:gd name="connsiteX16" fmla="*/ 2202 w 10000"/>
                    <a:gd name="connsiteY16" fmla="*/ 857 h 10000"/>
                    <a:gd name="connsiteX17" fmla="*/ 1480 w 10000"/>
                    <a:gd name="connsiteY17" fmla="*/ 1524 h 10000"/>
                    <a:gd name="connsiteX18" fmla="*/ 1119 w 10000"/>
                    <a:gd name="connsiteY18" fmla="*/ 1905 h 10000"/>
                    <a:gd name="connsiteX19" fmla="*/ 830 w 10000"/>
                    <a:gd name="connsiteY19" fmla="*/ 2381 h 10000"/>
                    <a:gd name="connsiteX20" fmla="*/ 578 w 10000"/>
                    <a:gd name="connsiteY20" fmla="*/ 2762 h 10000"/>
                    <a:gd name="connsiteX21" fmla="*/ 361 w 10000"/>
                    <a:gd name="connsiteY21" fmla="*/ 3238 h 10000"/>
                    <a:gd name="connsiteX22" fmla="*/ 217 w 10000"/>
                    <a:gd name="connsiteY22" fmla="*/ 3714 h 10000"/>
                    <a:gd name="connsiteX23" fmla="*/ 72 w 10000"/>
                    <a:gd name="connsiteY23" fmla="*/ 4095 h 10000"/>
                    <a:gd name="connsiteX24" fmla="*/ 36 w 10000"/>
                    <a:gd name="connsiteY24" fmla="*/ 4667 h 10000"/>
                    <a:gd name="connsiteX25" fmla="*/ 0 w 10000"/>
                    <a:gd name="connsiteY25" fmla="*/ 5143 h 10000"/>
                    <a:gd name="connsiteX26" fmla="*/ 0 w 10000"/>
                    <a:gd name="connsiteY26" fmla="*/ 5524 h 10000"/>
                    <a:gd name="connsiteX27" fmla="*/ 72 w 10000"/>
                    <a:gd name="connsiteY27" fmla="*/ 6000 h 10000"/>
                    <a:gd name="connsiteX28" fmla="*/ 108 w 10000"/>
                    <a:gd name="connsiteY28" fmla="*/ 6381 h 10000"/>
                    <a:gd name="connsiteX29" fmla="*/ 253 w 10000"/>
                    <a:gd name="connsiteY29" fmla="*/ 6762 h 10000"/>
                    <a:gd name="connsiteX30" fmla="*/ 542 w 10000"/>
                    <a:gd name="connsiteY30" fmla="*/ 7429 h 10000"/>
                    <a:gd name="connsiteX31" fmla="*/ 975 w 10000"/>
                    <a:gd name="connsiteY31" fmla="*/ 8190 h 10000"/>
                    <a:gd name="connsiteX32" fmla="*/ 1480 w 10000"/>
                    <a:gd name="connsiteY32" fmla="*/ 8762 h 10000"/>
                    <a:gd name="connsiteX33" fmla="*/ 2058 w 10000"/>
                    <a:gd name="connsiteY33" fmla="*/ 9333 h 10000"/>
                    <a:gd name="connsiteX34" fmla="*/ 2744 w 10000"/>
                    <a:gd name="connsiteY34" fmla="*/ 9714 h 10000"/>
                    <a:gd name="connsiteX35" fmla="*/ 3430 w 10000"/>
                    <a:gd name="connsiteY35" fmla="*/ 10000 h 10000"/>
                    <a:gd name="connsiteX36" fmla="*/ 4148 w 10000"/>
                    <a:gd name="connsiteY36" fmla="*/ 7692 h 10000"/>
                    <a:gd name="connsiteX37" fmla="*/ 5018 w 10000"/>
                    <a:gd name="connsiteY37" fmla="*/ 5143 h 10000"/>
                    <a:gd name="connsiteX0" fmla="*/ 5018 w 10000"/>
                    <a:gd name="connsiteY0" fmla="*/ 5143 h 10000"/>
                    <a:gd name="connsiteX1" fmla="*/ 7026 w 10000"/>
                    <a:gd name="connsiteY1" fmla="*/ 5107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747 w 10000"/>
                    <a:gd name="connsiteY5" fmla="*/ 3714 h 10000"/>
                    <a:gd name="connsiteX6" fmla="*/ 9603 w 10000"/>
                    <a:gd name="connsiteY6" fmla="*/ 3238 h 10000"/>
                    <a:gd name="connsiteX7" fmla="*/ 9386 w 10000"/>
                    <a:gd name="connsiteY7" fmla="*/ 2762 h 10000"/>
                    <a:gd name="connsiteX8" fmla="*/ 9134 w 10000"/>
                    <a:gd name="connsiteY8" fmla="*/ 2381 h 10000"/>
                    <a:gd name="connsiteX9" fmla="*/ 8845 w 10000"/>
                    <a:gd name="connsiteY9" fmla="*/ 1905 h 10000"/>
                    <a:gd name="connsiteX10" fmla="*/ 8520 w 10000"/>
                    <a:gd name="connsiteY10" fmla="*/ 1524 h 10000"/>
                    <a:gd name="connsiteX11" fmla="*/ 7762 w 10000"/>
                    <a:gd name="connsiteY11" fmla="*/ 857 h 10000"/>
                    <a:gd name="connsiteX12" fmla="*/ 6931 w 10000"/>
                    <a:gd name="connsiteY12" fmla="*/ 476 h 10000"/>
                    <a:gd name="connsiteX13" fmla="*/ 6029 w 10000"/>
                    <a:gd name="connsiteY13" fmla="*/ 95 h 10000"/>
                    <a:gd name="connsiteX14" fmla="*/ 5018 w 10000"/>
                    <a:gd name="connsiteY14" fmla="*/ 0 h 10000"/>
                    <a:gd name="connsiteX15" fmla="*/ 4007 w 10000"/>
                    <a:gd name="connsiteY15" fmla="*/ 95 h 10000"/>
                    <a:gd name="connsiteX16" fmla="*/ 3069 w 10000"/>
                    <a:gd name="connsiteY16" fmla="*/ 476 h 10000"/>
                    <a:gd name="connsiteX17" fmla="*/ 2202 w 10000"/>
                    <a:gd name="connsiteY17" fmla="*/ 857 h 10000"/>
                    <a:gd name="connsiteX18" fmla="*/ 1480 w 10000"/>
                    <a:gd name="connsiteY18" fmla="*/ 1524 h 10000"/>
                    <a:gd name="connsiteX19" fmla="*/ 1119 w 10000"/>
                    <a:gd name="connsiteY19" fmla="*/ 1905 h 10000"/>
                    <a:gd name="connsiteX20" fmla="*/ 830 w 10000"/>
                    <a:gd name="connsiteY20" fmla="*/ 2381 h 10000"/>
                    <a:gd name="connsiteX21" fmla="*/ 578 w 10000"/>
                    <a:gd name="connsiteY21" fmla="*/ 2762 h 10000"/>
                    <a:gd name="connsiteX22" fmla="*/ 361 w 10000"/>
                    <a:gd name="connsiteY22" fmla="*/ 3238 h 10000"/>
                    <a:gd name="connsiteX23" fmla="*/ 217 w 10000"/>
                    <a:gd name="connsiteY23" fmla="*/ 3714 h 10000"/>
                    <a:gd name="connsiteX24" fmla="*/ 72 w 10000"/>
                    <a:gd name="connsiteY24" fmla="*/ 4095 h 10000"/>
                    <a:gd name="connsiteX25" fmla="*/ 36 w 10000"/>
                    <a:gd name="connsiteY25" fmla="*/ 4667 h 10000"/>
                    <a:gd name="connsiteX26" fmla="*/ 0 w 10000"/>
                    <a:gd name="connsiteY26" fmla="*/ 5143 h 10000"/>
                    <a:gd name="connsiteX27" fmla="*/ 0 w 10000"/>
                    <a:gd name="connsiteY27" fmla="*/ 5524 h 10000"/>
                    <a:gd name="connsiteX28" fmla="*/ 72 w 10000"/>
                    <a:gd name="connsiteY28" fmla="*/ 6000 h 10000"/>
                    <a:gd name="connsiteX29" fmla="*/ 108 w 10000"/>
                    <a:gd name="connsiteY29" fmla="*/ 6381 h 10000"/>
                    <a:gd name="connsiteX30" fmla="*/ 253 w 10000"/>
                    <a:gd name="connsiteY30" fmla="*/ 6762 h 10000"/>
                    <a:gd name="connsiteX31" fmla="*/ 542 w 10000"/>
                    <a:gd name="connsiteY31" fmla="*/ 7429 h 10000"/>
                    <a:gd name="connsiteX32" fmla="*/ 975 w 10000"/>
                    <a:gd name="connsiteY32" fmla="*/ 8190 h 10000"/>
                    <a:gd name="connsiteX33" fmla="*/ 1480 w 10000"/>
                    <a:gd name="connsiteY33" fmla="*/ 8762 h 10000"/>
                    <a:gd name="connsiteX34" fmla="*/ 2058 w 10000"/>
                    <a:gd name="connsiteY34" fmla="*/ 9333 h 10000"/>
                    <a:gd name="connsiteX35" fmla="*/ 2744 w 10000"/>
                    <a:gd name="connsiteY35" fmla="*/ 9714 h 10000"/>
                    <a:gd name="connsiteX36" fmla="*/ 3430 w 10000"/>
                    <a:gd name="connsiteY36" fmla="*/ 10000 h 10000"/>
                    <a:gd name="connsiteX37" fmla="*/ 4148 w 10000"/>
                    <a:gd name="connsiteY37" fmla="*/ 7692 h 10000"/>
                    <a:gd name="connsiteX38" fmla="*/ 5018 w 10000"/>
                    <a:gd name="connsiteY38" fmla="*/ 5143 h 10000"/>
                    <a:gd name="connsiteX0" fmla="*/ 4148 w 10000"/>
                    <a:gd name="connsiteY0" fmla="*/ 7692 h 10000"/>
                    <a:gd name="connsiteX1" fmla="*/ 7026 w 10000"/>
                    <a:gd name="connsiteY1" fmla="*/ 5107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747 w 10000"/>
                    <a:gd name="connsiteY5" fmla="*/ 3714 h 10000"/>
                    <a:gd name="connsiteX6" fmla="*/ 9603 w 10000"/>
                    <a:gd name="connsiteY6" fmla="*/ 3238 h 10000"/>
                    <a:gd name="connsiteX7" fmla="*/ 9386 w 10000"/>
                    <a:gd name="connsiteY7" fmla="*/ 2762 h 10000"/>
                    <a:gd name="connsiteX8" fmla="*/ 9134 w 10000"/>
                    <a:gd name="connsiteY8" fmla="*/ 2381 h 10000"/>
                    <a:gd name="connsiteX9" fmla="*/ 8845 w 10000"/>
                    <a:gd name="connsiteY9" fmla="*/ 1905 h 10000"/>
                    <a:gd name="connsiteX10" fmla="*/ 8520 w 10000"/>
                    <a:gd name="connsiteY10" fmla="*/ 1524 h 10000"/>
                    <a:gd name="connsiteX11" fmla="*/ 7762 w 10000"/>
                    <a:gd name="connsiteY11" fmla="*/ 857 h 10000"/>
                    <a:gd name="connsiteX12" fmla="*/ 6931 w 10000"/>
                    <a:gd name="connsiteY12" fmla="*/ 476 h 10000"/>
                    <a:gd name="connsiteX13" fmla="*/ 6029 w 10000"/>
                    <a:gd name="connsiteY13" fmla="*/ 95 h 10000"/>
                    <a:gd name="connsiteX14" fmla="*/ 5018 w 10000"/>
                    <a:gd name="connsiteY14" fmla="*/ 0 h 10000"/>
                    <a:gd name="connsiteX15" fmla="*/ 4007 w 10000"/>
                    <a:gd name="connsiteY15" fmla="*/ 95 h 10000"/>
                    <a:gd name="connsiteX16" fmla="*/ 3069 w 10000"/>
                    <a:gd name="connsiteY16" fmla="*/ 476 h 10000"/>
                    <a:gd name="connsiteX17" fmla="*/ 2202 w 10000"/>
                    <a:gd name="connsiteY17" fmla="*/ 857 h 10000"/>
                    <a:gd name="connsiteX18" fmla="*/ 1480 w 10000"/>
                    <a:gd name="connsiteY18" fmla="*/ 1524 h 10000"/>
                    <a:gd name="connsiteX19" fmla="*/ 1119 w 10000"/>
                    <a:gd name="connsiteY19" fmla="*/ 1905 h 10000"/>
                    <a:gd name="connsiteX20" fmla="*/ 830 w 10000"/>
                    <a:gd name="connsiteY20" fmla="*/ 2381 h 10000"/>
                    <a:gd name="connsiteX21" fmla="*/ 578 w 10000"/>
                    <a:gd name="connsiteY21" fmla="*/ 2762 h 10000"/>
                    <a:gd name="connsiteX22" fmla="*/ 361 w 10000"/>
                    <a:gd name="connsiteY22" fmla="*/ 3238 h 10000"/>
                    <a:gd name="connsiteX23" fmla="*/ 217 w 10000"/>
                    <a:gd name="connsiteY23" fmla="*/ 3714 h 10000"/>
                    <a:gd name="connsiteX24" fmla="*/ 72 w 10000"/>
                    <a:gd name="connsiteY24" fmla="*/ 4095 h 10000"/>
                    <a:gd name="connsiteX25" fmla="*/ 36 w 10000"/>
                    <a:gd name="connsiteY25" fmla="*/ 4667 h 10000"/>
                    <a:gd name="connsiteX26" fmla="*/ 0 w 10000"/>
                    <a:gd name="connsiteY26" fmla="*/ 5143 h 10000"/>
                    <a:gd name="connsiteX27" fmla="*/ 0 w 10000"/>
                    <a:gd name="connsiteY27" fmla="*/ 5524 h 10000"/>
                    <a:gd name="connsiteX28" fmla="*/ 72 w 10000"/>
                    <a:gd name="connsiteY28" fmla="*/ 6000 h 10000"/>
                    <a:gd name="connsiteX29" fmla="*/ 108 w 10000"/>
                    <a:gd name="connsiteY29" fmla="*/ 6381 h 10000"/>
                    <a:gd name="connsiteX30" fmla="*/ 253 w 10000"/>
                    <a:gd name="connsiteY30" fmla="*/ 6762 h 10000"/>
                    <a:gd name="connsiteX31" fmla="*/ 542 w 10000"/>
                    <a:gd name="connsiteY31" fmla="*/ 7429 h 10000"/>
                    <a:gd name="connsiteX32" fmla="*/ 975 w 10000"/>
                    <a:gd name="connsiteY32" fmla="*/ 8190 h 10000"/>
                    <a:gd name="connsiteX33" fmla="*/ 1480 w 10000"/>
                    <a:gd name="connsiteY33" fmla="*/ 8762 h 10000"/>
                    <a:gd name="connsiteX34" fmla="*/ 2058 w 10000"/>
                    <a:gd name="connsiteY34" fmla="*/ 9333 h 10000"/>
                    <a:gd name="connsiteX35" fmla="*/ 2744 w 10000"/>
                    <a:gd name="connsiteY35" fmla="*/ 9714 h 10000"/>
                    <a:gd name="connsiteX36" fmla="*/ 3430 w 10000"/>
                    <a:gd name="connsiteY36" fmla="*/ 10000 h 10000"/>
                    <a:gd name="connsiteX37" fmla="*/ 4148 w 10000"/>
                    <a:gd name="connsiteY37" fmla="*/ 7692 h 10000"/>
                    <a:gd name="connsiteX0" fmla="*/ 4148 w 10000"/>
                    <a:gd name="connsiteY0" fmla="*/ 7692 h 10000"/>
                    <a:gd name="connsiteX1" fmla="*/ 7026 w 10000"/>
                    <a:gd name="connsiteY1" fmla="*/ 5107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747 w 10000"/>
                    <a:gd name="connsiteY5" fmla="*/ 3714 h 10000"/>
                    <a:gd name="connsiteX6" fmla="*/ 9603 w 10000"/>
                    <a:gd name="connsiteY6" fmla="*/ 3238 h 10000"/>
                    <a:gd name="connsiteX7" fmla="*/ 9386 w 10000"/>
                    <a:gd name="connsiteY7" fmla="*/ 2762 h 10000"/>
                    <a:gd name="connsiteX8" fmla="*/ 9134 w 10000"/>
                    <a:gd name="connsiteY8" fmla="*/ 2381 h 10000"/>
                    <a:gd name="connsiteX9" fmla="*/ 8845 w 10000"/>
                    <a:gd name="connsiteY9" fmla="*/ 1905 h 10000"/>
                    <a:gd name="connsiteX10" fmla="*/ 8520 w 10000"/>
                    <a:gd name="connsiteY10" fmla="*/ 1524 h 10000"/>
                    <a:gd name="connsiteX11" fmla="*/ 7762 w 10000"/>
                    <a:gd name="connsiteY11" fmla="*/ 857 h 10000"/>
                    <a:gd name="connsiteX12" fmla="*/ 6931 w 10000"/>
                    <a:gd name="connsiteY12" fmla="*/ 476 h 10000"/>
                    <a:gd name="connsiteX13" fmla="*/ 6029 w 10000"/>
                    <a:gd name="connsiteY13" fmla="*/ 95 h 10000"/>
                    <a:gd name="connsiteX14" fmla="*/ 5018 w 10000"/>
                    <a:gd name="connsiteY14" fmla="*/ 0 h 10000"/>
                    <a:gd name="connsiteX15" fmla="*/ 4007 w 10000"/>
                    <a:gd name="connsiteY15" fmla="*/ 95 h 10000"/>
                    <a:gd name="connsiteX16" fmla="*/ 3069 w 10000"/>
                    <a:gd name="connsiteY16" fmla="*/ 476 h 10000"/>
                    <a:gd name="connsiteX17" fmla="*/ 2202 w 10000"/>
                    <a:gd name="connsiteY17" fmla="*/ 857 h 10000"/>
                    <a:gd name="connsiteX18" fmla="*/ 1480 w 10000"/>
                    <a:gd name="connsiteY18" fmla="*/ 1524 h 10000"/>
                    <a:gd name="connsiteX19" fmla="*/ 1119 w 10000"/>
                    <a:gd name="connsiteY19" fmla="*/ 1905 h 10000"/>
                    <a:gd name="connsiteX20" fmla="*/ 830 w 10000"/>
                    <a:gd name="connsiteY20" fmla="*/ 2381 h 10000"/>
                    <a:gd name="connsiteX21" fmla="*/ 578 w 10000"/>
                    <a:gd name="connsiteY21" fmla="*/ 2762 h 10000"/>
                    <a:gd name="connsiteX22" fmla="*/ 361 w 10000"/>
                    <a:gd name="connsiteY22" fmla="*/ 3238 h 10000"/>
                    <a:gd name="connsiteX23" fmla="*/ 217 w 10000"/>
                    <a:gd name="connsiteY23" fmla="*/ 3714 h 10000"/>
                    <a:gd name="connsiteX24" fmla="*/ 72 w 10000"/>
                    <a:gd name="connsiteY24" fmla="*/ 4095 h 10000"/>
                    <a:gd name="connsiteX25" fmla="*/ 36 w 10000"/>
                    <a:gd name="connsiteY25" fmla="*/ 4667 h 10000"/>
                    <a:gd name="connsiteX26" fmla="*/ 0 w 10000"/>
                    <a:gd name="connsiteY26" fmla="*/ 5143 h 10000"/>
                    <a:gd name="connsiteX27" fmla="*/ 0 w 10000"/>
                    <a:gd name="connsiteY27" fmla="*/ 5524 h 10000"/>
                    <a:gd name="connsiteX28" fmla="*/ 72 w 10000"/>
                    <a:gd name="connsiteY28" fmla="*/ 6000 h 10000"/>
                    <a:gd name="connsiteX29" fmla="*/ 108 w 10000"/>
                    <a:gd name="connsiteY29" fmla="*/ 6381 h 10000"/>
                    <a:gd name="connsiteX30" fmla="*/ 253 w 10000"/>
                    <a:gd name="connsiteY30" fmla="*/ 6762 h 10000"/>
                    <a:gd name="connsiteX31" fmla="*/ 542 w 10000"/>
                    <a:gd name="connsiteY31" fmla="*/ 7429 h 10000"/>
                    <a:gd name="connsiteX32" fmla="*/ 975 w 10000"/>
                    <a:gd name="connsiteY32" fmla="*/ 8190 h 10000"/>
                    <a:gd name="connsiteX33" fmla="*/ 1480 w 10000"/>
                    <a:gd name="connsiteY33" fmla="*/ 8762 h 10000"/>
                    <a:gd name="connsiteX34" fmla="*/ 2058 w 10000"/>
                    <a:gd name="connsiteY34" fmla="*/ 9333 h 10000"/>
                    <a:gd name="connsiteX35" fmla="*/ 2744 w 10000"/>
                    <a:gd name="connsiteY35" fmla="*/ 9714 h 10000"/>
                    <a:gd name="connsiteX36" fmla="*/ 3430 w 10000"/>
                    <a:gd name="connsiteY36" fmla="*/ 10000 h 10000"/>
                    <a:gd name="connsiteX37" fmla="*/ 4148 w 10000"/>
                    <a:gd name="connsiteY37" fmla="*/ 7692 h 10000"/>
                    <a:gd name="connsiteX0" fmla="*/ 4148 w 10000"/>
                    <a:gd name="connsiteY0" fmla="*/ 7692 h 10000"/>
                    <a:gd name="connsiteX1" fmla="*/ 7026 w 10000"/>
                    <a:gd name="connsiteY1" fmla="*/ 5107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747 w 10000"/>
                    <a:gd name="connsiteY5" fmla="*/ 3714 h 10000"/>
                    <a:gd name="connsiteX6" fmla="*/ 9603 w 10000"/>
                    <a:gd name="connsiteY6" fmla="*/ 3238 h 10000"/>
                    <a:gd name="connsiteX7" fmla="*/ 9386 w 10000"/>
                    <a:gd name="connsiteY7" fmla="*/ 2762 h 10000"/>
                    <a:gd name="connsiteX8" fmla="*/ 9134 w 10000"/>
                    <a:gd name="connsiteY8" fmla="*/ 2381 h 10000"/>
                    <a:gd name="connsiteX9" fmla="*/ 8845 w 10000"/>
                    <a:gd name="connsiteY9" fmla="*/ 1905 h 10000"/>
                    <a:gd name="connsiteX10" fmla="*/ 8520 w 10000"/>
                    <a:gd name="connsiteY10" fmla="*/ 1524 h 10000"/>
                    <a:gd name="connsiteX11" fmla="*/ 7762 w 10000"/>
                    <a:gd name="connsiteY11" fmla="*/ 857 h 10000"/>
                    <a:gd name="connsiteX12" fmla="*/ 6931 w 10000"/>
                    <a:gd name="connsiteY12" fmla="*/ 476 h 10000"/>
                    <a:gd name="connsiteX13" fmla="*/ 6029 w 10000"/>
                    <a:gd name="connsiteY13" fmla="*/ 95 h 10000"/>
                    <a:gd name="connsiteX14" fmla="*/ 5018 w 10000"/>
                    <a:gd name="connsiteY14" fmla="*/ 0 h 10000"/>
                    <a:gd name="connsiteX15" fmla="*/ 4007 w 10000"/>
                    <a:gd name="connsiteY15" fmla="*/ 95 h 10000"/>
                    <a:gd name="connsiteX16" fmla="*/ 3069 w 10000"/>
                    <a:gd name="connsiteY16" fmla="*/ 476 h 10000"/>
                    <a:gd name="connsiteX17" fmla="*/ 2202 w 10000"/>
                    <a:gd name="connsiteY17" fmla="*/ 857 h 10000"/>
                    <a:gd name="connsiteX18" fmla="*/ 1480 w 10000"/>
                    <a:gd name="connsiteY18" fmla="*/ 1524 h 10000"/>
                    <a:gd name="connsiteX19" fmla="*/ 1119 w 10000"/>
                    <a:gd name="connsiteY19" fmla="*/ 1905 h 10000"/>
                    <a:gd name="connsiteX20" fmla="*/ 830 w 10000"/>
                    <a:gd name="connsiteY20" fmla="*/ 2381 h 10000"/>
                    <a:gd name="connsiteX21" fmla="*/ 578 w 10000"/>
                    <a:gd name="connsiteY21" fmla="*/ 2762 h 10000"/>
                    <a:gd name="connsiteX22" fmla="*/ 361 w 10000"/>
                    <a:gd name="connsiteY22" fmla="*/ 3238 h 10000"/>
                    <a:gd name="connsiteX23" fmla="*/ 217 w 10000"/>
                    <a:gd name="connsiteY23" fmla="*/ 3714 h 10000"/>
                    <a:gd name="connsiteX24" fmla="*/ 72 w 10000"/>
                    <a:gd name="connsiteY24" fmla="*/ 4095 h 10000"/>
                    <a:gd name="connsiteX25" fmla="*/ 36 w 10000"/>
                    <a:gd name="connsiteY25" fmla="*/ 4667 h 10000"/>
                    <a:gd name="connsiteX26" fmla="*/ 0 w 10000"/>
                    <a:gd name="connsiteY26" fmla="*/ 5143 h 10000"/>
                    <a:gd name="connsiteX27" fmla="*/ 0 w 10000"/>
                    <a:gd name="connsiteY27" fmla="*/ 5524 h 10000"/>
                    <a:gd name="connsiteX28" fmla="*/ 72 w 10000"/>
                    <a:gd name="connsiteY28" fmla="*/ 6000 h 10000"/>
                    <a:gd name="connsiteX29" fmla="*/ 108 w 10000"/>
                    <a:gd name="connsiteY29" fmla="*/ 6381 h 10000"/>
                    <a:gd name="connsiteX30" fmla="*/ 253 w 10000"/>
                    <a:gd name="connsiteY30" fmla="*/ 6762 h 10000"/>
                    <a:gd name="connsiteX31" fmla="*/ 542 w 10000"/>
                    <a:gd name="connsiteY31" fmla="*/ 7429 h 10000"/>
                    <a:gd name="connsiteX32" fmla="*/ 975 w 10000"/>
                    <a:gd name="connsiteY32" fmla="*/ 8190 h 10000"/>
                    <a:gd name="connsiteX33" fmla="*/ 1480 w 10000"/>
                    <a:gd name="connsiteY33" fmla="*/ 8762 h 10000"/>
                    <a:gd name="connsiteX34" fmla="*/ 2058 w 10000"/>
                    <a:gd name="connsiteY34" fmla="*/ 9333 h 10000"/>
                    <a:gd name="connsiteX35" fmla="*/ 2744 w 10000"/>
                    <a:gd name="connsiteY35" fmla="*/ 9714 h 10000"/>
                    <a:gd name="connsiteX36" fmla="*/ 3430 w 10000"/>
                    <a:gd name="connsiteY36" fmla="*/ 10000 h 10000"/>
                    <a:gd name="connsiteX37" fmla="*/ 4148 w 10000"/>
                    <a:gd name="connsiteY37" fmla="*/ 7692 h 10000"/>
                    <a:gd name="connsiteX0" fmla="*/ 4148 w 10000"/>
                    <a:gd name="connsiteY0" fmla="*/ 7692 h 10000"/>
                    <a:gd name="connsiteX1" fmla="*/ 7604 w 10000"/>
                    <a:gd name="connsiteY1" fmla="*/ 5107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747 w 10000"/>
                    <a:gd name="connsiteY5" fmla="*/ 3714 h 10000"/>
                    <a:gd name="connsiteX6" fmla="*/ 9603 w 10000"/>
                    <a:gd name="connsiteY6" fmla="*/ 3238 h 10000"/>
                    <a:gd name="connsiteX7" fmla="*/ 9386 w 10000"/>
                    <a:gd name="connsiteY7" fmla="*/ 2762 h 10000"/>
                    <a:gd name="connsiteX8" fmla="*/ 9134 w 10000"/>
                    <a:gd name="connsiteY8" fmla="*/ 2381 h 10000"/>
                    <a:gd name="connsiteX9" fmla="*/ 8845 w 10000"/>
                    <a:gd name="connsiteY9" fmla="*/ 1905 h 10000"/>
                    <a:gd name="connsiteX10" fmla="*/ 8520 w 10000"/>
                    <a:gd name="connsiteY10" fmla="*/ 1524 h 10000"/>
                    <a:gd name="connsiteX11" fmla="*/ 7762 w 10000"/>
                    <a:gd name="connsiteY11" fmla="*/ 857 h 10000"/>
                    <a:gd name="connsiteX12" fmla="*/ 6931 w 10000"/>
                    <a:gd name="connsiteY12" fmla="*/ 476 h 10000"/>
                    <a:gd name="connsiteX13" fmla="*/ 6029 w 10000"/>
                    <a:gd name="connsiteY13" fmla="*/ 95 h 10000"/>
                    <a:gd name="connsiteX14" fmla="*/ 5018 w 10000"/>
                    <a:gd name="connsiteY14" fmla="*/ 0 h 10000"/>
                    <a:gd name="connsiteX15" fmla="*/ 4007 w 10000"/>
                    <a:gd name="connsiteY15" fmla="*/ 95 h 10000"/>
                    <a:gd name="connsiteX16" fmla="*/ 3069 w 10000"/>
                    <a:gd name="connsiteY16" fmla="*/ 476 h 10000"/>
                    <a:gd name="connsiteX17" fmla="*/ 2202 w 10000"/>
                    <a:gd name="connsiteY17" fmla="*/ 857 h 10000"/>
                    <a:gd name="connsiteX18" fmla="*/ 1480 w 10000"/>
                    <a:gd name="connsiteY18" fmla="*/ 1524 h 10000"/>
                    <a:gd name="connsiteX19" fmla="*/ 1119 w 10000"/>
                    <a:gd name="connsiteY19" fmla="*/ 1905 h 10000"/>
                    <a:gd name="connsiteX20" fmla="*/ 830 w 10000"/>
                    <a:gd name="connsiteY20" fmla="*/ 2381 h 10000"/>
                    <a:gd name="connsiteX21" fmla="*/ 578 w 10000"/>
                    <a:gd name="connsiteY21" fmla="*/ 2762 h 10000"/>
                    <a:gd name="connsiteX22" fmla="*/ 361 w 10000"/>
                    <a:gd name="connsiteY22" fmla="*/ 3238 h 10000"/>
                    <a:gd name="connsiteX23" fmla="*/ 217 w 10000"/>
                    <a:gd name="connsiteY23" fmla="*/ 3714 h 10000"/>
                    <a:gd name="connsiteX24" fmla="*/ 72 w 10000"/>
                    <a:gd name="connsiteY24" fmla="*/ 4095 h 10000"/>
                    <a:gd name="connsiteX25" fmla="*/ 36 w 10000"/>
                    <a:gd name="connsiteY25" fmla="*/ 4667 h 10000"/>
                    <a:gd name="connsiteX26" fmla="*/ 0 w 10000"/>
                    <a:gd name="connsiteY26" fmla="*/ 5143 h 10000"/>
                    <a:gd name="connsiteX27" fmla="*/ 0 w 10000"/>
                    <a:gd name="connsiteY27" fmla="*/ 5524 h 10000"/>
                    <a:gd name="connsiteX28" fmla="*/ 72 w 10000"/>
                    <a:gd name="connsiteY28" fmla="*/ 6000 h 10000"/>
                    <a:gd name="connsiteX29" fmla="*/ 108 w 10000"/>
                    <a:gd name="connsiteY29" fmla="*/ 6381 h 10000"/>
                    <a:gd name="connsiteX30" fmla="*/ 253 w 10000"/>
                    <a:gd name="connsiteY30" fmla="*/ 6762 h 10000"/>
                    <a:gd name="connsiteX31" fmla="*/ 542 w 10000"/>
                    <a:gd name="connsiteY31" fmla="*/ 7429 h 10000"/>
                    <a:gd name="connsiteX32" fmla="*/ 975 w 10000"/>
                    <a:gd name="connsiteY32" fmla="*/ 8190 h 10000"/>
                    <a:gd name="connsiteX33" fmla="*/ 1480 w 10000"/>
                    <a:gd name="connsiteY33" fmla="*/ 8762 h 10000"/>
                    <a:gd name="connsiteX34" fmla="*/ 2058 w 10000"/>
                    <a:gd name="connsiteY34" fmla="*/ 9333 h 10000"/>
                    <a:gd name="connsiteX35" fmla="*/ 2744 w 10000"/>
                    <a:gd name="connsiteY35" fmla="*/ 9714 h 10000"/>
                    <a:gd name="connsiteX36" fmla="*/ 3430 w 10000"/>
                    <a:gd name="connsiteY36" fmla="*/ 10000 h 10000"/>
                    <a:gd name="connsiteX37" fmla="*/ 4148 w 10000"/>
                    <a:gd name="connsiteY37" fmla="*/ 7692 h 10000"/>
                    <a:gd name="connsiteX0" fmla="*/ 4148 w 10000"/>
                    <a:gd name="connsiteY0" fmla="*/ 7692 h 10000"/>
                    <a:gd name="connsiteX1" fmla="*/ 3348 w 10000"/>
                    <a:gd name="connsiteY1" fmla="*/ 3398 h 10000"/>
                    <a:gd name="connsiteX2" fmla="*/ 7604 w 10000"/>
                    <a:gd name="connsiteY2" fmla="*/ 5107 h 10000"/>
                    <a:gd name="connsiteX3" fmla="*/ 10000 w 10000"/>
                    <a:gd name="connsiteY3" fmla="*/ 5143 h 10000"/>
                    <a:gd name="connsiteX4" fmla="*/ 9964 w 10000"/>
                    <a:gd name="connsiteY4" fmla="*/ 4667 h 10000"/>
                    <a:gd name="connsiteX5" fmla="*/ 9892 w 10000"/>
                    <a:gd name="connsiteY5" fmla="*/ 4095 h 10000"/>
                    <a:gd name="connsiteX6" fmla="*/ 9747 w 10000"/>
                    <a:gd name="connsiteY6" fmla="*/ 3714 h 10000"/>
                    <a:gd name="connsiteX7" fmla="*/ 9603 w 10000"/>
                    <a:gd name="connsiteY7" fmla="*/ 3238 h 10000"/>
                    <a:gd name="connsiteX8" fmla="*/ 9386 w 10000"/>
                    <a:gd name="connsiteY8" fmla="*/ 2762 h 10000"/>
                    <a:gd name="connsiteX9" fmla="*/ 9134 w 10000"/>
                    <a:gd name="connsiteY9" fmla="*/ 2381 h 10000"/>
                    <a:gd name="connsiteX10" fmla="*/ 8845 w 10000"/>
                    <a:gd name="connsiteY10" fmla="*/ 1905 h 10000"/>
                    <a:gd name="connsiteX11" fmla="*/ 8520 w 10000"/>
                    <a:gd name="connsiteY11" fmla="*/ 1524 h 10000"/>
                    <a:gd name="connsiteX12" fmla="*/ 7762 w 10000"/>
                    <a:gd name="connsiteY12" fmla="*/ 857 h 10000"/>
                    <a:gd name="connsiteX13" fmla="*/ 6931 w 10000"/>
                    <a:gd name="connsiteY13" fmla="*/ 476 h 10000"/>
                    <a:gd name="connsiteX14" fmla="*/ 6029 w 10000"/>
                    <a:gd name="connsiteY14" fmla="*/ 95 h 10000"/>
                    <a:gd name="connsiteX15" fmla="*/ 5018 w 10000"/>
                    <a:gd name="connsiteY15" fmla="*/ 0 h 10000"/>
                    <a:gd name="connsiteX16" fmla="*/ 4007 w 10000"/>
                    <a:gd name="connsiteY16" fmla="*/ 95 h 10000"/>
                    <a:gd name="connsiteX17" fmla="*/ 3069 w 10000"/>
                    <a:gd name="connsiteY17" fmla="*/ 476 h 10000"/>
                    <a:gd name="connsiteX18" fmla="*/ 2202 w 10000"/>
                    <a:gd name="connsiteY18" fmla="*/ 857 h 10000"/>
                    <a:gd name="connsiteX19" fmla="*/ 1480 w 10000"/>
                    <a:gd name="connsiteY19" fmla="*/ 1524 h 10000"/>
                    <a:gd name="connsiteX20" fmla="*/ 1119 w 10000"/>
                    <a:gd name="connsiteY20" fmla="*/ 1905 h 10000"/>
                    <a:gd name="connsiteX21" fmla="*/ 830 w 10000"/>
                    <a:gd name="connsiteY21" fmla="*/ 2381 h 10000"/>
                    <a:gd name="connsiteX22" fmla="*/ 578 w 10000"/>
                    <a:gd name="connsiteY22" fmla="*/ 2762 h 10000"/>
                    <a:gd name="connsiteX23" fmla="*/ 361 w 10000"/>
                    <a:gd name="connsiteY23" fmla="*/ 3238 h 10000"/>
                    <a:gd name="connsiteX24" fmla="*/ 217 w 10000"/>
                    <a:gd name="connsiteY24" fmla="*/ 3714 h 10000"/>
                    <a:gd name="connsiteX25" fmla="*/ 72 w 10000"/>
                    <a:gd name="connsiteY25" fmla="*/ 4095 h 10000"/>
                    <a:gd name="connsiteX26" fmla="*/ 36 w 10000"/>
                    <a:gd name="connsiteY26" fmla="*/ 4667 h 10000"/>
                    <a:gd name="connsiteX27" fmla="*/ 0 w 10000"/>
                    <a:gd name="connsiteY27" fmla="*/ 5143 h 10000"/>
                    <a:gd name="connsiteX28" fmla="*/ 0 w 10000"/>
                    <a:gd name="connsiteY28" fmla="*/ 5524 h 10000"/>
                    <a:gd name="connsiteX29" fmla="*/ 72 w 10000"/>
                    <a:gd name="connsiteY29" fmla="*/ 6000 h 10000"/>
                    <a:gd name="connsiteX30" fmla="*/ 108 w 10000"/>
                    <a:gd name="connsiteY30" fmla="*/ 6381 h 10000"/>
                    <a:gd name="connsiteX31" fmla="*/ 253 w 10000"/>
                    <a:gd name="connsiteY31" fmla="*/ 6762 h 10000"/>
                    <a:gd name="connsiteX32" fmla="*/ 542 w 10000"/>
                    <a:gd name="connsiteY32" fmla="*/ 7429 h 10000"/>
                    <a:gd name="connsiteX33" fmla="*/ 975 w 10000"/>
                    <a:gd name="connsiteY33" fmla="*/ 8190 h 10000"/>
                    <a:gd name="connsiteX34" fmla="*/ 1480 w 10000"/>
                    <a:gd name="connsiteY34" fmla="*/ 8762 h 10000"/>
                    <a:gd name="connsiteX35" fmla="*/ 2058 w 10000"/>
                    <a:gd name="connsiteY35" fmla="*/ 9333 h 10000"/>
                    <a:gd name="connsiteX36" fmla="*/ 2744 w 10000"/>
                    <a:gd name="connsiteY36" fmla="*/ 9714 h 10000"/>
                    <a:gd name="connsiteX37" fmla="*/ 3430 w 10000"/>
                    <a:gd name="connsiteY37" fmla="*/ 10000 h 10000"/>
                    <a:gd name="connsiteX38" fmla="*/ 4148 w 10000"/>
                    <a:gd name="connsiteY38" fmla="*/ 7692 h 10000"/>
                    <a:gd name="connsiteX0" fmla="*/ 4148 w 10000"/>
                    <a:gd name="connsiteY0" fmla="*/ 7692 h 10000"/>
                    <a:gd name="connsiteX1" fmla="*/ 3348 w 10000"/>
                    <a:gd name="connsiteY1" fmla="*/ 3398 h 10000"/>
                    <a:gd name="connsiteX2" fmla="*/ 7604 w 10000"/>
                    <a:gd name="connsiteY2" fmla="*/ 5107 h 10000"/>
                    <a:gd name="connsiteX3" fmla="*/ 10000 w 10000"/>
                    <a:gd name="connsiteY3" fmla="*/ 5143 h 10000"/>
                    <a:gd name="connsiteX4" fmla="*/ 9964 w 10000"/>
                    <a:gd name="connsiteY4" fmla="*/ 4667 h 10000"/>
                    <a:gd name="connsiteX5" fmla="*/ 9892 w 10000"/>
                    <a:gd name="connsiteY5" fmla="*/ 4095 h 10000"/>
                    <a:gd name="connsiteX6" fmla="*/ 9747 w 10000"/>
                    <a:gd name="connsiteY6" fmla="*/ 3714 h 10000"/>
                    <a:gd name="connsiteX7" fmla="*/ 9603 w 10000"/>
                    <a:gd name="connsiteY7" fmla="*/ 3238 h 10000"/>
                    <a:gd name="connsiteX8" fmla="*/ 9386 w 10000"/>
                    <a:gd name="connsiteY8" fmla="*/ 2762 h 10000"/>
                    <a:gd name="connsiteX9" fmla="*/ 9134 w 10000"/>
                    <a:gd name="connsiteY9" fmla="*/ 2381 h 10000"/>
                    <a:gd name="connsiteX10" fmla="*/ 8845 w 10000"/>
                    <a:gd name="connsiteY10" fmla="*/ 1905 h 10000"/>
                    <a:gd name="connsiteX11" fmla="*/ 8520 w 10000"/>
                    <a:gd name="connsiteY11" fmla="*/ 1524 h 10000"/>
                    <a:gd name="connsiteX12" fmla="*/ 7762 w 10000"/>
                    <a:gd name="connsiteY12" fmla="*/ 857 h 10000"/>
                    <a:gd name="connsiteX13" fmla="*/ 6931 w 10000"/>
                    <a:gd name="connsiteY13" fmla="*/ 476 h 10000"/>
                    <a:gd name="connsiteX14" fmla="*/ 6029 w 10000"/>
                    <a:gd name="connsiteY14" fmla="*/ 95 h 10000"/>
                    <a:gd name="connsiteX15" fmla="*/ 5018 w 10000"/>
                    <a:gd name="connsiteY15" fmla="*/ 0 h 10000"/>
                    <a:gd name="connsiteX16" fmla="*/ 4007 w 10000"/>
                    <a:gd name="connsiteY16" fmla="*/ 95 h 10000"/>
                    <a:gd name="connsiteX17" fmla="*/ 3069 w 10000"/>
                    <a:gd name="connsiteY17" fmla="*/ 476 h 10000"/>
                    <a:gd name="connsiteX18" fmla="*/ 2202 w 10000"/>
                    <a:gd name="connsiteY18" fmla="*/ 857 h 10000"/>
                    <a:gd name="connsiteX19" fmla="*/ 1480 w 10000"/>
                    <a:gd name="connsiteY19" fmla="*/ 1524 h 10000"/>
                    <a:gd name="connsiteX20" fmla="*/ 1119 w 10000"/>
                    <a:gd name="connsiteY20" fmla="*/ 1905 h 10000"/>
                    <a:gd name="connsiteX21" fmla="*/ 830 w 10000"/>
                    <a:gd name="connsiteY21" fmla="*/ 2381 h 10000"/>
                    <a:gd name="connsiteX22" fmla="*/ 578 w 10000"/>
                    <a:gd name="connsiteY22" fmla="*/ 2762 h 10000"/>
                    <a:gd name="connsiteX23" fmla="*/ 361 w 10000"/>
                    <a:gd name="connsiteY23" fmla="*/ 3238 h 10000"/>
                    <a:gd name="connsiteX24" fmla="*/ 217 w 10000"/>
                    <a:gd name="connsiteY24" fmla="*/ 3714 h 10000"/>
                    <a:gd name="connsiteX25" fmla="*/ 72 w 10000"/>
                    <a:gd name="connsiteY25" fmla="*/ 4095 h 10000"/>
                    <a:gd name="connsiteX26" fmla="*/ 36 w 10000"/>
                    <a:gd name="connsiteY26" fmla="*/ 4667 h 10000"/>
                    <a:gd name="connsiteX27" fmla="*/ 0 w 10000"/>
                    <a:gd name="connsiteY27" fmla="*/ 5143 h 10000"/>
                    <a:gd name="connsiteX28" fmla="*/ 0 w 10000"/>
                    <a:gd name="connsiteY28" fmla="*/ 5524 h 10000"/>
                    <a:gd name="connsiteX29" fmla="*/ 72 w 10000"/>
                    <a:gd name="connsiteY29" fmla="*/ 6000 h 10000"/>
                    <a:gd name="connsiteX30" fmla="*/ 108 w 10000"/>
                    <a:gd name="connsiteY30" fmla="*/ 6381 h 10000"/>
                    <a:gd name="connsiteX31" fmla="*/ 253 w 10000"/>
                    <a:gd name="connsiteY31" fmla="*/ 6762 h 10000"/>
                    <a:gd name="connsiteX32" fmla="*/ 542 w 10000"/>
                    <a:gd name="connsiteY32" fmla="*/ 7429 h 10000"/>
                    <a:gd name="connsiteX33" fmla="*/ 975 w 10000"/>
                    <a:gd name="connsiteY33" fmla="*/ 8190 h 10000"/>
                    <a:gd name="connsiteX34" fmla="*/ 1480 w 10000"/>
                    <a:gd name="connsiteY34" fmla="*/ 8762 h 10000"/>
                    <a:gd name="connsiteX35" fmla="*/ 2058 w 10000"/>
                    <a:gd name="connsiteY35" fmla="*/ 9333 h 10000"/>
                    <a:gd name="connsiteX36" fmla="*/ 2744 w 10000"/>
                    <a:gd name="connsiteY36" fmla="*/ 9714 h 10000"/>
                    <a:gd name="connsiteX37" fmla="*/ 3430 w 10000"/>
                    <a:gd name="connsiteY37" fmla="*/ 10000 h 10000"/>
                    <a:gd name="connsiteX38" fmla="*/ 4148 w 10000"/>
                    <a:gd name="connsiteY38" fmla="*/ 7692 h 10000"/>
                    <a:gd name="connsiteX0" fmla="*/ 4148 w 10000"/>
                    <a:gd name="connsiteY0" fmla="*/ 7692 h 10000"/>
                    <a:gd name="connsiteX1" fmla="*/ 2842 w 10000"/>
                    <a:gd name="connsiteY1" fmla="*/ 4821 h 10000"/>
                    <a:gd name="connsiteX2" fmla="*/ 7604 w 10000"/>
                    <a:gd name="connsiteY2" fmla="*/ 5107 h 10000"/>
                    <a:gd name="connsiteX3" fmla="*/ 10000 w 10000"/>
                    <a:gd name="connsiteY3" fmla="*/ 5143 h 10000"/>
                    <a:gd name="connsiteX4" fmla="*/ 9964 w 10000"/>
                    <a:gd name="connsiteY4" fmla="*/ 4667 h 10000"/>
                    <a:gd name="connsiteX5" fmla="*/ 9892 w 10000"/>
                    <a:gd name="connsiteY5" fmla="*/ 4095 h 10000"/>
                    <a:gd name="connsiteX6" fmla="*/ 9747 w 10000"/>
                    <a:gd name="connsiteY6" fmla="*/ 3714 h 10000"/>
                    <a:gd name="connsiteX7" fmla="*/ 9603 w 10000"/>
                    <a:gd name="connsiteY7" fmla="*/ 3238 h 10000"/>
                    <a:gd name="connsiteX8" fmla="*/ 9386 w 10000"/>
                    <a:gd name="connsiteY8" fmla="*/ 2762 h 10000"/>
                    <a:gd name="connsiteX9" fmla="*/ 9134 w 10000"/>
                    <a:gd name="connsiteY9" fmla="*/ 2381 h 10000"/>
                    <a:gd name="connsiteX10" fmla="*/ 8845 w 10000"/>
                    <a:gd name="connsiteY10" fmla="*/ 1905 h 10000"/>
                    <a:gd name="connsiteX11" fmla="*/ 8520 w 10000"/>
                    <a:gd name="connsiteY11" fmla="*/ 1524 h 10000"/>
                    <a:gd name="connsiteX12" fmla="*/ 7762 w 10000"/>
                    <a:gd name="connsiteY12" fmla="*/ 857 h 10000"/>
                    <a:gd name="connsiteX13" fmla="*/ 6931 w 10000"/>
                    <a:gd name="connsiteY13" fmla="*/ 476 h 10000"/>
                    <a:gd name="connsiteX14" fmla="*/ 6029 w 10000"/>
                    <a:gd name="connsiteY14" fmla="*/ 95 h 10000"/>
                    <a:gd name="connsiteX15" fmla="*/ 5018 w 10000"/>
                    <a:gd name="connsiteY15" fmla="*/ 0 h 10000"/>
                    <a:gd name="connsiteX16" fmla="*/ 4007 w 10000"/>
                    <a:gd name="connsiteY16" fmla="*/ 95 h 10000"/>
                    <a:gd name="connsiteX17" fmla="*/ 3069 w 10000"/>
                    <a:gd name="connsiteY17" fmla="*/ 476 h 10000"/>
                    <a:gd name="connsiteX18" fmla="*/ 2202 w 10000"/>
                    <a:gd name="connsiteY18" fmla="*/ 857 h 10000"/>
                    <a:gd name="connsiteX19" fmla="*/ 1480 w 10000"/>
                    <a:gd name="connsiteY19" fmla="*/ 1524 h 10000"/>
                    <a:gd name="connsiteX20" fmla="*/ 1119 w 10000"/>
                    <a:gd name="connsiteY20" fmla="*/ 1905 h 10000"/>
                    <a:gd name="connsiteX21" fmla="*/ 830 w 10000"/>
                    <a:gd name="connsiteY21" fmla="*/ 2381 h 10000"/>
                    <a:gd name="connsiteX22" fmla="*/ 578 w 10000"/>
                    <a:gd name="connsiteY22" fmla="*/ 2762 h 10000"/>
                    <a:gd name="connsiteX23" fmla="*/ 361 w 10000"/>
                    <a:gd name="connsiteY23" fmla="*/ 3238 h 10000"/>
                    <a:gd name="connsiteX24" fmla="*/ 217 w 10000"/>
                    <a:gd name="connsiteY24" fmla="*/ 3714 h 10000"/>
                    <a:gd name="connsiteX25" fmla="*/ 72 w 10000"/>
                    <a:gd name="connsiteY25" fmla="*/ 4095 h 10000"/>
                    <a:gd name="connsiteX26" fmla="*/ 36 w 10000"/>
                    <a:gd name="connsiteY26" fmla="*/ 4667 h 10000"/>
                    <a:gd name="connsiteX27" fmla="*/ 0 w 10000"/>
                    <a:gd name="connsiteY27" fmla="*/ 5143 h 10000"/>
                    <a:gd name="connsiteX28" fmla="*/ 0 w 10000"/>
                    <a:gd name="connsiteY28" fmla="*/ 5524 h 10000"/>
                    <a:gd name="connsiteX29" fmla="*/ 72 w 10000"/>
                    <a:gd name="connsiteY29" fmla="*/ 6000 h 10000"/>
                    <a:gd name="connsiteX30" fmla="*/ 108 w 10000"/>
                    <a:gd name="connsiteY30" fmla="*/ 6381 h 10000"/>
                    <a:gd name="connsiteX31" fmla="*/ 253 w 10000"/>
                    <a:gd name="connsiteY31" fmla="*/ 6762 h 10000"/>
                    <a:gd name="connsiteX32" fmla="*/ 542 w 10000"/>
                    <a:gd name="connsiteY32" fmla="*/ 7429 h 10000"/>
                    <a:gd name="connsiteX33" fmla="*/ 975 w 10000"/>
                    <a:gd name="connsiteY33" fmla="*/ 8190 h 10000"/>
                    <a:gd name="connsiteX34" fmla="*/ 1480 w 10000"/>
                    <a:gd name="connsiteY34" fmla="*/ 8762 h 10000"/>
                    <a:gd name="connsiteX35" fmla="*/ 2058 w 10000"/>
                    <a:gd name="connsiteY35" fmla="*/ 9333 h 10000"/>
                    <a:gd name="connsiteX36" fmla="*/ 2744 w 10000"/>
                    <a:gd name="connsiteY36" fmla="*/ 9714 h 10000"/>
                    <a:gd name="connsiteX37" fmla="*/ 3430 w 10000"/>
                    <a:gd name="connsiteY37" fmla="*/ 10000 h 10000"/>
                    <a:gd name="connsiteX38" fmla="*/ 4148 w 10000"/>
                    <a:gd name="connsiteY38" fmla="*/ 7692 h 10000"/>
                    <a:gd name="connsiteX0" fmla="*/ 4148 w 10000"/>
                    <a:gd name="connsiteY0" fmla="*/ 7692 h 10000"/>
                    <a:gd name="connsiteX1" fmla="*/ 3131 w 10000"/>
                    <a:gd name="connsiteY1" fmla="*/ 2924 h 10000"/>
                    <a:gd name="connsiteX2" fmla="*/ 7604 w 10000"/>
                    <a:gd name="connsiteY2" fmla="*/ 5107 h 10000"/>
                    <a:gd name="connsiteX3" fmla="*/ 10000 w 10000"/>
                    <a:gd name="connsiteY3" fmla="*/ 5143 h 10000"/>
                    <a:gd name="connsiteX4" fmla="*/ 9964 w 10000"/>
                    <a:gd name="connsiteY4" fmla="*/ 4667 h 10000"/>
                    <a:gd name="connsiteX5" fmla="*/ 9892 w 10000"/>
                    <a:gd name="connsiteY5" fmla="*/ 4095 h 10000"/>
                    <a:gd name="connsiteX6" fmla="*/ 9747 w 10000"/>
                    <a:gd name="connsiteY6" fmla="*/ 3714 h 10000"/>
                    <a:gd name="connsiteX7" fmla="*/ 9603 w 10000"/>
                    <a:gd name="connsiteY7" fmla="*/ 3238 h 10000"/>
                    <a:gd name="connsiteX8" fmla="*/ 9386 w 10000"/>
                    <a:gd name="connsiteY8" fmla="*/ 2762 h 10000"/>
                    <a:gd name="connsiteX9" fmla="*/ 9134 w 10000"/>
                    <a:gd name="connsiteY9" fmla="*/ 2381 h 10000"/>
                    <a:gd name="connsiteX10" fmla="*/ 8845 w 10000"/>
                    <a:gd name="connsiteY10" fmla="*/ 1905 h 10000"/>
                    <a:gd name="connsiteX11" fmla="*/ 8520 w 10000"/>
                    <a:gd name="connsiteY11" fmla="*/ 1524 h 10000"/>
                    <a:gd name="connsiteX12" fmla="*/ 7762 w 10000"/>
                    <a:gd name="connsiteY12" fmla="*/ 857 h 10000"/>
                    <a:gd name="connsiteX13" fmla="*/ 6931 w 10000"/>
                    <a:gd name="connsiteY13" fmla="*/ 476 h 10000"/>
                    <a:gd name="connsiteX14" fmla="*/ 6029 w 10000"/>
                    <a:gd name="connsiteY14" fmla="*/ 95 h 10000"/>
                    <a:gd name="connsiteX15" fmla="*/ 5018 w 10000"/>
                    <a:gd name="connsiteY15" fmla="*/ 0 h 10000"/>
                    <a:gd name="connsiteX16" fmla="*/ 4007 w 10000"/>
                    <a:gd name="connsiteY16" fmla="*/ 95 h 10000"/>
                    <a:gd name="connsiteX17" fmla="*/ 3069 w 10000"/>
                    <a:gd name="connsiteY17" fmla="*/ 476 h 10000"/>
                    <a:gd name="connsiteX18" fmla="*/ 2202 w 10000"/>
                    <a:gd name="connsiteY18" fmla="*/ 857 h 10000"/>
                    <a:gd name="connsiteX19" fmla="*/ 1480 w 10000"/>
                    <a:gd name="connsiteY19" fmla="*/ 1524 h 10000"/>
                    <a:gd name="connsiteX20" fmla="*/ 1119 w 10000"/>
                    <a:gd name="connsiteY20" fmla="*/ 1905 h 10000"/>
                    <a:gd name="connsiteX21" fmla="*/ 830 w 10000"/>
                    <a:gd name="connsiteY21" fmla="*/ 2381 h 10000"/>
                    <a:gd name="connsiteX22" fmla="*/ 578 w 10000"/>
                    <a:gd name="connsiteY22" fmla="*/ 2762 h 10000"/>
                    <a:gd name="connsiteX23" fmla="*/ 361 w 10000"/>
                    <a:gd name="connsiteY23" fmla="*/ 3238 h 10000"/>
                    <a:gd name="connsiteX24" fmla="*/ 217 w 10000"/>
                    <a:gd name="connsiteY24" fmla="*/ 3714 h 10000"/>
                    <a:gd name="connsiteX25" fmla="*/ 72 w 10000"/>
                    <a:gd name="connsiteY25" fmla="*/ 4095 h 10000"/>
                    <a:gd name="connsiteX26" fmla="*/ 36 w 10000"/>
                    <a:gd name="connsiteY26" fmla="*/ 4667 h 10000"/>
                    <a:gd name="connsiteX27" fmla="*/ 0 w 10000"/>
                    <a:gd name="connsiteY27" fmla="*/ 5143 h 10000"/>
                    <a:gd name="connsiteX28" fmla="*/ 0 w 10000"/>
                    <a:gd name="connsiteY28" fmla="*/ 5524 h 10000"/>
                    <a:gd name="connsiteX29" fmla="*/ 72 w 10000"/>
                    <a:gd name="connsiteY29" fmla="*/ 6000 h 10000"/>
                    <a:gd name="connsiteX30" fmla="*/ 108 w 10000"/>
                    <a:gd name="connsiteY30" fmla="*/ 6381 h 10000"/>
                    <a:gd name="connsiteX31" fmla="*/ 253 w 10000"/>
                    <a:gd name="connsiteY31" fmla="*/ 6762 h 10000"/>
                    <a:gd name="connsiteX32" fmla="*/ 542 w 10000"/>
                    <a:gd name="connsiteY32" fmla="*/ 7429 h 10000"/>
                    <a:gd name="connsiteX33" fmla="*/ 975 w 10000"/>
                    <a:gd name="connsiteY33" fmla="*/ 8190 h 10000"/>
                    <a:gd name="connsiteX34" fmla="*/ 1480 w 10000"/>
                    <a:gd name="connsiteY34" fmla="*/ 8762 h 10000"/>
                    <a:gd name="connsiteX35" fmla="*/ 2058 w 10000"/>
                    <a:gd name="connsiteY35" fmla="*/ 9333 h 10000"/>
                    <a:gd name="connsiteX36" fmla="*/ 2744 w 10000"/>
                    <a:gd name="connsiteY36" fmla="*/ 9714 h 10000"/>
                    <a:gd name="connsiteX37" fmla="*/ 3430 w 10000"/>
                    <a:gd name="connsiteY37" fmla="*/ 10000 h 10000"/>
                    <a:gd name="connsiteX38" fmla="*/ 4148 w 10000"/>
                    <a:gd name="connsiteY38" fmla="*/ 7692 h 10000"/>
                    <a:gd name="connsiteX0" fmla="*/ 4148 w 10000"/>
                    <a:gd name="connsiteY0" fmla="*/ 7692 h 10000"/>
                    <a:gd name="connsiteX1" fmla="*/ 3131 w 10000"/>
                    <a:gd name="connsiteY1" fmla="*/ 2924 h 10000"/>
                    <a:gd name="connsiteX2" fmla="*/ 7604 w 10000"/>
                    <a:gd name="connsiteY2" fmla="*/ 5107 h 10000"/>
                    <a:gd name="connsiteX3" fmla="*/ 10000 w 10000"/>
                    <a:gd name="connsiteY3" fmla="*/ 5143 h 10000"/>
                    <a:gd name="connsiteX4" fmla="*/ 9964 w 10000"/>
                    <a:gd name="connsiteY4" fmla="*/ 4667 h 10000"/>
                    <a:gd name="connsiteX5" fmla="*/ 9892 w 10000"/>
                    <a:gd name="connsiteY5" fmla="*/ 4095 h 10000"/>
                    <a:gd name="connsiteX6" fmla="*/ 9747 w 10000"/>
                    <a:gd name="connsiteY6" fmla="*/ 3714 h 10000"/>
                    <a:gd name="connsiteX7" fmla="*/ 9603 w 10000"/>
                    <a:gd name="connsiteY7" fmla="*/ 3238 h 10000"/>
                    <a:gd name="connsiteX8" fmla="*/ 9386 w 10000"/>
                    <a:gd name="connsiteY8" fmla="*/ 2762 h 10000"/>
                    <a:gd name="connsiteX9" fmla="*/ 9134 w 10000"/>
                    <a:gd name="connsiteY9" fmla="*/ 2381 h 10000"/>
                    <a:gd name="connsiteX10" fmla="*/ 8845 w 10000"/>
                    <a:gd name="connsiteY10" fmla="*/ 1905 h 10000"/>
                    <a:gd name="connsiteX11" fmla="*/ 8520 w 10000"/>
                    <a:gd name="connsiteY11" fmla="*/ 1524 h 10000"/>
                    <a:gd name="connsiteX12" fmla="*/ 7762 w 10000"/>
                    <a:gd name="connsiteY12" fmla="*/ 857 h 10000"/>
                    <a:gd name="connsiteX13" fmla="*/ 6931 w 10000"/>
                    <a:gd name="connsiteY13" fmla="*/ 476 h 10000"/>
                    <a:gd name="connsiteX14" fmla="*/ 6029 w 10000"/>
                    <a:gd name="connsiteY14" fmla="*/ 95 h 10000"/>
                    <a:gd name="connsiteX15" fmla="*/ 5018 w 10000"/>
                    <a:gd name="connsiteY15" fmla="*/ 0 h 10000"/>
                    <a:gd name="connsiteX16" fmla="*/ 4007 w 10000"/>
                    <a:gd name="connsiteY16" fmla="*/ 95 h 10000"/>
                    <a:gd name="connsiteX17" fmla="*/ 3069 w 10000"/>
                    <a:gd name="connsiteY17" fmla="*/ 476 h 10000"/>
                    <a:gd name="connsiteX18" fmla="*/ 2202 w 10000"/>
                    <a:gd name="connsiteY18" fmla="*/ 857 h 10000"/>
                    <a:gd name="connsiteX19" fmla="*/ 1480 w 10000"/>
                    <a:gd name="connsiteY19" fmla="*/ 1524 h 10000"/>
                    <a:gd name="connsiteX20" fmla="*/ 1119 w 10000"/>
                    <a:gd name="connsiteY20" fmla="*/ 1905 h 10000"/>
                    <a:gd name="connsiteX21" fmla="*/ 830 w 10000"/>
                    <a:gd name="connsiteY21" fmla="*/ 2381 h 10000"/>
                    <a:gd name="connsiteX22" fmla="*/ 578 w 10000"/>
                    <a:gd name="connsiteY22" fmla="*/ 2762 h 10000"/>
                    <a:gd name="connsiteX23" fmla="*/ 361 w 10000"/>
                    <a:gd name="connsiteY23" fmla="*/ 3238 h 10000"/>
                    <a:gd name="connsiteX24" fmla="*/ 217 w 10000"/>
                    <a:gd name="connsiteY24" fmla="*/ 3714 h 10000"/>
                    <a:gd name="connsiteX25" fmla="*/ 72 w 10000"/>
                    <a:gd name="connsiteY25" fmla="*/ 4095 h 10000"/>
                    <a:gd name="connsiteX26" fmla="*/ 36 w 10000"/>
                    <a:gd name="connsiteY26" fmla="*/ 4667 h 10000"/>
                    <a:gd name="connsiteX27" fmla="*/ 0 w 10000"/>
                    <a:gd name="connsiteY27" fmla="*/ 5143 h 10000"/>
                    <a:gd name="connsiteX28" fmla="*/ 0 w 10000"/>
                    <a:gd name="connsiteY28" fmla="*/ 5524 h 10000"/>
                    <a:gd name="connsiteX29" fmla="*/ 72 w 10000"/>
                    <a:gd name="connsiteY29" fmla="*/ 6000 h 10000"/>
                    <a:gd name="connsiteX30" fmla="*/ 108 w 10000"/>
                    <a:gd name="connsiteY30" fmla="*/ 6381 h 10000"/>
                    <a:gd name="connsiteX31" fmla="*/ 253 w 10000"/>
                    <a:gd name="connsiteY31" fmla="*/ 6762 h 10000"/>
                    <a:gd name="connsiteX32" fmla="*/ 542 w 10000"/>
                    <a:gd name="connsiteY32" fmla="*/ 7429 h 10000"/>
                    <a:gd name="connsiteX33" fmla="*/ 975 w 10000"/>
                    <a:gd name="connsiteY33" fmla="*/ 8190 h 10000"/>
                    <a:gd name="connsiteX34" fmla="*/ 1480 w 10000"/>
                    <a:gd name="connsiteY34" fmla="*/ 8762 h 10000"/>
                    <a:gd name="connsiteX35" fmla="*/ 2058 w 10000"/>
                    <a:gd name="connsiteY35" fmla="*/ 9333 h 10000"/>
                    <a:gd name="connsiteX36" fmla="*/ 2744 w 10000"/>
                    <a:gd name="connsiteY36" fmla="*/ 9714 h 10000"/>
                    <a:gd name="connsiteX37" fmla="*/ 3430 w 10000"/>
                    <a:gd name="connsiteY37" fmla="*/ 10000 h 10000"/>
                    <a:gd name="connsiteX38" fmla="*/ 4148 w 10000"/>
                    <a:gd name="connsiteY38" fmla="*/ 7692 h 10000"/>
                    <a:gd name="connsiteX0" fmla="*/ 4148 w 10000"/>
                    <a:gd name="connsiteY0" fmla="*/ 7692 h 10000"/>
                    <a:gd name="connsiteX1" fmla="*/ 2914 w 10000"/>
                    <a:gd name="connsiteY1" fmla="*/ 5532 h 10000"/>
                    <a:gd name="connsiteX2" fmla="*/ 7604 w 10000"/>
                    <a:gd name="connsiteY2" fmla="*/ 5107 h 10000"/>
                    <a:gd name="connsiteX3" fmla="*/ 10000 w 10000"/>
                    <a:gd name="connsiteY3" fmla="*/ 5143 h 10000"/>
                    <a:gd name="connsiteX4" fmla="*/ 9964 w 10000"/>
                    <a:gd name="connsiteY4" fmla="*/ 4667 h 10000"/>
                    <a:gd name="connsiteX5" fmla="*/ 9892 w 10000"/>
                    <a:gd name="connsiteY5" fmla="*/ 4095 h 10000"/>
                    <a:gd name="connsiteX6" fmla="*/ 9747 w 10000"/>
                    <a:gd name="connsiteY6" fmla="*/ 3714 h 10000"/>
                    <a:gd name="connsiteX7" fmla="*/ 9603 w 10000"/>
                    <a:gd name="connsiteY7" fmla="*/ 3238 h 10000"/>
                    <a:gd name="connsiteX8" fmla="*/ 9386 w 10000"/>
                    <a:gd name="connsiteY8" fmla="*/ 2762 h 10000"/>
                    <a:gd name="connsiteX9" fmla="*/ 9134 w 10000"/>
                    <a:gd name="connsiteY9" fmla="*/ 2381 h 10000"/>
                    <a:gd name="connsiteX10" fmla="*/ 8845 w 10000"/>
                    <a:gd name="connsiteY10" fmla="*/ 1905 h 10000"/>
                    <a:gd name="connsiteX11" fmla="*/ 8520 w 10000"/>
                    <a:gd name="connsiteY11" fmla="*/ 1524 h 10000"/>
                    <a:gd name="connsiteX12" fmla="*/ 7762 w 10000"/>
                    <a:gd name="connsiteY12" fmla="*/ 857 h 10000"/>
                    <a:gd name="connsiteX13" fmla="*/ 6931 w 10000"/>
                    <a:gd name="connsiteY13" fmla="*/ 476 h 10000"/>
                    <a:gd name="connsiteX14" fmla="*/ 6029 w 10000"/>
                    <a:gd name="connsiteY14" fmla="*/ 95 h 10000"/>
                    <a:gd name="connsiteX15" fmla="*/ 5018 w 10000"/>
                    <a:gd name="connsiteY15" fmla="*/ 0 h 10000"/>
                    <a:gd name="connsiteX16" fmla="*/ 4007 w 10000"/>
                    <a:gd name="connsiteY16" fmla="*/ 95 h 10000"/>
                    <a:gd name="connsiteX17" fmla="*/ 3069 w 10000"/>
                    <a:gd name="connsiteY17" fmla="*/ 476 h 10000"/>
                    <a:gd name="connsiteX18" fmla="*/ 2202 w 10000"/>
                    <a:gd name="connsiteY18" fmla="*/ 857 h 10000"/>
                    <a:gd name="connsiteX19" fmla="*/ 1480 w 10000"/>
                    <a:gd name="connsiteY19" fmla="*/ 1524 h 10000"/>
                    <a:gd name="connsiteX20" fmla="*/ 1119 w 10000"/>
                    <a:gd name="connsiteY20" fmla="*/ 1905 h 10000"/>
                    <a:gd name="connsiteX21" fmla="*/ 830 w 10000"/>
                    <a:gd name="connsiteY21" fmla="*/ 2381 h 10000"/>
                    <a:gd name="connsiteX22" fmla="*/ 578 w 10000"/>
                    <a:gd name="connsiteY22" fmla="*/ 2762 h 10000"/>
                    <a:gd name="connsiteX23" fmla="*/ 361 w 10000"/>
                    <a:gd name="connsiteY23" fmla="*/ 3238 h 10000"/>
                    <a:gd name="connsiteX24" fmla="*/ 217 w 10000"/>
                    <a:gd name="connsiteY24" fmla="*/ 3714 h 10000"/>
                    <a:gd name="connsiteX25" fmla="*/ 72 w 10000"/>
                    <a:gd name="connsiteY25" fmla="*/ 4095 h 10000"/>
                    <a:gd name="connsiteX26" fmla="*/ 36 w 10000"/>
                    <a:gd name="connsiteY26" fmla="*/ 4667 h 10000"/>
                    <a:gd name="connsiteX27" fmla="*/ 0 w 10000"/>
                    <a:gd name="connsiteY27" fmla="*/ 5143 h 10000"/>
                    <a:gd name="connsiteX28" fmla="*/ 0 w 10000"/>
                    <a:gd name="connsiteY28" fmla="*/ 5524 h 10000"/>
                    <a:gd name="connsiteX29" fmla="*/ 72 w 10000"/>
                    <a:gd name="connsiteY29" fmla="*/ 6000 h 10000"/>
                    <a:gd name="connsiteX30" fmla="*/ 108 w 10000"/>
                    <a:gd name="connsiteY30" fmla="*/ 6381 h 10000"/>
                    <a:gd name="connsiteX31" fmla="*/ 253 w 10000"/>
                    <a:gd name="connsiteY31" fmla="*/ 6762 h 10000"/>
                    <a:gd name="connsiteX32" fmla="*/ 542 w 10000"/>
                    <a:gd name="connsiteY32" fmla="*/ 7429 h 10000"/>
                    <a:gd name="connsiteX33" fmla="*/ 975 w 10000"/>
                    <a:gd name="connsiteY33" fmla="*/ 8190 h 10000"/>
                    <a:gd name="connsiteX34" fmla="*/ 1480 w 10000"/>
                    <a:gd name="connsiteY34" fmla="*/ 8762 h 10000"/>
                    <a:gd name="connsiteX35" fmla="*/ 2058 w 10000"/>
                    <a:gd name="connsiteY35" fmla="*/ 9333 h 10000"/>
                    <a:gd name="connsiteX36" fmla="*/ 2744 w 10000"/>
                    <a:gd name="connsiteY36" fmla="*/ 9714 h 10000"/>
                    <a:gd name="connsiteX37" fmla="*/ 3430 w 10000"/>
                    <a:gd name="connsiteY37" fmla="*/ 10000 h 10000"/>
                    <a:gd name="connsiteX38" fmla="*/ 4148 w 10000"/>
                    <a:gd name="connsiteY38" fmla="*/ 7692 h 10000"/>
                    <a:gd name="connsiteX0" fmla="*/ 4148 w 10000"/>
                    <a:gd name="connsiteY0" fmla="*/ 7692 h 10000"/>
                    <a:gd name="connsiteX1" fmla="*/ 2914 w 10000"/>
                    <a:gd name="connsiteY1" fmla="*/ 5532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747 w 10000"/>
                    <a:gd name="connsiteY5" fmla="*/ 3714 h 10000"/>
                    <a:gd name="connsiteX6" fmla="*/ 9603 w 10000"/>
                    <a:gd name="connsiteY6" fmla="*/ 3238 h 10000"/>
                    <a:gd name="connsiteX7" fmla="*/ 9386 w 10000"/>
                    <a:gd name="connsiteY7" fmla="*/ 2762 h 10000"/>
                    <a:gd name="connsiteX8" fmla="*/ 9134 w 10000"/>
                    <a:gd name="connsiteY8" fmla="*/ 2381 h 10000"/>
                    <a:gd name="connsiteX9" fmla="*/ 8845 w 10000"/>
                    <a:gd name="connsiteY9" fmla="*/ 1905 h 10000"/>
                    <a:gd name="connsiteX10" fmla="*/ 8520 w 10000"/>
                    <a:gd name="connsiteY10" fmla="*/ 1524 h 10000"/>
                    <a:gd name="connsiteX11" fmla="*/ 7762 w 10000"/>
                    <a:gd name="connsiteY11" fmla="*/ 857 h 10000"/>
                    <a:gd name="connsiteX12" fmla="*/ 6931 w 10000"/>
                    <a:gd name="connsiteY12" fmla="*/ 476 h 10000"/>
                    <a:gd name="connsiteX13" fmla="*/ 6029 w 10000"/>
                    <a:gd name="connsiteY13" fmla="*/ 95 h 10000"/>
                    <a:gd name="connsiteX14" fmla="*/ 5018 w 10000"/>
                    <a:gd name="connsiteY14" fmla="*/ 0 h 10000"/>
                    <a:gd name="connsiteX15" fmla="*/ 4007 w 10000"/>
                    <a:gd name="connsiteY15" fmla="*/ 95 h 10000"/>
                    <a:gd name="connsiteX16" fmla="*/ 3069 w 10000"/>
                    <a:gd name="connsiteY16" fmla="*/ 476 h 10000"/>
                    <a:gd name="connsiteX17" fmla="*/ 2202 w 10000"/>
                    <a:gd name="connsiteY17" fmla="*/ 857 h 10000"/>
                    <a:gd name="connsiteX18" fmla="*/ 1480 w 10000"/>
                    <a:gd name="connsiteY18" fmla="*/ 1524 h 10000"/>
                    <a:gd name="connsiteX19" fmla="*/ 1119 w 10000"/>
                    <a:gd name="connsiteY19" fmla="*/ 1905 h 10000"/>
                    <a:gd name="connsiteX20" fmla="*/ 830 w 10000"/>
                    <a:gd name="connsiteY20" fmla="*/ 2381 h 10000"/>
                    <a:gd name="connsiteX21" fmla="*/ 578 w 10000"/>
                    <a:gd name="connsiteY21" fmla="*/ 2762 h 10000"/>
                    <a:gd name="connsiteX22" fmla="*/ 361 w 10000"/>
                    <a:gd name="connsiteY22" fmla="*/ 3238 h 10000"/>
                    <a:gd name="connsiteX23" fmla="*/ 217 w 10000"/>
                    <a:gd name="connsiteY23" fmla="*/ 3714 h 10000"/>
                    <a:gd name="connsiteX24" fmla="*/ 72 w 10000"/>
                    <a:gd name="connsiteY24" fmla="*/ 4095 h 10000"/>
                    <a:gd name="connsiteX25" fmla="*/ 36 w 10000"/>
                    <a:gd name="connsiteY25" fmla="*/ 4667 h 10000"/>
                    <a:gd name="connsiteX26" fmla="*/ 0 w 10000"/>
                    <a:gd name="connsiteY26" fmla="*/ 5143 h 10000"/>
                    <a:gd name="connsiteX27" fmla="*/ 0 w 10000"/>
                    <a:gd name="connsiteY27" fmla="*/ 5524 h 10000"/>
                    <a:gd name="connsiteX28" fmla="*/ 72 w 10000"/>
                    <a:gd name="connsiteY28" fmla="*/ 6000 h 10000"/>
                    <a:gd name="connsiteX29" fmla="*/ 108 w 10000"/>
                    <a:gd name="connsiteY29" fmla="*/ 6381 h 10000"/>
                    <a:gd name="connsiteX30" fmla="*/ 253 w 10000"/>
                    <a:gd name="connsiteY30" fmla="*/ 6762 h 10000"/>
                    <a:gd name="connsiteX31" fmla="*/ 542 w 10000"/>
                    <a:gd name="connsiteY31" fmla="*/ 7429 h 10000"/>
                    <a:gd name="connsiteX32" fmla="*/ 975 w 10000"/>
                    <a:gd name="connsiteY32" fmla="*/ 8190 h 10000"/>
                    <a:gd name="connsiteX33" fmla="*/ 1480 w 10000"/>
                    <a:gd name="connsiteY33" fmla="*/ 8762 h 10000"/>
                    <a:gd name="connsiteX34" fmla="*/ 2058 w 10000"/>
                    <a:gd name="connsiteY34" fmla="*/ 9333 h 10000"/>
                    <a:gd name="connsiteX35" fmla="*/ 2744 w 10000"/>
                    <a:gd name="connsiteY35" fmla="*/ 9714 h 10000"/>
                    <a:gd name="connsiteX36" fmla="*/ 3430 w 10000"/>
                    <a:gd name="connsiteY36" fmla="*/ 10000 h 10000"/>
                    <a:gd name="connsiteX37" fmla="*/ 4148 w 10000"/>
                    <a:gd name="connsiteY37" fmla="*/ 7692 h 10000"/>
                    <a:gd name="connsiteX0" fmla="*/ 4148 w 10000"/>
                    <a:gd name="connsiteY0" fmla="*/ 7692 h 10000"/>
                    <a:gd name="connsiteX1" fmla="*/ 2914 w 10000"/>
                    <a:gd name="connsiteY1" fmla="*/ 5532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603 w 10000"/>
                    <a:gd name="connsiteY5" fmla="*/ 3238 h 10000"/>
                    <a:gd name="connsiteX6" fmla="*/ 9386 w 10000"/>
                    <a:gd name="connsiteY6" fmla="*/ 2762 h 10000"/>
                    <a:gd name="connsiteX7" fmla="*/ 9134 w 10000"/>
                    <a:gd name="connsiteY7" fmla="*/ 2381 h 10000"/>
                    <a:gd name="connsiteX8" fmla="*/ 8845 w 10000"/>
                    <a:gd name="connsiteY8" fmla="*/ 1905 h 10000"/>
                    <a:gd name="connsiteX9" fmla="*/ 8520 w 10000"/>
                    <a:gd name="connsiteY9" fmla="*/ 1524 h 10000"/>
                    <a:gd name="connsiteX10" fmla="*/ 7762 w 10000"/>
                    <a:gd name="connsiteY10" fmla="*/ 857 h 10000"/>
                    <a:gd name="connsiteX11" fmla="*/ 6931 w 10000"/>
                    <a:gd name="connsiteY11" fmla="*/ 476 h 10000"/>
                    <a:gd name="connsiteX12" fmla="*/ 6029 w 10000"/>
                    <a:gd name="connsiteY12" fmla="*/ 95 h 10000"/>
                    <a:gd name="connsiteX13" fmla="*/ 5018 w 10000"/>
                    <a:gd name="connsiteY13" fmla="*/ 0 h 10000"/>
                    <a:gd name="connsiteX14" fmla="*/ 4007 w 10000"/>
                    <a:gd name="connsiteY14" fmla="*/ 95 h 10000"/>
                    <a:gd name="connsiteX15" fmla="*/ 3069 w 10000"/>
                    <a:gd name="connsiteY15" fmla="*/ 476 h 10000"/>
                    <a:gd name="connsiteX16" fmla="*/ 2202 w 10000"/>
                    <a:gd name="connsiteY16" fmla="*/ 857 h 10000"/>
                    <a:gd name="connsiteX17" fmla="*/ 1480 w 10000"/>
                    <a:gd name="connsiteY17" fmla="*/ 1524 h 10000"/>
                    <a:gd name="connsiteX18" fmla="*/ 1119 w 10000"/>
                    <a:gd name="connsiteY18" fmla="*/ 1905 h 10000"/>
                    <a:gd name="connsiteX19" fmla="*/ 830 w 10000"/>
                    <a:gd name="connsiteY19" fmla="*/ 2381 h 10000"/>
                    <a:gd name="connsiteX20" fmla="*/ 578 w 10000"/>
                    <a:gd name="connsiteY20" fmla="*/ 2762 h 10000"/>
                    <a:gd name="connsiteX21" fmla="*/ 361 w 10000"/>
                    <a:gd name="connsiteY21" fmla="*/ 3238 h 10000"/>
                    <a:gd name="connsiteX22" fmla="*/ 217 w 10000"/>
                    <a:gd name="connsiteY22" fmla="*/ 3714 h 10000"/>
                    <a:gd name="connsiteX23" fmla="*/ 72 w 10000"/>
                    <a:gd name="connsiteY23" fmla="*/ 4095 h 10000"/>
                    <a:gd name="connsiteX24" fmla="*/ 36 w 10000"/>
                    <a:gd name="connsiteY24" fmla="*/ 4667 h 10000"/>
                    <a:gd name="connsiteX25" fmla="*/ 0 w 10000"/>
                    <a:gd name="connsiteY25" fmla="*/ 5143 h 10000"/>
                    <a:gd name="connsiteX26" fmla="*/ 0 w 10000"/>
                    <a:gd name="connsiteY26" fmla="*/ 5524 h 10000"/>
                    <a:gd name="connsiteX27" fmla="*/ 72 w 10000"/>
                    <a:gd name="connsiteY27" fmla="*/ 6000 h 10000"/>
                    <a:gd name="connsiteX28" fmla="*/ 108 w 10000"/>
                    <a:gd name="connsiteY28" fmla="*/ 6381 h 10000"/>
                    <a:gd name="connsiteX29" fmla="*/ 253 w 10000"/>
                    <a:gd name="connsiteY29" fmla="*/ 6762 h 10000"/>
                    <a:gd name="connsiteX30" fmla="*/ 542 w 10000"/>
                    <a:gd name="connsiteY30" fmla="*/ 7429 h 10000"/>
                    <a:gd name="connsiteX31" fmla="*/ 975 w 10000"/>
                    <a:gd name="connsiteY31" fmla="*/ 8190 h 10000"/>
                    <a:gd name="connsiteX32" fmla="*/ 1480 w 10000"/>
                    <a:gd name="connsiteY32" fmla="*/ 8762 h 10000"/>
                    <a:gd name="connsiteX33" fmla="*/ 2058 w 10000"/>
                    <a:gd name="connsiteY33" fmla="*/ 9333 h 10000"/>
                    <a:gd name="connsiteX34" fmla="*/ 2744 w 10000"/>
                    <a:gd name="connsiteY34" fmla="*/ 9714 h 10000"/>
                    <a:gd name="connsiteX35" fmla="*/ 3430 w 10000"/>
                    <a:gd name="connsiteY35" fmla="*/ 10000 h 10000"/>
                    <a:gd name="connsiteX36" fmla="*/ 4148 w 10000"/>
                    <a:gd name="connsiteY36" fmla="*/ 7692 h 10000"/>
                    <a:gd name="connsiteX0" fmla="*/ 4148 w 10000"/>
                    <a:gd name="connsiteY0" fmla="*/ 7692 h 10000"/>
                    <a:gd name="connsiteX1" fmla="*/ 2914 w 10000"/>
                    <a:gd name="connsiteY1" fmla="*/ 5532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603 w 10000"/>
                    <a:gd name="connsiteY5" fmla="*/ 3238 h 10000"/>
                    <a:gd name="connsiteX6" fmla="*/ 9386 w 10000"/>
                    <a:gd name="connsiteY6" fmla="*/ 2762 h 10000"/>
                    <a:gd name="connsiteX7" fmla="*/ 8845 w 10000"/>
                    <a:gd name="connsiteY7" fmla="*/ 1905 h 10000"/>
                    <a:gd name="connsiteX8" fmla="*/ 8520 w 10000"/>
                    <a:gd name="connsiteY8" fmla="*/ 1524 h 10000"/>
                    <a:gd name="connsiteX9" fmla="*/ 7762 w 10000"/>
                    <a:gd name="connsiteY9" fmla="*/ 857 h 10000"/>
                    <a:gd name="connsiteX10" fmla="*/ 6931 w 10000"/>
                    <a:gd name="connsiteY10" fmla="*/ 476 h 10000"/>
                    <a:gd name="connsiteX11" fmla="*/ 6029 w 10000"/>
                    <a:gd name="connsiteY11" fmla="*/ 95 h 10000"/>
                    <a:gd name="connsiteX12" fmla="*/ 5018 w 10000"/>
                    <a:gd name="connsiteY12" fmla="*/ 0 h 10000"/>
                    <a:gd name="connsiteX13" fmla="*/ 4007 w 10000"/>
                    <a:gd name="connsiteY13" fmla="*/ 95 h 10000"/>
                    <a:gd name="connsiteX14" fmla="*/ 3069 w 10000"/>
                    <a:gd name="connsiteY14" fmla="*/ 476 h 10000"/>
                    <a:gd name="connsiteX15" fmla="*/ 2202 w 10000"/>
                    <a:gd name="connsiteY15" fmla="*/ 857 h 10000"/>
                    <a:gd name="connsiteX16" fmla="*/ 1480 w 10000"/>
                    <a:gd name="connsiteY16" fmla="*/ 1524 h 10000"/>
                    <a:gd name="connsiteX17" fmla="*/ 1119 w 10000"/>
                    <a:gd name="connsiteY17" fmla="*/ 1905 h 10000"/>
                    <a:gd name="connsiteX18" fmla="*/ 830 w 10000"/>
                    <a:gd name="connsiteY18" fmla="*/ 2381 h 10000"/>
                    <a:gd name="connsiteX19" fmla="*/ 578 w 10000"/>
                    <a:gd name="connsiteY19" fmla="*/ 2762 h 10000"/>
                    <a:gd name="connsiteX20" fmla="*/ 361 w 10000"/>
                    <a:gd name="connsiteY20" fmla="*/ 3238 h 10000"/>
                    <a:gd name="connsiteX21" fmla="*/ 217 w 10000"/>
                    <a:gd name="connsiteY21" fmla="*/ 3714 h 10000"/>
                    <a:gd name="connsiteX22" fmla="*/ 72 w 10000"/>
                    <a:gd name="connsiteY22" fmla="*/ 4095 h 10000"/>
                    <a:gd name="connsiteX23" fmla="*/ 36 w 10000"/>
                    <a:gd name="connsiteY23" fmla="*/ 4667 h 10000"/>
                    <a:gd name="connsiteX24" fmla="*/ 0 w 10000"/>
                    <a:gd name="connsiteY24" fmla="*/ 5143 h 10000"/>
                    <a:gd name="connsiteX25" fmla="*/ 0 w 10000"/>
                    <a:gd name="connsiteY25" fmla="*/ 5524 h 10000"/>
                    <a:gd name="connsiteX26" fmla="*/ 72 w 10000"/>
                    <a:gd name="connsiteY26" fmla="*/ 6000 h 10000"/>
                    <a:gd name="connsiteX27" fmla="*/ 108 w 10000"/>
                    <a:gd name="connsiteY27" fmla="*/ 6381 h 10000"/>
                    <a:gd name="connsiteX28" fmla="*/ 253 w 10000"/>
                    <a:gd name="connsiteY28" fmla="*/ 6762 h 10000"/>
                    <a:gd name="connsiteX29" fmla="*/ 542 w 10000"/>
                    <a:gd name="connsiteY29" fmla="*/ 7429 h 10000"/>
                    <a:gd name="connsiteX30" fmla="*/ 975 w 10000"/>
                    <a:gd name="connsiteY30" fmla="*/ 8190 h 10000"/>
                    <a:gd name="connsiteX31" fmla="*/ 1480 w 10000"/>
                    <a:gd name="connsiteY31" fmla="*/ 8762 h 10000"/>
                    <a:gd name="connsiteX32" fmla="*/ 2058 w 10000"/>
                    <a:gd name="connsiteY32" fmla="*/ 9333 h 10000"/>
                    <a:gd name="connsiteX33" fmla="*/ 2744 w 10000"/>
                    <a:gd name="connsiteY33" fmla="*/ 9714 h 10000"/>
                    <a:gd name="connsiteX34" fmla="*/ 3430 w 10000"/>
                    <a:gd name="connsiteY34" fmla="*/ 10000 h 10000"/>
                    <a:gd name="connsiteX35" fmla="*/ 4148 w 10000"/>
                    <a:gd name="connsiteY35" fmla="*/ 7692 h 10000"/>
                    <a:gd name="connsiteX0" fmla="*/ 4148 w 10000"/>
                    <a:gd name="connsiteY0" fmla="*/ 7692 h 10000"/>
                    <a:gd name="connsiteX1" fmla="*/ 2914 w 10000"/>
                    <a:gd name="connsiteY1" fmla="*/ 5532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603 w 10000"/>
                    <a:gd name="connsiteY5" fmla="*/ 3238 h 10000"/>
                    <a:gd name="connsiteX6" fmla="*/ 9386 w 10000"/>
                    <a:gd name="connsiteY6" fmla="*/ 2762 h 10000"/>
                    <a:gd name="connsiteX7" fmla="*/ 8845 w 10000"/>
                    <a:gd name="connsiteY7" fmla="*/ 1905 h 10000"/>
                    <a:gd name="connsiteX8" fmla="*/ 7762 w 10000"/>
                    <a:gd name="connsiteY8" fmla="*/ 857 h 10000"/>
                    <a:gd name="connsiteX9" fmla="*/ 6931 w 10000"/>
                    <a:gd name="connsiteY9" fmla="*/ 476 h 10000"/>
                    <a:gd name="connsiteX10" fmla="*/ 6029 w 10000"/>
                    <a:gd name="connsiteY10" fmla="*/ 95 h 10000"/>
                    <a:gd name="connsiteX11" fmla="*/ 5018 w 10000"/>
                    <a:gd name="connsiteY11" fmla="*/ 0 h 10000"/>
                    <a:gd name="connsiteX12" fmla="*/ 4007 w 10000"/>
                    <a:gd name="connsiteY12" fmla="*/ 95 h 10000"/>
                    <a:gd name="connsiteX13" fmla="*/ 3069 w 10000"/>
                    <a:gd name="connsiteY13" fmla="*/ 476 h 10000"/>
                    <a:gd name="connsiteX14" fmla="*/ 2202 w 10000"/>
                    <a:gd name="connsiteY14" fmla="*/ 857 h 10000"/>
                    <a:gd name="connsiteX15" fmla="*/ 1480 w 10000"/>
                    <a:gd name="connsiteY15" fmla="*/ 1524 h 10000"/>
                    <a:gd name="connsiteX16" fmla="*/ 1119 w 10000"/>
                    <a:gd name="connsiteY16" fmla="*/ 1905 h 10000"/>
                    <a:gd name="connsiteX17" fmla="*/ 830 w 10000"/>
                    <a:gd name="connsiteY17" fmla="*/ 2381 h 10000"/>
                    <a:gd name="connsiteX18" fmla="*/ 578 w 10000"/>
                    <a:gd name="connsiteY18" fmla="*/ 2762 h 10000"/>
                    <a:gd name="connsiteX19" fmla="*/ 361 w 10000"/>
                    <a:gd name="connsiteY19" fmla="*/ 3238 h 10000"/>
                    <a:gd name="connsiteX20" fmla="*/ 217 w 10000"/>
                    <a:gd name="connsiteY20" fmla="*/ 3714 h 10000"/>
                    <a:gd name="connsiteX21" fmla="*/ 72 w 10000"/>
                    <a:gd name="connsiteY21" fmla="*/ 4095 h 10000"/>
                    <a:gd name="connsiteX22" fmla="*/ 36 w 10000"/>
                    <a:gd name="connsiteY22" fmla="*/ 4667 h 10000"/>
                    <a:gd name="connsiteX23" fmla="*/ 0 w 10000"/>
                    <a:gd name="connsiteY23" fmla="*/ 5143 h 10000"/>
                    <a:gd name="connsiteX24" fmla="*/ 0 w 10000"/>
                    <a:gd name="connsiteY24" fmla="*/ 5524 h 10000"/>
                    <a:gd name="connsiteX25" fmla="*/ 72 w 10000"/>
                    <a:gd name="connsiteY25" fmla="*/ 6000 h 10000"/>
                    <a:gd name="connsiteX26" fmla="*/ 108 w 10000"/>
                    <a:gd name="connsiteY26" fmla="*/ 6381 h 10000"/>
                    <a:gd name="connsiteX27" fmla="*/ 253 w 10000"/>
                    <a:gd name="connsiteY27" fmla="*/ 6762 h 10000"/>
                    <a:gd name="connsiteX28" fmla="*/ 542 w 10000"/>
                    <a:gd name="connsiteY28" fmla="*/ 7429 h 10000"/>
                    <a:gd name="connsiteX29" fmla="*/ 975 w 10000"/>
                    <a:gd name="connsiteY29" fmla="*/ 8190 h 10000"/>
                    <a:gd name="connsiteX30" fmla="*/ 1480 w 10000"/>
                    <a:gd name="connsiteY30" fmla="*/ 8762 h 10000"/>
                    <a:gd name="connsiteX31" fmla="*/ 2058 w 10000"/>
                    <a:gd name="connsiteY31" fmla="*/ 9333 h 10000"/>
                    <a:gd name="connsiteX32" fmla="*/ 2744 w 10000"/>
                    <a:gd name="connsiteY32" fmla="*/ 9714 h 10000"/>
                    <a:gd name="connsiteX33" fmla="*/ 3430 w 10000"/>
                    <a:gd name="connsiteY33" fmla="*/ 10000 h 10000"/>
                    <a:gd name="connsiteX34" fmla="*/ 4148 w 10000"/>
                    <a:gd name="connsiteY34" fmla="*/ 7692 h 10000"/>
                    <a:gd name="connsiteX0" fmla="*/ 4148 w 10000"/>
                    <a:gd name="connsiteY0" fmla="*/ 7692 h 10000"/>
                    <a:gd name="connsiteX1" fmla="*/ 2914 w 10000"/>
                    <a:gd name="connsiteY1" fmla="*/ 5532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603 w 10000"/>
                    <a:gd name="connsiteY5" fmla="*/ 3238 h 10000"/>
                    <a:gd name="connsiteX6" fmla="*/ 9386 w 10000"/>
                    <a:gd name="connsiteY6" fmla="*/ 2762 h 10000"/>
                    <a:gd name="connsiteX7" fmla="*/ 7762 w 10000"/>
                    <a:gd name="connsiteY7" fmla="*/ 857 h 10000"/>
                    <a:gd name="connsiteX8" fmla="*/ 6931 w 10000"/>
                    <a:gd name="connsiteY8" fmla="*/ 476 h 10000"/>
                    <a:gd name="connsiteX9" fmla="*/ 6029 w 10000"/>
                    <a:gd name="connsiteY9" fmla="*/ 95 h 10000"/>
                    <a:gd name="connsiteX10" fmla="*/ 5018 w 10000"/>
                    <a:gd name="connsiteY10" fmla="*/ 0 h 10000"/>
                    <a:gd name="connsiteX11" fmla="*/ 4007 w 10000"/>
                    <a:gd name="connsiteY11" fmla="*/ 95 h 10000"/>
                    <a:gd name="connsiteX12" fmla="*/ 3069 w 10000"/>
                    <a:gd name="connsiteY12" fmla="*/ 476 h 10000"/>
                    <a:gd name="connsiteX13" fmla="*/ 2202 w 10000"/>
                    <a:gd name="connsiteY13" fmla="*/ 857 h 10000"/>
                    <a:gd name="connsiteX14" fmla="*/ 1480 w 10000"/>
                    <a:gd name="connsiteY14" fmla="*/ 1524 h 10000"/>
                    <a:gd name="connsiteX15" fmla="*/ 1119 w 10000"/>
                    <a:gd name="connsiteY15" fmla="*/ 1905 h 10000"/>
                    <a:gd name="connsiteX16" fmla="*/ 830 w 10000"/>
                    <a:gd name="connsiteY16" fmla="*/ 2381 h 10000"/>
                    <a:gd name="connsiteX17" fmla="*/ 578 w 10000"/>
                    <a:gd name="connsiteY17" fmla="*/ 2762 h 10000"/>
                    <a:gd name="connsiteX18" fmla="*/ 361 w 10000"/>
                    <a:gd name="connsiteY18" fmla="*/ 3238 h 10000"/>
                    <a:gd name="connsiteX19" fmla="*/ 217 w 10000"/>
                    <a:gd name="connsiteY19" fmla="*/ 3714 h 10000"/>
                    <a:gd name="connsiteX20" fmla="*/ 72 w 10000"/>
                    <a:gd name="connsiteY20" fmla="*/ 4095 h 10000"/>
                    <a:gd name="connsiteX21" fmla="*/ 36 w 10000"/>
                    <a:gd name="connsiteY21" fmla="*/ 4667 h 10000"/>
                    <a:gd name="connsiteX22" fmla="*/ 0 w 10000"/>
                    <a:gd name="connsiteY22" fmla="*/ 5143 h 10000"/>
                    <a:gd name="connsiteX23" fmla="*/ 0 w 10000"/>
                    <a:gd name="connsiteY23" fmla="*/ 5524 h 10000"/>
                    <a:gd name="connsiteX24" fmla="*/ 72 w 10000"/>
                    <a:gd name="connsiteY24" fmla="*/ 6000 h 10000"/>
                    <a:gd name="connsiteX25" fmla="*/ 108 w 10000"/>
                    <a:gd name="connsiteY25" fmla="*/ 6381 h 10000"/>
                    <a:gd name="connsiteX26" fmla="*/ 253 w 10000"/>
                    <a:gd name="connsiteY26" fmla="*/ 6762 h 10000"/>
                    <a:gd name="connsiteX27" fmla="*/ 542 w 10000"/>
                    <a:gd name="connsiteY27" fmla="*/ 7429 h 10000"/>
                    <a:gd name="connsiteX28" fmla="*/ 975 w 10000"/>
                    <a:gd name="connsiteY28" fmla="*/ 8190 h 10000"/>
                    <a:gd name="connsiteX29" fmla="*/ 1480 w 10000"/>
                    <a:gd name="connsiteY29" fmla="*/ 8762 h 10000"/>
                    <a:gd name="connsiteX30" fmla="*/ 2058 w 10000"/>
                    <a:gd name="connsiteY30" fmla="*/ 9333 h 10000"/>
                    <a:gd name="connsiteX31" fmla="*/ 2744 w 10000"/>
                    <a:gd name="connsiteY31" fmla="*/ 9714 h 10000"/>
                    <a:gd name="connsiteX32" fmla="*/ 3430 w 10000"/>
                    <a:gd name="connsiteY32" fmla="*/ 10000 h 10000"/>
                    <a:gd name="connsiteX33" fmla="*/ 4148 w 10000"/>
                    <a:gd name="connsiteY33" fmla="*/ 7692 h 10000"/>
                    <a:gd name="connsiteX0" fmla="*/ 4148 w 10000"/>
                    <a:gd name="connsiteY0" fmla="*/ 7692 h 10000"/>
                    <a:gd name="connsiteX1" fmla="*/ 2914 w 10000"/>
                    <a:gd name="connsiteY1" fmla="*/ 5532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9603 w 10000"/>
                    <a:gd name="connsiteY5" fmla="*/ 3238 h 10000"/>
                    <a:gd name="connsiteX6" fmla="*/ 7762 w 10000"/>
                    <a:gd name="connsiteY6" fmla="*/ 857 h 10000"/>
                    <a:gd name="connsiteX7" fmla="*/ 6931 w 10000"/>
                    <a:gd name="connsiteY7" fmla="*/ 476 h 10000"/>
                    <a:gd name="connsiteX8" fmla="*/ 6029 w 10000"/>
                    <a:gd name="connsiteY8" fmla="*/ 95 h 10000"/>
                    <a:gd name="connsiteX9" fmla="*/ 5018 w 10000"/>
                    <a:gd name="connsiteY9" fmla="*/ 0 h 10000"/>
                    <a:gd name="connsiteX10" fmla="*/ 4007 w 10000"/>
                    <a:gd name="connsiteY10" fmla="*/ 95 h 10000"/>
                    <a:gd name="connsiteX11" fmla="*/ 3069 w 10000"/>
                    <a:gd name="connsiteY11" fmla="*/ 476 h 10000"/>
                    <a:gd name="connsiteX12" fmla="*/ 2202 w 10000"/>
                    <a:gd name="connsiteY12" fmla="*/ 857 h 10000"/>
                    <a:gd name="connsiteX13" fmla="*/ 1480 w 10000"/>
                    <a:gd name="connsiteY13" fmla="*/ 1524 h 10000"/>
                    <a:gd name="connsiteX14" fmla="*/ 1119 w 10000"/>
                    <a:gd name="connsiteY14" fmla="*/ 1905 h 10000"/>
                    <a:gd name="connsiteX15" fmla="*/ 830 w 10000"/>
                    <a:gd name="connsiteY15" fmla="*/ 2381 h 10000"/>
                    <a:gd name="connsiteX16" fmla="*/ 578 w 10000"/>
                    <a:gd name="connsiteY16" fmla="*/ 2762 h 10000"/>
                    <a:gd name="connsiteX17" fmla="*/ 361 w 10000"/>
                    <a:gd name="connsiteY17" fmla="*/ 3238 h 10000"/>
                    <a:gd name="connsiteX18" fmla="*/ 217 w 10000"/>
                    <a:gd name="connsiteY18" fmla="*/ 3714 h 10000"/>
                    <a:gd name="connsiteX19" fmla="*/ 72 w 10000"/>
                    <a:gd name="connsiteY19" fmla="*/ 4095 h 10000"/>
                    <a:gd name="connsiteX20" fmla="*/ 36 w 10000"/>
                    <a:gd name="connsiteY20" fmla="*/ 4667 h 10000"/>
                    <a:gd name="connsiteX21" fmla="*/ 0 w 10000"/>
                    <a:gd name="connsiteY21" fmla="*/ 5143 h 10000"/>
                    <a:gd name="connsiteX22" fmla="*/ 0 w 10000"/>
                    <a:gd name="connsiteY22" fmla="*/ 5524 h 10000"/>
                    <a:gd name="connsiteX23" fmla="*/ 72 w 10000"/>
                    <a:gd name="connsiteY23" fmla="*/ 6000 h 10000"/>
                    <a:gd name="connsiteX24" fmla="*/ 108 w 10000"/>
                    <a:gd name="connsiteY24" fmla="*/ 6381 h 10000"/>
                    <a:gd name="connsiteX25" fmla="*/ 253 w 10000"/>
                    <a:gd name="connsiteY25" fmla="*/ 6762 h 10000"/>
                    <a:gd name="connsiteX26" fmla="*/ 542 w 10000"/>
                    <a:gd name="connsiteY26" fmla="*/ 7429 h 10000"/>
                    <a:gd name="connsiteX27" fmla="*/ 975 w 10000"/>
                    <a:gd name="connsiteY27" fmla="*/ 8190 h 10000"/>
                    <a:gd name="connsiteX28" fmla="*/ 1480 w 10000"/>
                    <a:gd name="connsiteY28" fmla="*/ 8762 h 10000"/>
                    <a:gd name="connsiteX29" fmla="*/ 2058 w 10000"/>
                    <a:gd name="connsiteY29" fmla="*/ 9333 h 10000"/>
                    <a:gd name="connsiteX30" fmla="*/ 2744 w 10000"/>
                    <a:gd name="connsiteY30" fmla="*/ 9714 h 10000"/>
                    <a:gd name="connsiteX31" fmla="*/ 3430 w 10000"/>
                    <a:gd name="connsiteY31" fmla="*/ 10000 h 10000"/>
                    <a:gd name="connsiteX32" fmla="*/ 4148 w 10000"/>
                    <a:gd name="connsiteY32" fmla="*/ 7692 h 10000"/>
                    <a:gd name="connsiteX0" fmla="*/ 4148 w 10000"/>
                    <a:gd name="connsiteY0" fmla="*/ 7692 h 10000"/>
                    <a:gd name="connsiteX1" fmla="*/ 2914 w 10000"/>
                    <a:gd name="connsiteY1" fmla="*/ 5532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9892 w 10000"/>
                    <a:gd name="connsiteY4" fmla="*/ 4095 h 10000"/>
                    <a:gd name="connsiteX5" fmla="*/ 7762 w 10000"/>
                    <a:gd name="connsiteY5" fmla="*/ 857 h 10000"/>
                    <a:gd name="connsiteX6" fmla="*/ 6931 w 10000"/>
                    <a:gd name="connsiteY6" fmla="*/ 476 h 10000"/>
                    <a:gd name="connsiteX7" fmla="*/ 6029 w 10000"/>
                    <a:gd name="connsiteY7" fmla="*/ 95 h 10000"/>
                    <a:gd name="connsiteX8" fmla="*/ 5018 w 10000"/>
                    <a:gd name="connsiteY8" fmla="*/ 0 h 10000"/>
                    <a:gd name="connsiteX9" fmla="*/ 4007 w 10000"/>
                    <a:gd name="connsiteY9" fmla="*/ 95 h 10000"/>
                    <a:gd name="connsiteX10" fmla="*/ 3069 w 10000"/>
                    <a:gd name="connsiteY10" fmla="*/ 476 h 10000"/>
                    <a:gd name="connsiteX11" fmla="*/ 2202 w 10000"/>
                    <a:gd name="connsiteY11" fmla="*/ 857 h 10000"/>
                    <a:gd name="connsiteX12" fmla="*/ 1480 w 10000"/>
                    <a:gd name="connsiteY12" fmla="*/ 1524 h 10000"/>
                    <a:gd name="connsiteX13" fmla="*/ 1119 w 10000"/>
                    <a:gd name="connsiteY13" fmla="*/ 1905 h 10000"/>
                    <a:gd name="connsiteX14" fmla="*/ 830 w 10000"/>
                    <a:gd name="connsiteY14" fmla="*/ 2381 h 10000"/>
                    <a:gd name="connsiteX15" fmla="*/ 578 w 10000"/>
                    <a:gd name="connsiteY15" fmla="*/ 2762 h 10000"/>
                    <a:gd name="connsiteX16" fmla="*/ 361 w 10000"/>
                    <a:gd name="connsiteY16" fmla="*/ 3238 h 10000"/>
                    <a:gd name="connsiteX17" fmla="*/ 217 w 10000"/>
                    <a:gd name="connsiteY17" fmla="*/ 3714 h 10000"/>
                    <a:gd name="connsiteX18" fmla="*/ 72 w 10000"/>
                    <a:gd name="connsiteY18" fmla="*/ 4095 h 10000"/>
                    <a:gd name="connsiteX19" fmla="*/ 36 w 10000"/>
                    <a:gd name="connsiteY19" fmla="*/ 4667 h 10000"/>
                    <a:gd name="connsiteX20" fmla="*/ 0 w 10000"/>
                    <a:gd name="connsiteY20" fmla="*/ 5143 h 10000"/>
                    <a:gd name="connsiteX21" fmla="*/ 0 w 10000"/>
                    <a:gd name="connsiteY21" fmla="*/ 5524 h 10000"/>
                    <a:gd name="connsiteX22" fmla="*/ 72 w 10000"/>
                    <a:gd name="connsiteY22" fmla="*/ 6000 h 10000"/>
                    <a:gd name="connsiteX23" fmla="*/ 108 w 10000"/>
                    <a:gd name="connsiteY23" fmla="*/ 6381 h 10000"/>
                    <a:gd name="connsiteX24" fmla="*/ 253 w 10000"/>
                    <a:gd name="connsiteY24" fmla="*/ 6762 h 10000"/>
                    <a:gd name="connsiteX25" fmla="*/ 542 w 10000"/>
                    <a:gd name="connsiteY25" fmla="*/ 7429 h 10000"/>
                    <a:gd name="connsiteX26" fmla="*/ 975 w 10000"/>
                    <a:gd name="connsiteY26" fmla="*/ 8190 h 10000"/>
                    <a:gd name="connsiteX27" fmla="*/ 1480 w 10000"/>
                    <a:gd name="connsiteY27" fmla="*/ 8762 h 10000"/>
                    <a:gd name="connsiteX28" fmla="*/ 2058 w 10000"/>
                    <a:gd name="connsiteY28" fmla="*/ 9333 h 10000"/>
                    <a:gd name="connsiteX29" fmla="*/ 2744 w 10000"/>
                    <a:gd name="connsiteY29" fmla="*/ 9714 h 10000"/>
                    <a:gd name="connsiteX30" fmla="*/ 3430 w 10000"/>
                    <a:gd name="connsiteY30" fmla="*/ 10000 h 10000"/>
                    <a:gd name="connsiteX31" fmla="*/ 4148 w 10000"/>
                    <a:gd name="connsiteY31" fmla="*/ 7692 h 10000"/>
                    <a:gd name="connsiteX0" fmla="*/ 4148 w 10000"/>
                    <a:gd name="connsiteY0" fmla="*/ 7692 h 10000"/>
                    <a:gd name="connsiteX1" fmla="*/ 2914 w 10000"/>
                    <a:gd name="connsiteY1" fmla="*/ 5532 h 10000"/>
                    <a:gd name="connsiteX2" fmla="*/ 10000 w 10000"/>
                    <a:gd name="connsiteY2" fmla="*/ 5143 h 10000"/>
                    <a:gd name="connsiteX3" fmla="*/ 9964 w 10000"/>
                    <a:gd name="connsiteY3" fmla="*/ 4667 h 10000"/>
                    <a:gd name="connsiteX4" fmla="*/ 7762 w 10000"/>
                    <a:gd name="connsiteY4" fmla="*/ 857 h 10000"/>
                    <a:gd name="connsiteX5" fmla="*/ 6931 w 10000"/>
                    <a:gd name="connsiteY5" fmla="*/ 476 h 10000"/>
                    <a:gd name="connsiteX6" fmla="*/ 6029 w 10000"/>
                    <a:gd name="connsiteY6" fmla="*/ 95 h 10000"/>
                    <a:gd name="connsiteX7" fmla="*/ 5018 w 10000"/>
                    <a:gd name="connsiteY7" fmla="*/ 0 h 10000"/>
                    <a:gd name="connsiteX8" fmla="*/ 4007 w 10000"/>
                    <a:gd name="connsiteY8" fmla="*/ 95 h 10000"/>
                    <a:gd name="connsiteX9" fmla="*/ 3069 w 10000"/>
                    <a:gd name="connsiteY9" fmla="*/ 476 h 10000"/>
                    <a:gd name="connsiteX10" fmla="*/ 2202 w 10000"/>
                    <a:gd name="connsiteY10" fmla="*/ 857 h 10000"/>
                    <a:gd name="connsiteX11" fmla="*/ 1480 w 10000"/>
                    <a:gd name="connsiteY11" fmla="*/ 1524 h 10000"/>
                    <a:gd name="connsiteX12" fmla="*/ 1119 w 10000"/>
                    <a:gd name="connsiteY12" fmla="*/ 1905 h 10000"/>
                    <a:gd name="connsiteX13" fmla="*/ 830 w 10000"/>
                    <a:gd name="connsiteY13" fmla="*/ 2381 h 10000"/>
                    <a:gd name="connsiteX14" fmla="*/ 578 w 10000"/>
                    <a:gd name="connsiteY14" fmla="*/ 2762 h 10000"/>
                    <a:gd name="connsiteX15" fmla="*/ 361 w 10000"/>
                    <a:gd name="connsiteY15" fmla="*/ 3238 h 10000"/>
                    <a:gd name="connsiteX16" fmla="*/ 217 w 10000"/>
                    <a:gd name="connsiteY16" fmla="*/ 3714 h 10000"/>
                    <a:gd name="connsiteX17" fmla="*/ 72 w 10000"/>
                    <a:gd name="connsiteY17" fmla="*/ 4095 h 10000"/>
                    <a:gd name="connsiteX18" fmla="*/ 36 w 10000"/>
                    <a:gd name="connsiteY18" fmla="*/ 4667 h 10000"/>
                    <a:gd name="connsiteX19" fmla="*/ 0 w 10000"/>
                    <a:gd name="connsiteY19" fmla="*/ 5143 h 10000"/>
                    <a:gd name="connsiteX20" fmla="*/ 0 w 10000"/>
                    <a:gd name="connsiteY20" fmla="*/ 5524 h 10000"/>
                    <a:gd name="connsiteX21" fmla="*/ 72 w 10000"/>
                    <a:gd name="connsiteY21" fmla="*/ 6000 h 10000"/>
                    <a:gd name="connsiteX22" fmla="*/ 108 w 10000"/>
                    <a:gd name="connsiteY22" fmla="*/ 6381 h 10000"/>
                    <a:gd name="connsiteX23" fmla="*/ 253 w 10000"/>
                    <a:gd name="connsiteY23" fmla="*/ 6762 h 10000"/>
                    <a:gd name="connsiteX24" fmla="*/ 542 w 10000"/>
                    <a:gd name="connsiteY24" fmla="*/ 7429 h 10000"/>
                    <a:gd name="connsiteX25" fmla="*/ 975 w 10000"/>
                    <a:gd name="connsiteY25" fmla="*/ 8190 h 10000"/>
                    <a:gd name="connsiteX26" fmla="*/ 1480 w 10000"/>
                    <a:gd name="connsiteY26" fmla="*/ 8762 h 10000"/>
                    <a:gd name="connsiteX27" fmla="*/ 2058 w 10000"/>
                    <a:gd name="connsiteY27" fmla="*/ 9333 h 10000"/>
                    <a:gd name="connsiteX28" fmla="*/ 2744 w 10000"/>
                    <a:gd name="connsiteY28" fmla="*/ 9714 h 10000"/>
                    <a:gd name="connsiteX29" fmla="*/ 3430 w 10000"/>
                    <a:gd name="connsiteY29" fmla="*/ 10000 h 10000"/>
                    <a:gd name="connsiteX30" fmla="*/ 4148 w 10000"/>
                    <a:gd name="connsiteY30" fmla="*/ 7692 h 10000"/>
                    <a:gd name="connsiteX0" fmla="*/ 4148 w 10157"/>
                    <a:gd name="connsiteY0" fmla="*/ 7692 h 10000"/>
                    <a:gd name="connsiteX1" fmla="*/ 2914 w 10157"/>
                    <a:gd name="connsiteY1" fmla="*/ 5532 h 10000"/>
                    <a:gd name="connsiteX2" fmla="*/ 10000 w 10157"/>
                    <a:gd name="connsiteY2" fmla="*/ 5143 h 10000"/>
                    <a:gd name="connsiteX3" fmla="*/ 7762 w 10157"/>
                    <a:gd name="connsiteY3" fmla="*/ 857 h 10000"/>
                    <a:gd name="connsiteX4" fmla="*/ 6931 w 10157"/>
                    <a:gd name="connsiteY4" fmla="*/ 476 h 10000"/>
                    <a:gd name="connsiteX5" fmla="*/ 6029 w 10157"/>
                    <a:gd name="connsiteY5" fmla="*/ 95 h 10000"/>
                    <a:gd name="connsiteX6" fmla="*/ 5018 w 10157"/>
                    <a:gd name="connsiteY6" fmla="*/ 0 h 10000"/>
                    <a:gd name="connsiteX7" fmla="*/ 4007 w 10157"/>
                    <a:gd name="connsiteY7" fmla="*/ 95 h 10000"/>
                    <a:gd name="connsiteX8" fmla="*/ 3069 w 10157"/>
                    <a:gd name="connsiteY8" fmla="*/ 476 h 10000"/>
                    <a:gd name="connsiteX9" fmla="*/ 2202 w 10157"/>
                    <a:gd name="connsiteY9" fmla="*/ 857 h 10000"/>
                    <a:gd name="connsiteX10" fmla="*/ 1480 w 10157"/>
                    <a:gd name="connsiteY10" fmla="*/ 1524 h 10000"/>
                    <a:gd name="connsiteX11" fmla="*/ 1119 w 10157"/>
                    <a:gd name="connsiteY11" fmla="*/ 1905 h 10000"/>
                    <a:gd name="connsiteX12" fmla="*/ 830 w 10157"/>
                    <a:gd name="connsiteY12" fmla="*/ 2381 h 10000"/>
                    <a:gd name="connsiteX13" fmla="*/ 578 w 10157"/>
                    <a:gd name="connsiteY13" fmla="*/ 2762 h 10000"/>
                    <a:gd name="connsiteX14" fmla="*/ 361 w 10157"/>
                    <a:gd name="connsiteY14" fmla="*/ 3238 h 10000"/>
                    <a:gd name="connsiteX15" fmla="*/ 217 w 10157"/>
                    <a:gd name="connsiteY15" fmla="*/ 3714 h 10000"/>
                    <a:gd name="connsiteX16" fmla="*/ 72 w 10157"/>
                    <a:gd name="connsiteY16" fmla="*/ 4095 h 10000"/>
                    <a:gd name="connsiteX17" fmla="*/ 36 w 10157"/>
                    <a:gd name="connsiteY17" fmla="*/ 4667 h 10000"/>
                    <a:gd name="connsiteX18" fmla="*/ 0 w 10157"/>
                    <a:gd name="connsiteY18" fmla="*/ 5143 h 10000"/>
                    <a:gd name="connsiteX19" fmla="*/ 0 w 10157"/>
                    <a:gd name="connsiteY19" fmla="*/ 5524 h 10000"/>
                    <a:gd name="connsiteX20" fmla="*/ 72 w 10157"/>
                    <a:gd name="connsiteY20" fmla="*/ 6000 h 10000"/>
                    <a:gd name="connsiteX21" fmla="*/ 108 w 10157"/>
                    <a:gd name="connsiteY21" fmla="*/ 6381 h 10000"/>
                    <a:gd name="connsiteX22" fmla="*/ 253 w 10157"/>
                    <a:gd name="connsiteY22" fmla="*/ 6762 h 10000"/>
                    <a:gd name="connsiteX23" fmla="*/ 542 w 10157"/>
                    <a:gd name="connsiteY23" fmla="*/ 7429 h 10000"/>
                    <a:gd name="connsiteX24" fmla="*/ 975 w 10157"/>
                    <a:gd name="connsiteY24" fmla="*/ 8190 h 10000"/>
                    <a:gd name="connsiteX25" fmla="*/ 1480 w 10157"/>
                    <a:gd name="connsiteY25" fmla="*/ 8762 h 10000"/>
                    <a:gd name="connsiteX26" fmla="*/ 2058 w 10157"/>
                    <a:gd name="connsiteY26" fmla="*/ 9333 h 10000"/>
                    <a:gd name="connsiteX27" fmla="*/ 2744 w 10157"/>
                    <a:gd name="connsiteY27" fmla="*/ 9714 h 10000"/>
                    <a:gd name="connsiteX28" fmla="*/ 3430 w 10157"/>
                    <a:gd name="connsiteY28" fmla="*/ 10000 h 10000"/>
                    <a:gd name="connsiteX29" fmla="*/ 4148 w 10157"/>
                    <a:gd name="connsiteY29" fmla="*/ 7692 h 10000"/>
                    <a:gd name="connsiteX0" fmla="*/ 4148 w 7762"/>
                    <a:gd name="connsiteY0" fmla="*/ 7692 h 10000"/>
                    <a:gd name="connsiteX1" fmla="*/ 2914 w 7762"/>
                    <a:gd name="connsiteY1" fmla="*/ 5532 h 10000"/>
                    <a:gd name="connsiteX2" fmla="*/ 7762 w 7762"/>
                    <a:gd name="connsiteY2" fmla="*/ 857 h 10000"/>
                    <a:gd name="connsiteX3" fmla="*/ 6931 w 7762"/>
                    <a:gd name="connsiteY3" fmla="*/ 476 h 10000"/>
                    <a:gd name="connsiteX4" fmla="*/ 6029 w 7762"/>
                    <a:gd name="connsiteY4" fmla="*/ 95 h 10000"/>
                    <a:gd name="connsiteX5" fmla="*/ 5018 w 7762"/>
                    <a:gd name="connsiteY5" fmla="*/ 0 h 10000"/>
                    <a:gd name="connsiteX6" fmla="*/ 4007 w 7762"/>
                    <a:gd name="connsiteY6" fmla="*/ 95 h 10000"/>
                    <a:gd name="connsiteX7" fmla="*/ 3069 w 7762"/>
                    <a:gd name="connsiteY7" fmla="*/ 476 h 10000"/>
                    <a:gd name="connsiteX8" fmla="*/ 2202 w 7762"/>
                    <a:gd name="connsiteY8" fmla="*/ 857 h 10000"/>
                    <a:gd name="connsiteX9" fmla="*/ 1480 w 7762"/>
                    <a:gd name="connsiteY9" fmla="*/ 1524 h 10000"/>
                    <a:gd name="connsiteX10" fmla="*/ 1119 w 7762"/>
                    <a:gd name="connsiteY10" fmla="*/ 1905 h 10000"/>
                    <a:gd name="connsiteX11" fmla="*/ 830 w 7762"/>
                    <a:gd name="connsiteY11" fmla="*/ 2381 h 10000"/>
                    <a:gd name="connsiteX12" fmla="*/ 578 w 7762"/>
                    <a:gd name="connsiteY12" fmla="*/ 2762 h 10000"/>
                    <a:gd name="connsiteX13" fmla="*/ 361 w 7762"/>
                    <a:gd name="connsiteY13" fmla="*/ 3238 h 10000"/>
                    <a:gd name="connsiteX14" fmla="*/ 217 w 7762"/>
                    <a:gd name="connsiteY14" fmla="*/ 3714 h 10000"/>
                    <a:gd name="connsiteX15" fmla="*/ 72 w 7762"/>
                    <a:gd name="connsiteY15" fmla="*/ 4095 h 10000"/>
                    <a:gd name="connsiteX16" fmla="*/ 36 w 7762"/>
                    <a:gd name="connsiteY16" fmla="*/ 4667 h 10000"/>
                    <a:gd name="connsiteX17" fmla="*/ 0 w 7762"/>
                    <a:gd name="connsiteY17" fmla="*/ 5143 h 10000"/>
                    <a:gd name="connsiteX18" fmla="*/ 0 w 7762"/>
                    <a:gd name="connsiteY18" fmla="*/ 5524 h 10000"/>
                    <a:gd name="connsiteX19" fmla="*/ 72 w 7762"/>
                    <a:gd name="connsiteY19" fmla="*/ 6000 h 10000"/>
                    <a:gd name="connsiteX20" fmla="*/ 108 w 7762"/>
                    <a:gd name="connsiteY20" fmla="*/ 6381 h 10000"/>
                    <a:gd name="connsiteX21" fmla="*/ 253 w 7762"/>
                    <a:gd name="connsiteY21" fmla="*/ 6762 h 10000"/>
                    <a:gd name="connsiteX22" fmla="*/ 542 w 7762"/>
                    <a:gd name="connsiteY22" fmla="*/ 7429 h 10000"/>
                    <a:gd name="connsiteX23" fmla="*/ 975 w 7762"/>
                    <a:gd name="connsiteY23" fmla="*/ 8190 h 10000"/>
                    <a:gd name="connsiteX24" fmla="*/ 1480 w 7762"/>
                    <a:gd name="connsiteY24" fmla="*/ 8762 h 10000"/>
                    <a:gd name="connsiteX25" fmla="*/ 2058 w 7762"/>
                    <a:gd name="connsiteY25" fmla="*/ 9333 h 10000"/>
                    <a:gd name="connsiteX26" fmla="*/ 2744 w 7762"/>
                    <a:gd name="connsiteY26" fmla="*/ 9714 h 10000"/>
                    <a:gd name="connsiteX27" fmla="*/ 3430 w 7762"/>
                    <a:gd name="connsiteY27" fmla="*/ 10000 h 10000"/>
                    <a:gd name="connsiteX28" fmla="*/ 4148 w 7762"/>
                    <a:gd name="connsiteY28" fmla="*/ 7692 h 10000"/>
                    <a:gd name="connsiteX0" fmla="*/ 5344 w 8929"/>
                    <a:gd name="connsiteY0" fmla="*/ 7692 h 10000"/>
                    <a:gd name="connsiteX1" fmla="*/ 3754 w 8929"/>
                    <a:gd name="connsiteY1" fmla="*/ 5532 h 10000"/>
                    <a:gd name="connsiteX2" fmla="*/ 8929 w 8929"/>
                    <a:gd name="connsiteY2" fmla="*/ 476 h 10000"/>
                    <a:gd name="connsiteX3" fmla="*/ 7767 w 8929"/>
                    <a:gd name="connsiteY3" fmla="*/ 95 h 10000"/>
                    <a:gd name="connsiteX4" fmla="*/ 6465 w 8929"/>
                    <a:gd name="connsiteY4" fmla="*/ 0 h 10000"/>
                    <a:gd name="connsiteX5" fmla="*/ 5162 w 8929"/>
                    <a:gd name="connsiteY5" fmla="*/ 95 h 10000"/>
                    <a:gd name="connsiteX6" fmla="*/ 3954 w 8929"/>
                    <a:gd name="connsiteY6" fmla="*/ 476 h 10000"/>
                    <a:gd name="connsiteX7" fmla="*/ 2837 w 8929"/>
                    <a:gd name="connsiteY7" fmla="*/ 857 h 10000"/>
                    <a:gd name="connsiteX8" fmla="*/ 1907 w 8929"/>
                    <a:gd name="connsiteY8" fmla="*/ 1524 h 10000"/>
                    <a:gd name="connsiteX9" fmla="*/ 1442 w 8929"/>
                    <a:gd name="connsiteY9" fmla="*/ 1905 h 10000"/>
                    <a:gd name="connsiteX10" fmla="*/ 1069 w 8929"/>
                    <a:gd name="connsiteY10" fmla="*/ 2381 h 10000"/>
                    <a:gd name="connsiteX11" fmla="*/ 745 w 8929"/>
                    <a:gd name="connsiteY11" fmla="*/ 2762 h 10000"/>
                    <a:gd name="connsiteX12" fmla="*/ 465 w 8929"/>
                    <a:gd name="connsiteY12" fmla="*/ 3238 h 10000"/>
                    <a:gd name="connsiteX13" fmla="*/ 280 w 8929"/>
                    <a:gd name="connsiteY13" fmla="*/ 3714 h 10000"/>
                    <a:gd name="connsiteX14" fmla="*/ 93 w 8929"/>
                    <a:gd name="connsiteY14" fmla="*/ 4095 h 10000"/>
                    <a:gd name="connsiteX15" fmla="*/ 46 w 8929"/>
                    <a:gd name="connsiteY15" fmla="*/ 4667 h 10000"/>
                    <a:gd name="connsiteX16" fmla="*/ 0 w 8929"/>
                    <a:gd name="connsiteY16" fmla="*/ 5143 h 10000"/>
                    <a:gd name="connsiteX17" fmla="*/ 0 w 8929"/>
                    <a:gd name="connsiteY17" fmla="*/ 5524 h 10000"/>
                    <a:gd name="connsiteX18" fmla="*/ 93 w 8929"/>
                    <a:gd name="connsiteY18" fmla="*/ 6000 h 10000"/>
                    <a:gd name="connsiteX19" fmla="*/ 139 w 8929"/>
                    <a:gd name="connsiteY19" fmla="*/ 6381 h 10000"/>
                    <a:gd name="connsiteX20" fmla="*/ 326 w 8929"/>
                    <a:gd name="connsiteY20" fmla="*/ 6762 h 10000"/>
                    <a:gd name="connsiteX21" fmla="*/ 698 w 8929"/>
                    <a:gd name="connsiteY21" fmla="*/ 7429 h 10000"/>
                    <a:gd name="connsiteX22" fmla="*/ 1256 w 8929"/>
                    <a:gd name="connsiteY22" fmla="*/ 8190 h 10000"/>
                    <a:gd name="connsiteX23" fmla="*/ 1907 w 8929"/>
                    <a:gd name="connsiteY23" fmla="*/ 8762 h 10000"/>
                    <a:gd name="connsiteX24" fmla="*/ 2651 w 8929"/>
                    <a:gd name="connsiteY24" fmla="*/ 9333 h 10000"/>
                    <a:gd name="connsiteX25" fmla="*/ 3535 w 8929"/>
                    <a:gd name="connsiteY25" fmla="*/ 9714 h 10000"/>
                    <a:gd name="connsiteX26" fmla="*/ 4419 w 8929"/>
                    <a:gd name="connsiteY26" fmla="*/ 10000 h 10000"/>
                    <a:gd name="connsiteX27" fmla="*/ 5344 w 8929"/>
                    <a:gd name="connsiteY27" fmla="*/ 7692 h 10000"/>
                    <a:gd name="connsiteX0" fmla="*/ 5985 w 8699"/>
                    <a:gd name="connsiteY0" fmla="*/ 7692 h 10000"/>
                    <a:gd name="connsiteX1" fmla="*/ 4204 w 8699"/>
                    <a:gd name="connsiteY1" fmla="*/ 5532 h 10000"/>
                    <a:gd name="connsiteX2" fmla="*/ 8699 w 8699"/>
                    <a:gd name="connsiteY2" fmla="*/ 95 h 10000"/>
                    <a:gd name="connsiteX3" fmla="*/ 7240 w 8699"/>
                    <a:gd name="connsiteY3" fmla="*/ 0 h 10000"/>
                    <a:gd name="connsiteX4" fmla="*/ 5781 w 8699"/>
                    <a:gd name="connsiteY4" fmla="*/ 95 h 10000"/>
                    <a:gd name="connsiteX5" fmla="*/ 4428 w 8699"/>
                    <a:gd name="connsiteY5" fmla="*/ 476 h 10000"/>
                    <a:gd name="connsiteX6" fmla="*/ 3177 w 8699"/>
                    <a:gd name="connsiteY6" fmla="*/ 857 h 10000"/>
                    <a:gd name="connsiteX7" fmla="*/ 2136 w 8699"/>
                    <a:gd name="connsiteY7" fmla="*/ 1524 h 10000"/>
                    <a:gd name="connsiteX8" fmla="*/ 1615 w 8699"/>
                    <a:gd name="connsiteY8" fmla="*/ 1905 h 10000"/>
                    <a:gd name="connsiteX9" fmla="*/ 1197 w 8699"/>
                    <a:gd name="connsiteY9" fmla="*/ 2381 h 10000"/>
                    <a:gd name="connsiteX10" fmla="*/ 834 w 8699"/>
                    <a:gd name="connsiteY10" fmla="*/ 2762 h 10000"/>
                    <a:gd name="connsiteX11" fmla="*/ 521 w 8699"/>
                    <a:gd name="connsiteY11" fmla="*/ 3238 h 10000"/>
                    <a:gd name="connsiteX12" fmla="*/ 314 w 8699"/>
                    <a:gd name="connsiteY12" fmla="*/ 3714 h 10000"/>
                    <a:gd name="connsiteX13" fmla="*/ 104 w 8699"/>
                    <a:gd name="connsiteY13" fmla="*/ 4095 h 10000"/>
                    <a:gd name="connsiteX14" fmla="*/ 52 w 8699"/>
                    <a:gd name="connsiteY14" fmla="*/ 4667 h 10000"/>
                    <a:gd name="connsiteX15" fmla="*/ 0 w 8699"/>
                    <a:gd name="connsiteY15" fmla="*/ 5143 h 10000"/>
                    <a:gd name="connsiteX16" fmla="*/ 0 w 8699"/>
                    <a:gd name="connsiteY16" fmla="*/ 5524 h 10000"/>
                    <a:gd name="connsiteX17" fmla="*/ 104 w 8699"/>
                    <a:gd name="connsiteY17" fmla="*/ 6000 h 10000"/>
                    <a:gd name="connsiteX18" fmla="*/ 156 w 8699"/>
                    <a:gd name="connsiteY18" fmla="*/ 6381 h 10000"/>
                    <a:gd name="connsiteX19" fmla="*/ 365 w 8699"/>
                    <a:gd name="connsiteY19" fmla="*/ 6762 h 10000"/>
                    <a:gd name="connsiteX20" fmla="*/ 782 w 8699"/>
                    <a:gd name="connsiteY20" fmla="*/ 7429 h 10000"/>
                    <a:gd name="connsiteX21" fmla="*/ 1407 w 8699"/>
                    <a:gd name="connsiteY21" fmla="*/ 8190 h 10000"/>
                    <a:gd name="connsiteX22" fmla="*/ 2136 w 8699"/>
                    <a:gd name="connsiteY22" fmla="*/ 8762 h 10000"/>
                    <a:gd name="connsiteX23" fmla="*/ 2969 w 8699"/>
                    <a:gd name="connsiteY23" fmla="*/ 9333 h 10000"/>
                    <a:gd name="connsiteX24" fmla="*/ 3959 w 8699"/>
                    <a:gd name="connsiteY24" fmla="*/ 9714 h 10000"/>
                    <a:gd name="connsiteX25" fmla="*/ 4949 w 8699"/>
                    <a:gd name="connsiteY25" fmla="*/ 10000 h 10000"/>
                    <a:gd name="connsiteX26" fmla="*/ 5985 w 8699"/>
                    <a:gd name="connsiteY26" fmla="*/ 7692 h 10000"/>
                    <a:gd name="connsiteX0" fmla="*/ 6880 w 8323"/>
                    <a:gd name="connsiteY0" fmla="*/ 7692 h 10000"/>
                    <a:gd name="connsiteX1" fmla="*/ 4833 w 8323"/>
                    <a:gd name="connsiteY1" fmla="*/ 5532 h 10000"/>
                    <a:gd name="connsiteX2" fmla="*/ 8323 w 8323"/>
                    <a:gd name="connsiteY2" fmla="*/ 0 h 10000"/>
                    <a:gd name="connsiteX3" fmla="*/ 6646 w 8323"/>
                    <a:gd name="connsiteY3" fmla="*/ 95 h 10000"/>
                    <a:gd name="connsiteX4" fmla="*/ 5090 w 8323"/>
                    <a:gd name="connsiteY4" fmla="*/ 476 h 10000"/>
                    <a:gd name="connsiteX5" fmla="*/ 3652 w 8323"/>
                    <a:gd name="connsiteY5" fmla="*/ 857 h 10000"/>
                    <a:gd name="connsiteX6" fmla="*/ 2455 w 8323"/>
                    <a:gd name="connsiteY6" fmla="*/ 1524 h 10000"/>
                    <a:gd name="connsiteX7" fmla="*/ 1857 w 8323"/>
                    <a:gd name="connsiteY7" fmla="*/ 1905 h 10000"/>
                    <a:gd name="connsiteX8" fmla="*/ 1376 w 8323"/>
                    <a:gd name="connsiteY8" fmla="*/ 2381 h 10000"/>
                    <a:gd name="connsiteX9" fmla="*/ 959 w 8323"/>
                    <a:gd name="connsiteY9" fmla="*/ 2762 h 10000"/>
                    <a:gd name="connsiteX10" fmla="*/ 599 w 8323"/>
                    <a:gd name="connsiteY10" fmla="*/ 3238 h 10000"/>
                    <a:gd name="connsiteX11" fmla="*/ 361 w 8323"/>
                    <a:gd name="connsiteY11" fmla="*/ 3714 h 10000"/>
                    <a:gd name="connsiteX12" fmla="*/ 120 w 8323"/>
                    <a:gd name="connsiteY12" fmla="*/ 4095 h 10000"/>
                    <a:gd name="connsiteX13" fmla="*/ 60 w 8323"/>
                    <a:gd name="connsiteY13" fmla="*/ 4667 h 10000"/>
                    <a:gd name="connsiteX14" fmla="*/ 0 w 8323"/>
                    <a:gd name="connsiteY14" fmla="*/ 5143 h 10000"/>
                    <a:gd name="connsiteX15" fmla="*/ 0 w 8323"/>
                    <a:gd name="connsiteY15" fmla="*/ 5524 h 10000"/>
                    <a:gd name="connsiteX16" fmla="*/ 120 w 8323"/>
                    <a:gd name="connsiteY16" fmla="*/ 6000 h 10000"/>
                    <a:gd name="connsiteX17" fmla="*/ 179 w 8323"/>
                    <a:gd name="connsiteY17" fmla="*/ 6381 h 10000"/>
                    <a:gd name="connsiteX18" fmla="*/ 420 w 8323"/>
                    <a:gd name="connsiteY18" fmla="*/ 6762 h 10000"/>
                    <a:gd name="connsiteX19" fmla="*/ 899 w 8323"/>
                    <a:gd name="connsiteY19" fmla="*/ 7429 h 10000"/>
                    <a:gd name="connsiteX20" fmla="*/ 1617 w 8323"/>
                    <a:gd name="connsiteY20" fmla="*/ 8190 h 10000"/>
                    <a:gd name="connsiteX21" fmla="*/ 2455 w 8323"/>
                    <a:gd name="connsiteY21" fmla="*/ 8762 h 10000"/>
                    <a:gd name="connsiteX22" fmla="*/ 3413 w 8323"/>
                    <a:gd name="connsiteY22" fmla="*/ 9333 h 10000"/>
                    <a:gd name="connsiteX23" fmla="*/ 4551 w 8323"/>
                    <a:gd name="connsiteY23" fmla="*/ 9714 h 10000"/>
                    <a:gd name="connsiteX24" fmla="*/ 5689 w 8323"/>
                    <a:gd name="connsiteY24" fmla="*/ 10000 h 10000"/>
                    <a:gd name="connsiteX25" fmla="*/ 6880 w 8323"/>
                    <a:gd name="connsiteY25" fmla="*/ 7692 h 10000"/>
                    <a:gd name="connsiteX0" fmla="*/ 8266 w 8266"/>
                    <a:gd name="connsiteY0" fmla="*/ 7597 h 9905"/>
                    <a:gd name="connsiteX1" fmla="*/ 5807 w 8266"/>
                    <a:gd name="connsiteY1" fmla="*/ 5437 h 9905"/>
                    <a:gd name="connsiteX2" fmla="*/ 7985 w 8266"/>
                    <a:gd name="connsiteY2" fmla="*/ 0 h 9905"/>
                    <a:gd name="connsiteX3" fmla="*/ 6116 w 8266"/>
                    <a:gd name="connsiteY3" fmla="*/ 381 h 9905"/>
                    <a:gd name="connsiteX4" fmla="*/ 4388 w 8266"/>
                    <a:gd name="connsiteY4" fmla="*/ 762 h 9905"/>
                    <a:gd name="connsiteX5" fmla="*/ 2950 w 8266"/>
                    <a:gd name="connsiteY5" fmla="*/ 1429 h 9905"/>
                    <a:gd name="connsiteX6" fmla="*/ 2231 w 8266"/>
                    <a:gd name="connsiteY6" fmla="*/ 1810 h 9905"/>
                    <a:gd name="connsiteX7" fmla="*/ 1653 w 8266"/>
                    <a:gd name="connsiteY7" fmla="*/ 2286 h 9905"/>
                    <a:gd name="connsiteX8" fmla="*/ 1152 w 8266"/>
                    <a:gd name="connsiteY8" fmla="*/ 2667 h 9905"/>
                    <a:gd name="connsiteX9" fmla="*/ 720 w 8266"/>
                    <a:gd name="connsiteY9" fmla="*/ 3143 h 9905"/>
                    <a:gd name="connsiteX10" fmla="*/ 434 w 8266"/>
                    <a:gd name="connsiteY10" fmla="*/ 3619 h 9905"/>
                    <a:gd name="connsiteX11" fmla="*/ 144 w 8266"/>
                    <a:gd name="connsiteY11" fmla="*/ 4000 h 9905"/>
                    <a:gd name="connsiteX12" fmla="*/ 72 w 8266"/>
                    <a:gd name="connsiteY12" fmla="*/ 4572 h 9905"/>
                    <a:gd name="connsiteX13" fmla="*/ 0 w 8266"/>
                    <a:gd name="connsiteY13" fmla="*/ 5048 h 9905"/>
                    <a:gd name="connsiteX14" fmla="*/ 0 w 8266"/>
                    <a:gd name="connsiteY14" fmla="*/ 5429 h 9905"/>
                    <a:gd name="connsiteX15" fmla="*/ 144 w 8266"/>
                    <a:gd name="connsiteY15" fmla="*/ 5905 h 9905"/>
                    <a:gd name="connsiteX16" fmla="*/ 215 w 8266"/>
                    <a:gd name="connsiteY16" fmla="*/ 6286 h 9905"/>
                    <a:gd name="connsiteX17" fmla="*/ 505 w 8266"/>
                    <a:gd name="connsiteY17" fmla="*/ 6667 h 9905"/>
                    <a:gd name="connsiteX18" fmla="*/ 1080 w 8266"/>
                    <a:gd name="connsiteY18" fmla="*/ 7334 h 9905"/>
                    <a:gd name="connsiteX19" fmla="*/ 1943 w 8266"/>
                    <a:gd name="connsiteY19" fmla="*/ 8095 h 9905"/>
                    <a:gd name="connsiteX20" fmla="*/ 2950 w 8266"/>
                    <a:gd name="connsiteY20" fmla="*/ 8667 h 9905"/>
                    <a:gd name="connsiteX21" fmla="*/ 4101 w 8266"/>
                    <a:gd name="connsiteY21" fmla="*/ 9238 h 9905"/>
                    <a:gd name="connsiteX22" fmla="*/ 5468 w 8266"/>
                    <a:gd name="connsiteY22" fmla="*/ 9619 h 9905"/>
                    <a:gd name="connsiteX23" fmla="*/ 6835 w 8266"/>
                    <a:gd name="connsiteY23" fmla="*/ 9905 h 9905"/>
                    <a:gd name="connsiteX24" fmla="*/ 8266 w 8266"/>
                    <a:gd name="connsiteY24" fmla="*/ 7597 h 9905"/>
                    <a:gd name="connsiteX0" fmla="*/ 10000 w 10000"/>
                    <a:gd name="connsiteY0" fmla="*/ 7285 h 9615"/>
                    <a:gd name="connsiteX1" fmla="*/ 7025 w 10000"/>
                    <a:gd name="connsiteY1" fmla="*/ 5104 h 9615"/>
                    <a:gd name="connsiteX2" fmla="*/ 7399 w 10000"/>
                    <a:gd name="connsiteY2" fmla="*/ 0 h 9615"/>
                    <a:gd name="connsiteX3" fmla="*/ 5308 w 10000"/>
                    <a:gd name="connsiteY3" fmla="*/ 384 h 9615"/>
                    <a:gd name="connsiteX4" fmla="*/ 3569 w 10000"/>
                    <a:gd name="connsiteY4" fmla="*/ 1058 h 9615"/>
                    <a:gd name="connsiteX5" fmla="*/ 2699 w 10000"/>
                    <a:gd name="connsiteY5" fmla="*/ 1442 h 9615"/>
                    <a:gd name="connsiteX6" fmla="*/ 2000 w 10000"/>
                    <a:gd name="connsiteY6" fmla="*/ 1923 h 9615"/>
                    <a:gd name="connsiteX7" fmla="*/ 1394 w 10000"/>
                    <a:gd name="connsiteY7" fmla="*/ 2308 h 9615"/>
                    <a:gd name="connsiteX8" fmla="*/ 871 w 10000"/>
                    <a:gd name="connsiteY8" fmla="*/ 2788 h 9615"/>
                    <a:gd name="connsiteX9" fmla="*/ 525 w 10000"/>
                    <a:gd name="connsiteY9" fmla="*/ 3269 h 9615"/>
                    <a:gd name="connsiteX10" fmla="*/ 174 w 10000"/>
                    <a:gd name="connsiteY10" fmla="*/ 3653 h 9615"/>
                    <a:gd name="connsiteX11" fmla="*/ 87 w 10000"/>
                    <a:gd name="connsiteY11" fmla="*/ 4231 h 9615"/>
                    <a:gd name="connsiteX12" fmla="*/ 0 w 10000"/>
                    <a:gd name="connsiteY12" fmla="*/ 4711 h 9615"/>
                    <a:gd name="connsiteX13" fmla="*/ 0 w 10000"/>
                    <a:gd name="connsiteY13" fmla="*/ 5096 h 9615"/>
                    <a:gd name="connsiteX14" fmla="*/ 174 w 10000"/>
                    <a:gd name="connsiteY14" fmla="*/ 5577 h 9615"/>
                    <a:gd name="connsiteX15" fmla="*/ 260 w 10000"/>
                    <a:gd name="connsiteY15" fmla="*/ 5961 h 9615"/>
                    <a:gd name="connsiteX16" fmla="*/ 611 w 10000"/>
                    <a:gd name="connsiteY16" fmla="*/ 6346 h 9615"/>
                    <a:gd name="connsiteX17" fmla="*/ 1307 w 10000"/>
                    <a:gd name="connsiteY17" fmla="*/ 7019 h 9615"/>
                    <a:gd name="connsiteX18" fmla="*/ 2351 w 10000"/>
                    <a:gd name="connsiteY18" fmla="*/ 7788 h 9615"/>
                    <a:gd name="connsiteX19" fmla="*/ 3569 w 10000"/>
                    <a:gd name="connsiteY19" fmla="*/ 8365 h 9615"/>
                    <a:gd name="connsiteX20" fmla="*/ 4961 w 10000"/>
                    <a:gd name="connsiteY20" fmla="*/ 8942 h 9615"/>
                    <a:gd name="connsiteX21" fmla="*/ 6615 w 10000"/>
                    <a:gd name="connsiteY21" fmla="*/ 9326 h 9615"/>
                    <a:gd name="connsiteX22" fmla="*/ 8269 w 10000"/>
                    <a:gd name="connsiteY22" fmla="*/ 9615 h 9615"/>
                    <a:gd name="connsiteX23" fmla="*/ 10000 w 10000"/>
                    <a:gd name="connsiteY23" fmla="*/ 7285 h 9615"/>
                    <a:gd name="connsiteX0" fmla="*/ 10000 w 10000"/>
                    <a:gd name="connsiteY0" fmla="*/ 7577 h 10000"/>
                    <a:gd name="connsiteX1" fmla="*/ 8593 w 10000"/>
                    <a:gd name="connsiteY1" fmla="*/ 5806 h 10000"/>
                    <a:gd name="connsiteX2" fmla="*/ 7399 w 10000"/>
                    <a:gd name="connsiteY2" fmla="*/ 0 h 10000"/>
                    <a:gd name="connsiteX3" fmla="*/ 5308 w 10000"/>
                    <a:gd name="connsiteY3" fmla="*/ 399 h 10000"/>
                    <a:gd name="connsiteX4" fmla="*/ 3569 w 10000"/>
                    <a:gd name="connsiteY4" fmla="*/ 1100 h 10000"/>
                    <a:gd name="connsiteX5" fmla="*/ 2699 w 10000"/>
                    <a:gd name="connsiteY5" fmla="*/ 1500 h 10000"/>
                    <a:gd name="connsiteX6" fmla="*/ 2000 w 10000"/>
                    <a:gd name="connsiteY6" fmla="*/ 2000 h 10000"/>
                    <a:gd name="connsiteX7" fmla="*/ 1394 w 10000"/>
                    <a:gd name="connsiteY7" fmla="*/ 2400 h 10000"/>
                    <a:gd name="connsiteX8" fmla="*/ 871 w 10000"/>
                    <a:gd name="connsiteY8" fmla="*/ 2900 h 10000"/>
                    <a:gd name="connsiteX9" fmla="*/ 525 w 10000"/>
                    <a:gd name="connsiteY9" fmla="*/ 3400 h 10000"/>
                    <a:gd name="connsiteX10" fmla="*/ 174 w 10000"/>
                    <a:gd name="connsiteY10" fmla="*/ 3799 h 10000"/>
                    <a:gd name="connsiteX11" fmla="*/ 87 w 10000"/>
                    <a:gd name="connsiteY11" fmla="*/ 4400 h 10000"/>
                    <a:gd name="connsiteX12" fmla="*/ 0 w 10000"/>
                    <a:gd name="connsiteY12" fmla="*/ 4900 h 10000"/>
                    <a:gd name="connsiteX13" fmla="*/ 0 w 10000"/>
                    <a:gd name="connsiteY13" fmla="*/ 5300 h 10000"/>
                    <a:gd name="connsiteX14" fmla="*/ 174 w 10000"/>
                    <a:gd name="connsiteY14" fmla="*/ 5800 h 10000"/>
                    <a:gd name="connsiteX15" fmla="*/ 260 w 10000"/>
                    <a:gd name="connsiteY15" fmla="*/ 6200 h 10000"/>
                    <a:gd name="connsiteX16" fmla="*/ 611 w 10000"/>
                    <a:gd name="connsiteY16" fmla="*/ 6600 h 10000"/>
                    <a:gd name="connsiteX17" fmla="*/ 1307 w 10000"/>
                    <a:gd name="connsiteY17" fmla="*/ 7300 h 10000"/>
                    <a:gd name="connsiteX18" fmla="*/ 2351 w 10000"/>
                    <a:gd name="connsiteY18" fmla="*/ 8100 h 10000"/>
                    <a:gd name="connsiteX19" fmla="*/ 3569 w 10000"/>
                    <a:gd name="connsiteY19" fmla="*/ 8700 h 10000"/>
                    <a:gd name="connsiteX20" fmla="*/ 4961 w 10000"/>
                    <a:gd name="connsiteY20" fmla="*/ 9300 h 10000"/>
                    <a:gd name="connsiteX21" fmla="*/ 6615 w 10000"/>
                    <a:gd name="connsiteY21" fmla="*/ 9699 h 10000"/>
                    <a:gd name="connsiteX22" fmla="*/ 8269 w 10000"/>
                    <a:gd name="connsiteY22" fmla="*/ 10000 h 10000"/>
                    <a:gd name="connsiteX23" fmla="*/ 10000 w 10000"/>
                    <a:gd name="connsiteY23" fmla="*/ 7577 h 10000"/>
                    <a:gd name="connsiteX0" fmla="*/ 10000 w 10000"/>
                    <a:gd name="connsiteY0" fmla="*/ 7577 h 10000"/>
                    <a:gd name="connsiteX1" fmla="*/ 7896 w 10000"/>
                    <a:gd name="connsiteY1" fmla="*/ 5806 h 10000"/>
                    <a:gd name="connsiteX2" fmla="*/ 7399 w 10000"/>
                    <a:gd name="connsiteY2" fmla="*/ 0 h 10000"/>
                    <a:gd name="connsiteX3" fmla="*/ 5308 w 10000"/>
                    <a:gd name="connsiteY3" fmla="*/ 399 h 10000"/>
                    <a:gd name="connsiteX4" fmla="*/ 3569 w 10000"/>
                    <a:gd name="connsiteY4" fmla="*/ 1100 h 10000"/>
                    <a:gd name="connsiteX5" fmla="*/ 2699 w 10000"/>
                    <a:gd name="connsiteY5" fmla="*/ 1500 h 10000"/>
                    <a:gd name="connsiteX6" fmla="*/ 2000 w 10000"/>
                    <a:gd name="connsiteY6" fmla="*/ 2000 h 10000"/>
                    <a:gd name="connsiteX7" fmla="*/ 1394 w 10000"/>
                    <a:gd name="connsiteY7" fmla="*/ 2400 h 10000"/>
                    <a:gd name="connsiteX8" fmla="*/ 871 w 10000"/>
                    <a:gd name="connsiteY8" fmla="*/ 2900 h 10000"/>
                    <a:gd name="connsiteX9" fmla="*/ 525 w 10000"/>
                    <a:gd name="connsiteY9" fmla="*/ 3400 h 10000"/>
                    <a:gd name="connsiteX10" fmla="*/ 174 w 10000"/>
                    <a:gd name="connsiteY10" fmla="*/ 3799 h 10000"/>
                    <a:gd name="connsiteX11" fmla="*/ 87 w 10000"/>
                    <a:gd name="connsiteY11" fmla="*/ 4400 h 10000"/>
                    <a:gd name="connsiteX12" fmla="*/ 0 w 10000"/>
                    <a:gd name="connsiteY12" fmla="*/ 4900 h 10000"/>
                    <a:gd name="connsiteX13" fmla="*/ 0 w 10000"/>
                    <a:gd name="connsiteY13" fmla="*/ 5300 h 10000"/>
                    <a:gd name="connsiteX14" fmla="*/ 174 w 10000"/>
                    <a:gd name="connsiteY14" fmla="*/ 5800 h 10000"/>
                    <a:gd name="connsiteX15" fmla="*/ 260 w 10000"/>
                    <a:gd name="connsiteY15" fmla="*/ 6200 h 10000"/>
                    <a:gd name="connsiteX16" fmla="*/ 611 w 10000"/>
                    <a:gd name="connsiteY16" fmla="*/ 6600 h 10000"/>
                    <a:gd name="connsiteX17" fmla="*/ 1307 w 10000"/>
                    <a:gd name="connsiteY17" fmla="*/ 7300 h 10000"/>
                    <a:gd name="connsiteX18" fmla="*/ 2351 w 10000"/>
                    <a:gd name="connsiteY18" fmla="*/ 8100 h 10000"/>
                    <a:gd name="connsiteX19" fmla="*/ 3569 w 10000"/>
                    <a:gd name="connsiteY19" fmla="*/ 8700 h 10000"/>
                    <a:gd name="connsiteX20" fmla="*/ 4961 w 10000"/>
                    <a:gd name="connsiteY20" fmla="*/ 9300 h 10000"/>
                    <a:gd name="connsiteX21" fmla="*/ 6615 w 10000"/>
                    <a:gd name="connsiteY21" fmla="*/ 9699 h 10000"/>
                    <a:gd name="connsiteX22" fmla="*/ 8269 w 10000"/>
                    <a:gd name="connsiteY22" fmla="*/ 10000 h 10000"/>
                    <a:gd name="connsiteX23" fmla="*/ 10000 w 10000"/>
                    <a:gd name="connsiteY23" fmla="*/ 7577 h 10000"/>
                    <a:gd name="connsiteX0" fmla="*/ 10000 w 10000"/>
                    <a:gd name="connsiteY0" fmla="*/ 7577 h 10000"/>
                    <a:gd name="connsiteX1" fmla="*/ 7896 w 10000"/>
                    <a:gd name="connsiteY1" fmla="*/ 5806 h 10000"/>
                    <a:gd name="connsiteX2" fmla="*/ 8096 w 10000"/>
                    <a:gd name="connsiteY2" fmla="*/ 0 h 10000"/>
                    <a:gd name="connsiteX3" fmla="*/ 5308 w 10000"/>
                    <a:gd name="connsiteY3" fmla="*/ 399 h 10000"/>
                    <a:gd name="connsiteX4" fmla="*/ 3569 w 10000"/>
                    <a:gd name="connsiteY4" fmla="*/ 1100 h 10000"/>
                    <a:gd name="connsiteX5" fmla="*/ 2699 w 10000"/>
                    <a:gd name="connsiteY5" fmla="*/ 1500 h 10000"/>
                    <a:gd name="connsiteX6" fmla="*/ 2000 w 10000"/>
                    <a:gd name="connsiteY6" fmla="*/ 2000 h 10000"/>
                    <a:gd name="connsiteX7" fmla="*/ 1394 w 10000"/>
                    <a:gd name="connsiteY7" fmla="*/ 2400 h 10000"/>
                    <a:gd name="connsiteX8" fmla="*/ 871 w 10000"/>
                    <a:gd name="connsiteY8" fmla="*/ 2900 h 10000"/>
                    <a:gd name="connsiteX9" fmla="*/ 525 w 10000"/>
                    <a:gd name="connsiteY9" fmla="*/ 3400 h 10000"/>
                    <a:gd name="connsiteX10" fmla="*/ 174 w 10000"/>
                    <a:gd name="connsiteY10" fmla="*/ 3799 h 10000"/>
                    <a:gd name="connsiteX11" fmla="*/ 87 w 10000"/>
                    <a:gd name="connsiteY11" fmla="*/ 4400 h 10000"/>
                    <a:gd name="connsiteX12" fmla="*/ 0 w 10000"/>
                    <a:gd name="connsiteY12" fmla="*/ 4900 h 10000"/>
                    <a:gd name="connsiteX13" fmla="*/ 0 w 10000"/>
                    <a:gd name="connsiteY13" fmla="*/ 5300 h 10000"/>
                    <a:gd name="connsiteX14" fmla="*/ 174 w 10000"/>
                    <a:gd name="connsiteY14" fmla="*/ 5800 h 10000"/>
                    <a:gd name="connsiteX15" fmla="*/ 260 w 10000"/>
                    <a:gd name="connsiteY15" fmla="*/ 6200 h 10000"/>
                    <a:gd name="connsiteX16" fmla="*/ 611 w 10000"/>
                    <a:gd name="connsiteY16" fmla="*/ 6600 h 10000"/>
                    <a:gd name="connsiteX17" fmla="*/ 1307 w 10000"/>
                    <a:gd name="connsiteY17" fmla="*/ 7300 h 10000"/>
                    <a:gd name="connsiteX18" fmla="*/ 2351 w 10000"/>
                    <a:gd name="connsiteY18" fmla="*/ 8100 h 10000"/>
                    <a:gd name="connsiteX19" fmla="*/ 3569 w 10000"/>
                    <a:gd name="connsiteY19" fmla="*/ 8700 h 10000"/>
                    <a:gd name="connsiteX20" fmla="*/ 4961 w 10000"/>
                    <a:gd name="connsiteY20" fmla="*/ 9300 h 10000"/>
                    <a:gd name="connsiteX21" fmla="*/ 6615 w 10000"/>
                    <a:gd name="connsiteY21" fmla="*/ 9699 h 10000"/>
                    <a:gd name="connsiteX22" fmla="*/ 8269 w 10000"/>
                    <a:gd name="connsiteY22" fmla="*/ 10000 h 10000"/>
                    <a:gd name="connsiteX23" fmla="*/ 10000 w 10000"/>
                    <a:gd name="connsiteY23" fmla="*/ 7577 h 10000"/>
                    <a:gd name="connsiteX0" fmla="*/ 10000 w 10000"/>
                    <a:gd name="connsiteY0" fmla="*/ 7826 h 10249"/>
                    <a:gd name="connsiteX1" fmla="*/ 7896 w 10000"/>
                    <a:gd name="connsiteY1" fmla="*/ 6055 h 10249"/>
                    <a:gd name="connsiteX2" fmla="*/ 7922 w 10000"/>
                    <a:gd name="connsiteY2" fmla="*/ 0 h 10249"/>
                    <a:gd name="connsiteX3" fmla="*/ 5308 w 10000"/>
                    <a:gd name="connsiteY3" fmla="*/ 648 h 10249"/>
                    <a:gd name="connsiteX4" fmla="*/ 3569 w 10000"/>
                    <a:gd name="connsiteY4" fmla="*/ 1349 h 10249"/>
                    <a:gd name="connsiteX5" fmla="*/ 2699 w 10000"/>
                    <a:gd name="connsiteY5" fmla="*/ 1749 h 10249"/>
                    <a:gd name="connsiteX6" fmla="*/ 2000 w 10000"/>
                    <a:gd name="connsiteY6" fmla="*/ 2249 h 10249"/>
                    <a:gd name="connsiteX7" fmla="*/ 1394 w 10000"/>
                    <a:gd name="connsiteY7" fmla="*/ 2649 h 10249"/>
                    <a:gd name="connsiteX8" fmla="*/ 871 w 10000"/>
                    <a:gd name="connsiteY8" fmla="*/ 3149 h 10249"/>
                    <a:gd name="connsiteX9" fmla="*/ 525 w 10000"/>
                    <a:gd name="connsiteY9" fmla="*/ 3649 h 10249"/>
                    <a:gd name="connsiteX10" fmla="*/ 174 w 10000"/>
                    <a:gd name="connsiteY10" fmla="*/ 4048 h 10249"/>
                    <a:gd name="connsiteX11" fmla="*/ 87 w 10000"/>
                    <a:gd name="connsiteY11" fmla="*/ 4649 h 10249"/>
                    <a:gd name="connsiteX12" fmla="*/ 0 w 10000"/>
                    <a:gd name="connsiteY12" fmla="*/ 5149 h 10249"/>
                    <a:gd name="connsiteX13" fmla="*/ 0 w 10000"/>
                    <a:gd name="connsiteY13" fmla="*/ 5549 h 10249"/>
                    <a:gd name="connsiteX14" fmla="*/ 174 w 10000"/>
                    <a:gd name="connsiteY14" fmla="*/ 6049 h 10249"/>
                    <a:gd name="connsiteX15" fmla="*/ 260 w 10000"/>
                    <a:gd name="connsiteY15" fmla="*/ 6449 h 10249"/>
                    <a:gd name="connsiteX16" fmla="*/ 611 w 10000"/>
                    <a:gd name="connsiteY16" fmla="*/ 6849 h 10249"/>
                    <a:gd name="connsiteX17" fmla="*/ 1307 w 10000"/>
                    <a:gd name="connsiteY17" fmla="*/ 7549 h 10249"/>
                    <a:gd name="connsiteX18" fmla="*/ 2351 w 10000"/>
                    <a:gd name="connsiteY18" fmla="*/ 8349 h 10249"/>
                    <a:gd name="connsiteX19" fmla="*/ 3569 w 10000"/>
                    <a:gd name="connsiteY19" fmla="*/ 8949 h 10249"/>
                    <a:gd name="connsiteX20" fmla="*/ 4961 w 10000"/>
                    <a:gd name="connsiteY20" fmla="*/ 9549 h 10249"/>
                    <a:gd name="connsiteX21" fmla="*/ 6615 w 10000"/>
                    <a:gd name="connsiteY21" fmla="*/ 9948 h 10249"/>
                    <a:gd name="connsiteX22" fmla="*/ 8269 w 10000"/>
                    <a:gd name="connsiteY22" fmla="*/ 10249 h 10249"/>
                    <a:gd name="connsiteX23" fmla="*/ 10000 w 10000"/>
                    <a:gd name="connsiteY23" fmla="*/ 7826 h 10249"/>
                    <a:gd name="connsiteX0" fmla="*/ 9303 w 9303"/>
                    <a:gd name="connsiteY0" fmla="*/ 8075 h 10249"/>
                    <a:gd name="connsiteX1" fmla="*/ 7896 w 9303"/>
                    <a:gd name="connsiteY1" fmla="*/ 6055 h 10249"/>
                    <a:gd name="connsiteX2" fmla="*/ 7922 w 9303"/>
                    <a:gd name="connsiteY2" fmla="*/ 0 h 10249"/>
                    <a:gd name="connsiteX3" fmla="*/ 5308 w 9303"/>
                    <a:gd name="connsiteY3" fmla="*/ 648 h 10249"/>
                    <a:gd name="connsiteX4" fmla="*/ 3569 w 9303"/>
                    <a:gd name="connsiteY4" fmla="*/ 1349 h 10249"/>
                    <a:gd name="connsiteX5" fmla="*/ 2699 w 9303"/>
                    <a:gd name="connsiteY5" fmla="*/ 1749 h 10249"/>
                    <a:gd name="connsiteX6" fmla="*/ 2000 w 9303"/>
                    <a:gd name="connsiteY6" fmla="*/ 2249 h 10249"/>
                    <a:gd name="connsiteX7" fmla="*/ 1394 w 9303"/>
                    <a:gd name="connsiteY7" fmla="*/ 2649 h 10249"/>
                    <a:gd name="connsiteX8" fmla="*/ 871 w 9303"/>
                    <a:gd name="connsiteY8" fmla="*/ 3149 h 10249"/>
                    <a:gd name="connsiteX9" fmla="*/ 525 w 9303"/>
                    <a:gd name="connsiteY9" fmla="*/ 3649 h 10249"/>
                    <a:gd name="connsiteX10" fmla="*/ 174 w 9303"/>
                    <a:gd name="connsiteY10" fmla="*/ 4048 h 10249"/>
                    <a:gd name="connsiteX11" fmla="*/ 87 w 9303"/>
                    <a:gd name="connsiteY11" fmla="*/ 4649 h 10249"/>
                    <a:gd name="connsiteX12" fmla="*/ 0 w 9303"/>
                    <a:gd name="connsiteY12" fmla="*/ 5149 h 10249"/>
                    <a:gd name="connsiteX13" fmla="*/ 0 w 9303"/>
                    <a:gd name="connsiteY13" fmla="*/ 5549 h 10249"/>
                    <a:gd name="connsiteX14" fmla="*/ 174 w 9303"/>
                    <a:gd name="connsiteY14" fmla="*/ 6049 h 10249"/>
                    <a:gd name="connsiteX15" fmla="*/ 260 w 9303"/>
                    <a:gd name="connsiteY15" fmla="*/ 6449 h 10249"/>
                    <a:gd name="connsiteX16" fmla="*/ 611 w 9303"/>
                    <a:gd name="connsiteY16" fmla="*/ 6849 h 10249"/>
                    <a:gd name="connsiteX17" fmla="*/ 1307 w 9303"/>
                    <a:gd name="connsiteY17" fmla="*/ 7549 h 10249"/>
                    <a:gd name="connsiteX18" fmla="*/ 2351 w 9303"/>
                    <a:gd name="connsiteY18" fmla="*/ 8349 h 10249"/>
                    <a:gd name="connsiteX19" fmla="*/ 3569 w 9303"/>
                    <a:gd name="connsiteY19" fmla="*/ 8949 h 10249"/>
                    <a:gd name="connsiteX20" fmla="*/ 4961 w 9303"/>
                    <a:gd name="connsiteY20" fmla="*/ 9549 h 10249"/>
                    <a:gd name="connsiteX21" fmla="*/ 6615 w 9303"/>
                    <a:gd name="connsiteY21" fmla="*/ 9948 h 10249"/>
                    <a:gd name="connsiteX22" fmla="*/ 8269 w 9303"/>
                    <a:gd name="connsiteY22" fmla="*/ 10249 h 10249"/>
                    <a:gd name="connsiteX23" fmla="*/ 9303 w 9303"/>
                    <a:gd name="connsiteY23" fmla="*/ 8075 h 10249"/>
                    <a:gd name="connsiteX0" fmla="*/ 11311 w 11311"/>
                    <a:gd name="connsiteY0" fmla="*/ 7393 h 10000"/>
                    <a:gd name="connsiteX1" fmla="*/ 8488 w 11311"/>
                    <a:gd name="connsiteY1" fmla="*/ 5908 h 10000"/>
                    <a:gd name="connsiteX2" fmla="*/ 8516 w 11311"/>
                    <a:gd name="connsiteY2" fmla="*/ 0 h 10000"/>
                    <a:gd name="connsiteX3" fmla="*/ 5706 w 11311"/>
                    <a:gd name="connsiteY3" fmla="*/ 632 h 10000"/>
                    <a:gd name="connsiteX4" fmla="*/ 3836 w 11311"/>
                    <a:gd name="connsiteY4" fmla="*/ 1316 h 10000"/>
                    <a:gd name="connsiteX5" fmla="*/ 2901 w 11311"/>
                    <a:gd name="connsiteY5" fmla="*/ 1707 h 10000"/>
                    <a:gd name="connsiteX6" fmla="*/ 2150 w 11311"/>
                    <a:gd name="connsiteY6" fmla="*/ 2194 h 10000"/>
                    <a:gd name="connsiteX7" fmla="*/ 1498 w 11311"/>
                    <a:gd name="connsiteY7" fmla="*/ 2585 h 10000"/>
                    <a:gd name="connsiteX8" fmla="*/ 936 w 11311"/>
                    <a:gd name="connsiteY8" fmla="*/ 3072 h 10000"/>
                    <a:gd name="connsiteX9" fmla="*/ 564 w 11311"/>
                    <a:gd name="connsiteY9" fmla="*/ 3560 h 10000"/>
                    <a:gd name="connsiteX10" fmla="*/ 187 w 11311"/>
                    <a:gd name="connsiteY10" fmla="*/ 3950 h 10000"/>
                    <a:gd name="connsiteX11" fmla="*/ 94 w 11311"/>
                    <a:gd name="connsiteY11" fmla="*/ 4536 h 10000"/>
                    <a:gd name="connsiteX12" fmla="*/ 0 w 11311"/>
                    <a:gd name="connsiteY12" fmla="*/ 5024 h 10000"/>
                    <a:gd name="connsiteX13" fmla="*/ 0 w 11311"/>
                    <a:gd name="connsiteY13" fmla="*/ 5414 h 10000"/>
                    <a:gd name="connsiteX14" fmla="*/ 187 w 11311"/>
                    <a:gd name="connsiteY14" fmla="*/ 5902 h 10000"/>
                    <a:gd name="connsiteX15" fmla="*/ 279 w 11311"/>
                    <a:gd name="connsiteY15" fmla="*/ 6292 h 10000"/>
                    <a:gd name="connsiteX16" fmla="*/ 657 w 11311"/>
                    <a:gd name="connsiteY16" fmla="*/ 6683 h 10000"/>
                    <a:gd name="connsiteX17" fmla="*/ 1405 w 11311"/>
                    <a:gd name="connsiteY17" fmla="*/ 7366 h 10000"/>
                    <a:gd name="connsiteX18" fmla="*/ 2527 w 11311"/>
                    <a:gd name="connsiteY18" fmla="*/ 8146 h 10000"/>
                    <a:gd name="connsiteX19" fmla="*/ 3836 w 11311"/>
                    <a:gd name="connsiteY19" fmla="*/ 8732 h 10000"/>
                    <a:gd name="connsiteX20" fmla="*/ 5333 w 11311"/>
                    <a:gd name="connsiteY20" fmla="*/ 9317 h 10000"/>
                    <a:gd name="connsiteX21" fmla="*/ 7111 w 11311"/>
                    <a:gd name="connsiteY21" fmla="*/ 9706 h 10000"/>
                    <a:gd name="connsiteX22" fmla="*/ 8889 w 11311"/>
                    <a:gd name="connsiteY22" fmla="*/ 10000 h 10000"/>
                    <a:gd name="connsiteX23" fmla="*/ 11311 w 11311"/>
                    <a:gd name="connsiteY23" fmla="*/ 7393 h 10000"/>
                    <a:gd name="connsiteX0" fmla="*/ 11311 w 11311"/>
                    <a:gd name="connsiteY0" fmla="*/ 7393 h 10000"/>
                    <a:gd name="connsiteX1" fmla="*/ 8488 w 11311"/>
                    <a:gd name="connsiteY1" fmla="*/ 5908 h 10000"/>
                    <a:gd name="connsiteX2" fmla="*/ 8516 w 11311"/>
                    <a:gd name="connsiteY2" fmla="*/ 0 h 10000"/>
                    <a:gd name="connsiteX3" fmla="*/ 5706 w 11311"/>
                    <a:gd name="connsiteY3" fmla="*/ 632 h 10000"/>
                    <a:gd name="connsiteX4" fmla="*/ 3836 w 11311"/>
                    <a:gd name="connsiteY4" fmla="*/ 1316 h 10000"/>
                    <a:gd name="connsiteX5" fmla="*/ 2901 w 11311"/>
                    <a:gd name="connsiteY5" fmla="*/ 1707 h 10000"/>
                    <a:gd name="connsiteX6" fmla="*/ 2150 w 11311"/>
                    <a:gd name="connsiteY6" fmla="*/ 2194 h 10000"/>
                    <a:gd name="connsiteX7" fmla="*/ 1498 w 11311"/>
                    <a:gd name="connsiteY7" fmla="*/ 2585 h 10000"/>
                    <a:gd name="connsiteX8" fmla="*/ 936 w 11311"/>
                    <a:gd name="connsiteY8" fmla="*/ 3072 h 10000"/>
                    <a:gd name="connsiteX9" fmla="*/ 564 w 11311"/>
                    <a:gd name="connsiteY9" fmla="*/ 3560 h 10000"/>
                    <a:gd name="connsiteX10" fmla="*/ 187 w 11311"/>
                    <a:gd name="connsiteY10" fmla="*/ 3950 h 10000"/>
                    <a:gd name="connsiteX11" fmla="*/ 94 w 11311"/>
                    <a:gd name="connsiteY11" fmla="*/ 4536 h 10000"/>
                    <a:gd name="connsiteX12" fmla="*/ 0 w 11311"/>
                    <a:gd name="connsiteY12" fmla="*/ 5024 h 10000"/>
                    <a:gd name="connsiteX13" fmla="*/ 0 w 11311"/>
                    <a:gd name="connsiteY13" fmla="*/ 5414 h 10000"/>
                    <a:gd name="connsiteX14" fmla="*/ 187 w 11311"/>
                    <a:gd name="connsiteY14" fmla="*/ 5902 h 10000"/>
                    <a:gd name="connsiteX15" fmla="*/ 279 w 11311"/>
                    <a:gd name="connsiteY15" fmla="*/ 6292 h 10000"/>
                    <a:gd name="connsiteX16" fmla="*/ 657 w 11311"/>
                    <a:gd name="connsiteY16" fmla="*/ 6683 h 10000"/>
                    <a:gd name="connsiteX17" fmla="*/ 1405 w 11311"/>
                    <a:gd name="connsiteY17" fmla="*/ 7366 h 10000"/>
                    <a:gd name="connsiteX18" fmla="*/ 2527 w 11311"/>
                    <a:gd name="connsiteY18" fmla="*/ 8146 h 10000"/>
                    <a:gd name="connsiteX19" fmla="*/ 3836 w 11311"/>
                    <a:gd name="connsiteY19" fmla="*/ 8732 h 10000"/>
                    <a:gd name="connsiteX20" fmla="*/ 5333 w 11311"/>
                    <a:gd name="connsiteY20" fmla="*/ 9317 h 10000"/>
                    <a:gd name="connsiteX21" fmla="*/ 7111 w 11311"/>
                    <a:gd name="connsiteY21" fmla="*/ 9706 h 10000"/>
                    <a:gd name="connsiteX22" fmla="*/ 8889 w 11311"/>
                    <a:gd name="connsiteY22" fmla="*/ 10000 h 10000"/>
                    <a:gd name="connsiteX23" fmla="*/ 11311 w 11311"/>
                    <a:gd name="connsiteY23" fmla="*/ 7393 h 10000"/>
                    <a:gd name="connsiteX0" fmla="*/ 11311 w 11311"/>
                    <a:gd name="connsiteY0" fmla="*/ 7393 h 10000"/>
                    <a:gd name="connsiteX1" fmla="*/ 8863 w 11311"/>
                    <a:gd name="connsiteY1" fmla="*/ 7123 h 10000"/>
                    <a:gd name="connsiteX2" fmla="*/ 8516 w 11311"/>
                    <a:gd name="connsiteY2" fmla="*/ 0 h 10000"/>
                    <a:gd name="connsiteX3" fmla="*/ 5706 w 11311"/>
                    <a:gd name="connsiteY3" fmla="*/ 632 h 10000"/>
                    <a:gd name="connsiteX4" fmla="*/ 3836 w 11311"/>
                    <a:gd name="connsiteY4" fmla="*/ 1316 h 10000"/>
                    <a:gd name="connsiteX5" fmla="*/ 2901 w 11311"/>
                    <a:gd name="connsiteY5" fmla="*/ 1707 h 10000"/>
                    <a:gd name="connsiteX6" fmla="*/ 2150 w 11311"/>
                    <a:gd name="connsiteY6" fmla="*/ 2194 h 10000"/>
                    <a:gd name="connsiteX7" fmla="*/ 1498 w 11311"/>
                    <a:gd name="connsiteY7" fmla="*/ 2585 h 10000"/>
                    <a:gd name="connsiteX8" fmla="*/ 936 w 11311"/>
                    <a:gd name="connsiteY8" fmla="*/ 3072 h 10000"/>
                    <a:gd name="connsiteX9" fmla="*/ 564 w 11311"/>
                    <a:gd name="connsiteY9" fmla="*/ 3560 h 10000"/>
                    <a:gd name="connsiteX10" fmla="*/ 187 w 11311"/>
                    <a:gd name="connsiteY10" fmla="*/ 3950 h 10000"/>
                    <a:gd name="connsiteX11" fmla="*/ 94 w 11311"/>
                    <a:gd name="connsiteY11" fmla="*/ 4536 h 10000"/>
                    <a:gd name="connsiteX12" fmla="*/ 0 w 11311"/>
                    <a:gd name="connsiteY12" fmla="*/ 5024 h 10000"/>
                    <a:gd name="connsiteX13" fmla="*/ 0 w 11311"/>
                    <a:gd name="connsiteY13" fmla="*/ 5414 h 10000"/>
                    <a:gd name="connsiteX14" fmla="*/ 187 w 11311"/>
                    <a:gd name="connsiteY14" fmla="*/ 5902 h 10000"/>
                    <a:gd name="connsiteX15" fmla="*/ 279 w 11311"/>
                    <a:gd name="connsiteY15" fmla="*/ 6292 h 10000"/>
                    <a:gd name="connsiteX16" fmla="*/ 657 w 11311"/>
                    <a:gd name="connsiteY16" fmla="*/ 6683 h 10000"/>
                    <a:gd name="connsiteX17" fmla="*/ 1405 w 11311"/>
                    <a:gd name="connsiteY17" fmla="*/ 7366 h 10000"/>
                    <a:gd name="connsiteX18" fmla="*/ 2527 w 11311"/>
                    <a:gd name="connsiteY18" fmla="*/ 8146 h 10000"/>
                    <a:gd name="connsiteX19" fmla="*/ 3836 w 11311"/>
                    <a:gd name="connsiteY19" fmla="*/ 8732 h 10000"/>
                    <a:gd name="connsiteX20" fmla="*/ 5333 w 11311"/>
                    <a:gd name="connsiteY20" fmla="*/ 9317 h 10000"/>
                    <a:gd name="connsiteX21" fmla="*/ 7111 w 11311"/>
                    <a:gd name="connsiteY21" fmla="*/ 9706 h 10000"/>
                    <a:gd name="connsiteX22" fmla="*/ 8889 w 11311"/>
                    <a:gd name="connsiteY22" fmla="*/ 10000 h 10000"/>
                    <a:gd name="connsiteX23" fmla="*/ 11311 w 11311"/>
                    <a:gd name="connsiteY23" fmla="*/ 7393 h 10000"/>
                    <a:gd name="connsiteX0" fmla="*/ 11311 w 11311"/>
                    <a:gd name="connsiteY0" fmla="*/ 7393 h 10000"/>
                    <a:gd name="connsiteX1" fmla="*/ 8863 w 11311"/>
                    <a:gd name="connsiteY1" fmla="*/ 7123 h 10000"/>
                    <a:gd name="connsiteX2" fmla="*/ 8516 w 11311"/>
                    <a:gd name="connsiteY2" fmla="*/ 0 h 10000"/>
                    <a:gd name="connsiteX3" fmla="*/ 5706 w 11311"/>
                    <a:gd name="connsiteY3" fmla="*/ 632 h 10000"/>
                    <a:gd name="connsiteX4" fmla="*/ 3836 w 11311"/>
                    <a:gd name="connsiteY4" fmla="*/ 1316 h 10000"/>
                    <a:gd name="connsiteX5" fmla="*/ 2901 w 11311"/>
                    <a:gd name="connsiteY5" fmla="*/ 1707 h 10000"/>
                    <a:gd name="connsiteX6" fmla="*/ 2150 w 11311"/>
                    <a:gd name="connsiteY6" fmla="*/ 2194 h 10000"/>
                    <a:gd name="connsiteX7" fmla="*/ 1498 w 11311"/>
                    <a:gd name="connsiteY7" fmla="*/ 2585 h 10000"/>
                    <a:gd name="connsiteX8" fmla="*/ 936 w 11311"/>
                    <a:gd name="connsiteY8" fmla="*/ 3072 h 10000"/>
                    <a:gd name="connsiteX9" fmla="*/ 564 w 11311"/>
                    <a:gd name="connsiteY9" fmla="*/ 3560 h 10000"/>
                    <a:gd name="connsiteX10" fmla="*/ 187 w 11311"/>
                    <a:gd name="connsiteY10" fmla="*/ 3950 h 10000"/>
                    <a:gd name="connsiteX11" fmla="*/ 94 w 11311"/>
                    <a:gd name="connsiteY11" fmla="*/ 4536 h 10000"/>
                    <a:gd name="connsiteX12" fmla="*/ 0 w 11311"/>
                    <a:gd name="connsiteY12" fmla="*/ 5024 h 10000"/>
                    <a:gd name="connsiteX13" fmla="*/ 0 w 11311"/>
                    <a:gd name="connsiteY13" fmla="*/ 5414 h 10000"/>
                    <a:gd name="connsiteX14" fmla="*/ 187 w 11311"/>
                    <a:gd name="connsiteY14" fmla="*/ 5902 h 10000"/>
                    <a:gd name="connsiteX15" fmla="*/ 279 w 11311"/>
                    <a:gd name="connsiteY15" fmla="*/ 6292 h 10000"/>
                    <a:gd name="connsiteX16" fmla="*/ 657 w 11311"/>
                    <a:gd name="connsiteY16" fmla="*/ 6683 h 10000"/>
                    <a:gd name="connsiteX17" fmla="*/ 1405 w 11311"/>
                    <a:gd name="connsiteY17" fmla="*/ 7366 h 10000"/>
                    <a:gd name="connsiteX18" fmla="*/ 2527 w 11311"/>
                    <a:gd name="connsiteY18" fmla="*/ 8146 h 10000"/>
                    <a:gd name="connsiteX19" fmla="*/ 3836 w 11311"/>
                    <a:gd name="connsiteY19" fmla="*/ 8732 h 10000"/>
                    <a:gd name="connsiteX20" fmla="*/ 5333 w 11311"/>
                    <a:gd name="connsiteY20" fmla="*/ 9317 h 10000"/>
                    <a:gd name="connsiteX21" fmla="*/ 7111 w 11311"/>
                    <a:gd name="connsiteY21" fmla="*/ 9706 h 10000"/>
                    <a:gd name="connsiteX22" fmla="*/ 8889 w 11311"/>
                    <a:gd name="connsiteY22" fmla="*/ 10000 h 10000"/>
                    <a:gd name="connsiteX23" fmla="*/ 11311 w 11311"/>
                    <a:gd name="connsiteY23" fmla="*/ 7393 h 10000"/>
                    <a:gd name="connsiteX0" fmla="*/ 11311 w 11311"/>
                    <a:gd name="connsiteY0" fmla="*/ 7393 h 10000"/>
                    <a:gd name="connsiteX1" fmla="*/ 8676 w 11311"/>
                    <a:gd name="connsiteY1" fmla="*/ 6880 h 10000"/>
                    <a:gd name="connsiteX2" fmla="*/ 8516 w 11311"/>
                    <a:gd name="connsiteY2" fmla="*/ 0 h 10000"/>
                    <a:gd name="connsiteX3" fmla="*/ 5706 w 11311"/>
                    <a:gd name="connsiteY3" fmla="*/ 632 h 10000"/>
                    <a:gd name="connsiteX4" fmla="*/ 3836 w 11311"/>
                    <a:gd name="connsiteY4" fmla="*/ 1316 h 10000"/>
                    <a:gd name="connsiteX5" fmla="*/ 2901 w 11311"/>
                    <a:gd name="connsiteY5" fmla="*/ 1707 h 10000"/>
                    <a:gd name="connsiteX6" fmla="*/ 2150 w 11311"/>
                    <a:gd name="connsiteY6" fmla="*/ 2194 h 10000"/>
                    <a:gd name="connsiteX7" fmla="*/ 1498 w 11311"/>
                    <a:gd name="connsiteY7" fmla="*/ 2585 h 10000"/>
                    <a:gd name="connsiteX8" fmla="*/ 936 w 11311"/>
                    <a:gd name="connsiteY8" fmla="*/ 3072 h 10000"/>
                    <a:gd name="connsiteX9" fmla="*/ 564 w 11311"/>
                    <a:gd name="connsiteY9" fmla="*/ 3560 h 10000"/>
                    <a:gd name="connsiteX10" fmla="*/ 187 w 11311"/>
                    <a:gd name="connsiteY10" fmla="*/ 3950 h 10000"/>
                    <a:gd name="connsiteX11" fmla="*/ 94 w 11311"/>
                    <a:gd name="connsiteY11" fmla="*/ 4536 h 10000"/>
                    <a:gd name="connsiteX12" fmla="*/ 0 w 11311"/>
                    <a:gd name="connsiteY12" fmla="*/ 5024 h 10000"/>
                    <a:gd name="connsiteX13" fmla="*/ 0 w 11311"/>
                    <a:gd name="connsiteY13" fmla="*/ 5414 h 10000"/>
                    <a:gd name="connsiteX14" fmla="*/ 187 w 11311"/>
                    <a:gd name="connsiteY14" fmla="*/ 5902 h 10000"/>
                    <a:gd name="connsiteX15" fmla="*/ 279 w 11311"/>
                    <a:gd name="connsiteY15" fmla="*/ 6292 h 10000"/>
                    <a:gd name="connsiteX16" fmla="*/ 657 w 11311"/>
                    <a:gd name="connsiteY16" fmla="*/ 6683 h 10000"/>
                    <a:gd name="connsiteX17" fmla="*/ 1405 w 11311"/>
                    <a:gd name="connsiteY17" fmla="*/ 7366 h 10000"/>
                    <a:gd name="connsiteX18" fmla="*/ 2527 w 11311"/>
                    <a:gd name="connsiteY18" fmla="*/ 8146 h 10000"/>
                    <a:gd name="connsiteX19" fmla="*/ 3836 w 11311"/>
                    <a:gd name="connsiteY19" fmla="*/ 8732 h 10000"/>
                    <a:gd name="connsiteX20" fmla="*/ 5333 w 11311"/>
                    <a:gd name="connsiteY20" fmla="*/ 9317 h 10000"/>
                    <a:gd name="connsiteX21" fmla="*/ 7111 w 11311"/>
                    <a:gd name="connsiteY21" fmla="*/ 9706 h 10000"/>
                    <a:gd name="connsiteX22" fmla="*/ 8889 w 11311"/>
                    <a:gd name="connsiteY22" fmla="*/ 10000 h 10000"/>
                    <a:gd name="connsiteX23" fmla="*/ 11311 w 11311"/>
                    <a:gd name="connsiteY23" fmla="*/ 7393 h 10000"/>
                    <a:gd name="connsiteX0" fmla="*/ 11311 w 11311"/>
                    <a:gd name="connsiteY0" fmla="*/ 7393 h 10000"/>
                    <a:gd name="connsiteX1" fmla="*/ 8676 w 11311"/>
                    <a:gd name="connsiteY1" fmla="*/ 6880 h 10000"/>
                    <a:gd name="connsiteX2" fmla="*/ 8516 w 11311"/>
                    <a:gd name="connsiteY2" fmla="*/ 0 h 10000"/>
                    <a:gd name="connsiteX3" fmla="*/ 5706 w 11311"/>
                    <a:gd name="connsiteY3" fmla="*/ 632 h 10000"/>
                    <a:gd name="connsiteX4" fmla="*/ 3836 w 11311"/>
                    <a:gd name="connsiteY4" fmla="*/ 1316 h 10000"/>
                    <a:gd name="connsiteX5" fmla="*/ 2901 w 11311"/>
                    <a:gd name="connsiteY5" fmla="*/ 1707 h 10000"/>
                    <a:gd name="connsiteX6" fmla="*/ 2150 w 11311"/>
                    <a:gd name="connsiteY6" fmla="*/ 2194 h 10000"/>
                    <a:gd name="connsiteX7" fmla="*/ 1498 w 11311"/>
                    <a:gd name="connsiteY7" fmla="*/ 2585 h 10000"/>
                    <a:gd name="connsiteX8" fmla="*/ 936 w 11311"/>
                    <a:gd name="connsiteY8" fmla="*/ 3072 h 10000"/>
                    <a:gd name="connsiteX9" fmla="*/ 564 w 11311"/>
                    <a:gd name="connsiteY9" fmla="*/ 3560 h 10000"/>
                    <a:gd name="connsiteX10" fmla="*/ 187 w 11311"/>
                    <a:gd name="connsiteY10" fmla="*/ 3950 h 10000"/>
                    <a:gd name="connsiteX11" fmla="*/ 94 w 11311"/>
                    <a:gd name="connsiteY11" fmla="*/ 4536 h 10000"/>
                    <a:gd name="connsiteX12" fmla="*/ 0 w 11311"/>
                    <a:gd name="connsiteY12" fmla="*/ 5024 h 10000"/>
                    <a:gd name="connsiteX13" fmla="*/ 0 w 11311"/>
                    <a:gd name="connsiteY13" fmla="*/ 5414 h 10000"/>
                    <a:gd name="connsiteX14" fmla="*/ 187 w 11311"/>
                    <a:gd name="connsiteY14" fmla="*/ 5902 h 10000"/>
                    <a:gd name="connsiteX15" fmla="*/ 279 w 11311"/>
                    <a:gd name="connsiteY15" fmla="*/ 6292 h 10000"/>
                    <a:gd name="connsiteX16" fmla="*/ 657 w 11311"/>
                    <a:gd name="connsiteY16" fmla="*/ 6683 h 10000"/>
                    <a:gd name="connsiteX17" fmla="*/ 1405 w 11311"/>
                    <a:gd name="connsiteY17" fmla="*/ 7366 h 10000"/>
                    <a:gd name="connsiteX18" fmla="*/ 2527 w 11311"/>
                    <a:gd name="connsiteY18" fmla="*/ 8146 h 10000"/>
                    <a:gd name="connsiteX19" fmla="*/ 3836 w 11311"/>
                    <a:gd name="connsiteY19" fmla="*/ 8732 h 10000"/>
                    <a:gd name="connsiteX20" fmla="*/ 5333 w 11311"/>
                    <a:gd name="connsiteY20" fmla="*/ 9317 h 10000"/>
                    <a:gd name="connsiteX21" fmla="*/ 7111 w 11311"/>
                    <a:gd name="connsiteY21" fmla="*/ 9706 h 10000"/>
                    <a:gd name="connsiteX22" fmla="*/ 8889 w 11311"/>
                    <a:gd name="connsiteY22" fmla="*/ 10000 h 10000"/>
                    <a:gd name="connsiteX23" fmla="*/ 11311 w 11311"/>
                    <a:gd name="connsiteY23" fmla="*/ 7393 h 10000"/>
                    <a:gd name="connsiteX0" fmla="*/ 11311 w 11311"/>
                    <a:gd name="connsiteY0" fmla="*/ 7393 h 10000"/>
                    <a:gd name="connsiteX1" fmla="*/ 8676 w 11311"/>
                    <a:gd name="connsiteY1" fmla="*/ 6880 h 10000"/>
                    <a:gd name="connsiteX2" fmla="*/ 8516 w 11311"/>
                    <a:gd name="connsiteY2" fmla="*/ 0 h 10000"/>
                    <a:gd name="connsiteX3" fmla="*/ 5706 w 11311"/>
                    <a:gd name="connsiteY3" fmla="*/ 632 h 10000"/>
                    <a:gd name="connsiteX4" fmla="*/ 3836 w 11311"/>
                    <a:gd name="connsiteY4" fmla="*/ 1316 h 10000"/>
                    <a:gd name="connsiteX5" fmla="*/ 2901 w 11311"/>
                    <a:gd name="connsiteY5" fmla="*/ 1707 h 10000"/>
                    <a:gd name="connsiteX6" fmla="*/ 2150 w 11311"/>
                    <a:gd name="connsiteY6" fmla="*/ 2194 h 10000"/>
                    <a:gd name="connsiteX7" fmla="*/ 1498 w 11311"/>
                    <a:gd name="connsiteY7" fmla="*/ 2585 h 10000"/>
                    <a:gd name="connsiteX8" fmla="*/ 936 w 11311"/>
                    <a:gd name="connsiteY8" fmla="*/ 3072 h 10000"/>
                    <a:gd name="connsiteX9" fmla="*/ 564 w 11311"/>
                    <a:gd name="connsiteY9" fmla="*/ 3560 h 10000"/>
                    <a:gd name="connsiteX10" fmla="*/ 187 w 11311"/>
                    <a:gd name="connsiteY10" fmla="*/ 3950 h 10000"/>
                    <a:gd name="connsiteX11" fmla="*/ 94 w 11311"/>
                    <a:gd name="connsiteY11" fmla="*/ 4536 h 10000"/>
                    <a:gd name="connsiteX12" fmla="*/ 0 w 11311"/>
                    <a:gd name="connsiteY12" fmla="*/ 5024 h 10000"/>
                    <a:gd name="connsiteX13" fmla="*/ 0 w 11311"/>
                    <a:gd name="connsiteY13" fmla="*/ 5414 h 10000"/>
                    <a:gd name="connsiteX14" fmla="*/ 187 w 11311"/>
                    <a:gd name="connsiteY14" fmla="*/ 5902 h 10000"/>
                    <a:gd name="connsiteX15" fmla="*/ 279 w 11311"/>
                    <a:gd name="connsiteY15" fmla="*/ 6292 h 10000"/>
                    <a:gd name="connsiteX16" fmla="*/ 657 w 11311"/>
                    <a:gd name="connsiteY16" fmla="*/ 6683 h 10000"/>
                    <a:gd name="connsiteX17" fmla="*/ 1405 w 11311"/>
                    <a:gd name="connsiteY17" fmla="*/ 7366 h 10000"/>
                    <a:gd name="connsiteX18" fmla="*/ 2527 w 11311"/>
                    <a:gd name="connsiteY18" fmla="*/ 8146 h 10000"/>
                    <a:gd name="connsiteX19" fmla="*/ 3836 w 11311"/>
                    <a:gd name="connsiteY19" fmla="*/ 8732 h 10000"/>
                    <a:gd name="connsiteX20" fmla="*/ 5333 w 11311"/>
                    <a:gd name="connsiteY20" fmla="*/ 9317 h 10000"/>
                    <a:gd name="connsiteX21" fmla="*/ 7111 w 11311"/>
                    <a:gd name="connsiteY21" fmla="*/ 9706 h 10000"/>
                    <a:gd name="connsiteX22" fmla="*/ 8889 w 11311"/>
                    <a:gd name="connsiteY22" fmla="*/ 10000 h 10000"/>
                    <a:gd name="connsiteX23" fmla="*/ 11311 w 11311"/>
                    <a:gd name="connsiteY23" fmla="*/ 7393 h 10000"/>
                    <a:gd name="connsiteX0" fmla="*/ 11311 w 11311"/>
                    <a:gd name="connsiteY0" fmla="*/ 7393 h 10000"/>
                    <a:gd name="connsiteX1" fmla="*/ 8676 w 11311"/>
                    <a:gd name="connsiteY1" fmla="*/ 6880 h 10000"/>
                    <a:gd name="connsiteX2" fmla="*/ 8516 w 11311"/>
                    <a:gd name="connsiteY2" fmla="*/ 0 h 10000"/>
                    <a:gd name="connsiteX3" fmla="*/ 5706 w 11311"/>
                    <a:gd name="connsiteY3" fmla="*/ 632 h 10000"/>
                    <a:gd name="connsiteX4" fmla="*/ 3836 w 11311"/>
                    <a:gd name="connsiteY4" fmla="*/ 1316 h 10000"/>
                    <a:gd name="connsiteX5" fmla="*/ 2901 w 11311"/>
                    <a:gd name="connsiteY5" fmla="*/ 1707 h 10000"/>
                    <a:gd name="connsiteX6" fmla="*/ 2150 w 11311"/>
                    <a:gd name="connsiteY6" fmla="*/ 2194 h 10000"/>
                    <a:gd name="connsiteX7" fmla="*/ 1498 w 11311"/>
                    <a:gd name="connsiteY7" fmla="*/ 2585 h 10000"/>
                    <a:gd name="connsiteX8" fmla="*/ 936 w 11311"/>
                    <a:gd name="connsiteY8" fmla="*/ 3072 h 10000"/>
                    <a:gd name="connsiteX9" fmla="*/ 564 w 11311"/>
                    <a:gd name="connsiteY9" fmla="*/ 3560 h 10000"/>
                    <a:gd name="connsiteX10" fmla="*/ 187 w 11311"/>
                    <a:gd name="connsiteY10" fmla="*/ 3950 h 10000"/>
                    <a:gd name="connsiteX11" fmla="*/ 94 w 11311"/>
                    <a:gd name="connsiteY11" fmla="*/ 4536 h 10000"/>
                    <a:gd name="connsiteX12" fmla="*/ 0 w 11311"/>
                    <a:gd name="connsiteY12" fmla="*/ 5024 h 10000"/>
                    <a:gd name="connsiteX13" fmla="*/ 0 w 11311"/>
                    <a:gd name="connsiteY13" fmla="*/ 5414 h 10000"/>
                    <a:gd name="connsiteX14" fmla="*/ 187 w 11311"/>
                    <a:gd name="connsiteY14" fmla="*/ 5902 h 10000"/>
                    <a:gd name="connsiteX15" fmla="*/ 279 w 11311"/>
                    <a:gd name="connsiteY15" fmla="*/ 6292 h 10000"/>
                    <a:gd name="connsiteX16" fmla="*/ 657 w 11311"/>
                    <a:gd name="connsiteY16" fmla="*/ 6683 h 10000"/>
                    <a:gd name="connsiteX17" fmla="*/ 1405 w 11311"/>
                    <a:gd name="connsiteY17" fmla="*/ 7366 h 10000"/>
                    <a:gd name="connsiteX18" fmla="*/ 2527 w 11311"/>
                    <a:gd name="connsiteY18" fmla="*/ 8146 h 10000"/>
                    <a:gd name="connsiteX19" fmla="*/ 3836 w 11311"/>
                    <a:gd name="connsiteY19" fmla="*/ 8732 h 10000"/>
                    <a:gd name="connsiteX20" fmla="*/ 5333 w 11311"/>
                    <a:gd name="connsiteY20" fmla="*/ 9317 h 10000"/>
                    <a:gd name="connsiteX21" fmla="*/ 7111 w 11311"/>
                    <a:gd name="connsiteY21" fmla="*/ 9706 h 10000"/>
                    <a:gd name="connsiteX22" fmla="*/ 8889 w 11311"/>
                    <a:gd name="connsiteY22" fmla="*/ 10000 h 10000"/>
                    <a:gd name="connsiteX23" fmla="*/ 11311 w 11311"/>
                    <a:gd name="connsiteY23" fmla="*/ 7393 h 10000"/>
                    <a:gd name="connsiteX0" fmla="*/ 11873 w 11873"/>
                    <a:gd name="connsiteY0" fmla="*/ 8122 h 10000"/>
                    <a:gd name="connsiteX1" fmla="*/ 8676 w 11873"/>
                    <a:gd name="connsiteY1" fmla="*/ 6880 h 10000"/>
                    <a:gd name="connsiteX2" fmla="*/ 8516 w 11873"/>
                    <a:gd name="connsiteY2" fmla="*/ 0 h 10000"/>
                    <a:gd name="connsiteX3" fmla="*/ 5706 w 11873"/>
                    <a:gd name="connsiteY3" fmla="*/ 632 h 10000"/>
                    <a:gd name="connsiteX4" fmla="*/ 3836 w 11873"/>
                    <a:gd name="connsiteY4" fmla="*/ 1316 h 10000"/>
                    <a:gd name="connsiteX5" fmla="*/ 2901 w 11873"/>
                    <a:gd name="connsiteY5" fmla="*/ 1707 h 10000"/>
                    <a:gd name="connsiteX6" fmla="*/ 2150 w 11873"/>
                    <a:gd name="connsiteY6" fmla="*/ 2194 h 10000"/>
                    <a:gd name="connsiteX7" fmla="*/ 1498 w 11873"/>
                    <a:gd name="connsiteY7" fmla="*/ 2585 h 10000"/>
                    <a:gd name="connsiteX8" fmla="*/ 936 w 11873"/>
                    <a:gd name="connsiteY8" fmla="*/ 3072 h 10000"/>
                    <a:gd name="connsiteX9" fmla="*/ 564 w 11873"/>
                    <a:gd name="connsiteY9" fmla="*/ 3560 h 10000"/>
                    <a:gd name="connsiteX10" fmla="*/ 187 w 11873"/>
                    <a:gd name="connsiteY10" fmla="*/ 3950 h 10000"/>
                    <a:gd name="connsiteX11" fmla="*/ 94 w 11873"/>
                    <a:gd name="connsiteY11" fmla="*/ 4536 h 10000"/>
                    <a:gd name="connsiteX12" fmla="*/ 0 w 11873"/>
                    <a:gd name="connsiteY12" fmla="*/ 5024 h 10000"/>
                    <a:gd name="connsiteX13" fmla="*/ 0 w 11873"/>
                    <a:gd name="connsiteY13" fmla="*/ 5414 h 10000"/>
                    <a:gd name="connsiteX14" fmla="*/ 187 w 11873"/>
                    <a:gd name="connsiteY14" fmla="*/ 5902 h 10000"/>
                    <a:gd name="connsiteX15" fmla="*/ 279 w 11873"/>
                    <a:gd name="connsiteY15" fmla="*/ 6292 h 10000"/>
                    <a:gd name="connsiteX16" fmla="*/ 657 w 11873"/>
                    <a:gd name="connsiteY16" fmla="*/ 6683 h 10000"/>
                    <a:gd name="connsiteX17" fmla="*/ 1405 w 11873"/>
                    <a:gd name="connsiteY17" fmla="*/ 7366 h 10000"/>
                    <a:gd name="connsiteX18" fmla="*/ 2527 w 11873"/>
                    <a:gd name="connsiteY18" fmla="*/ 8146 h 10000"/>
                    <a:gd name="connsiteX19" fmla="*/ 3836 w 11873"/>
                    <a:gd name="connsiteY19" fmla="*/ 8732 h 10000"/>
                    <a:gd name="connsiteX20" fmla="*/ 5333 w 11873"/>
                    <a:gd name="connsiteY20" fmla="*/ 9317 h 10000"/>
                    <a:gd name="connsiteX21" fmla="*/ 7111 w 11873"/>
                    <a:gd name="connsiteY21" fmla="*/ 9706 h 10000"/>
                    <a:gd name="connsiteX22" fmla="*/ 8889 w 11873"/>
                    <a:gd name="connsiteY22" fmla="*/ 10000 h 10000"/>
                    <a:gd name="connsiteX23" fmla="*/ 11873 w 11873"/>
                    <a:gd name="connsiteY23" fmla="*/ 8122 h 10000"/>
                    <a:gd name="connsiteX0" fmla="*/ 11873 w 11873"/>
                    <a:gd name="connsiteY0" fmla="*/ 8122 h 10000"/>
                    <a:gd name="connsiteX1" fmla="*/ 8676 w 11873"/>
                    <a:gd name="connsiteY1" fmla="*/ 6880 h 10000"/>
                    <a:gd name="connsiteX2" fmla="*/ 8516 w 11873"/>
                    <a:gd name="connsiteY2" fmla="*/ 0 h 10000"/>
                    <a:gd name="connsiteX3" fmla="*/ 5706 w 11873"/>
                    <a:gd name="connsiteY3" fmla="*/ 632 h 10000"/>
                    <a:gd name="connsiteX4" fmla="*/ 3836 w 11873"/>
                    <a:gd name="connsiteY4" fmla="*/ 1316 h 10000"/>
                    <a:gd name="connsiteX5" fmla="*/ 2901 w 11873"/>
                    <a:gd name="connsiteY5" fmla="*/ 1707 h 10000"/>
                    <a:gd name="connsiteX6" fmla="*/ 2150 w 11873"/>
                    <a:gd name="connsiteY6" fmla="*/ 2194 h 10000"/>
                    <a:gd name="connsiteX7" fmla="*/ 1498 w 11873"/>
                    <a:gd name="connsiteY7" fmla="*/ 2585 h 10000"/>
                    <a:gd name="connsiteX8" fmla="*/ 936 w 11873"/>
                    <a:gd name="connsiteY8" fmla="*/ 3072 h 10000"/>
                    <a:gd name="connsiteX9" fmla="*/ 564 w 11873"/>
                    <a:gd name="connsiteY9" fmla="*/ 3560 h 10000"/>
                    <a:gd name="connsiteX10" fmla="*/ 187 w 11873"/>
                    <a:gd name="connsiteY10" fmla="*/ 3950 h 10000"/>
                    <a:gd name="connsiteX11" fmla="*/ 94 w 11873"/>
                    <a:gd name="connsiteY11" fmla="*/ 4536 h 10000"/>
                    <a:gd name="connsiteX12" fmla="*/ 0 w 11873"/>
                    <a:gd name="connsiteY12" fmla="*/ 5024 h 10000"/>
                    <a:gd name="connsiteX13" fmla="*/ 0 w 11873"/>
                    <a:gd name="connsiteY13" fmla="*/ 5414 h 10000"/>
                    <a:gd name="connsiteX14" fmla="*/ 187 w 11873"/>
                    <a:gd name="connsiteY14" fmla="*/ 5902 h 10000"/>
                    <a:gd name="connsiteX15" fmla="*/ 279 w 11873"/>
                    <a:gd name="connsiteY15" fmla="*/ 6292 h 10000"/>
                    <a:gd name="connsiteX16" fmla="*/ 657 w 11873"/>
                    <a:gd name="connsiteY16" fmla="*/ 6683 h 10000"/>
                    <a:gd name="connsiteX17" fmla="*/ 1405 w 11873"/>
                    <a:gd name="connsiteY17" fmla="*/ 7366 h 10000"/>
                    <a:gd name="connsiteX18" fmla="*/ 2527 w 11873"/>
                    <a:gd name="connsiteY18" fmla="*/ 8146 h 10000"/>
                    <a:gd name="connsiteX19" fmla="*/ 3836 w 11873"/>
                    <a:gd name="connsiteY19" fmla="*/ 8732 h 10000"/>
                    <a:gd name="connsiteX20" fmla="*/ 5333 w 11873"/>
                    <a:gd name="connsiteY20" fmla="*/ 9317 h 10000"/>
                    <a:gd name="connsiteX21" fmla="*/ 7111 w 11873"/>
                    <a:gd name="connsiteY21" fmla="*/ 9706 h 10000"/>
                    <a:gd name="connsiteX22" fmla="*/ 8889 w 11873"/>
                    <a:gd name="connsiteY22" fmla="*/ 10000 h 10000"/>
                    <a:gd name="connsiteX23" fmla="*/ 11873 w 11873"/>
                    <a:gd name="connsiteY23" fmla="*/ 8122 h 10000"/>
                    <a:gd name="connsiteX0" fmla="*/ 11124 w 11124"/>
                    <a:gd name="connsiteY0" fmla="*/ 8122 h 10000"/>
                    <a:gd name="connsiteX1" fmla="*/ 8676 w 11124"/>
                    <a:gd name="connsiteY1" fmla="*/ 6880 h 10000"/>
                    <a:gd name="connsiteX2" fmla="*/ 8516 w 11124"/>
                    <a:gd name="connsiteY2" fmla="*/ 0 h 10000"/>
                    <a:gd name="connsiteX3" fmla="*/ 5706 w 11124"/>
                    <a:gd name="connsiteY3" fmla="*/ 632 h 10000"/>
                    <a:gd name="connsiteX4" fmla="*/ 3836 w 11124"/>
                    <a:gd name="connsiteY4" fmla="*/ 1316 h 10000"/>
                    <a:gd name="connsiteX5" fmla="*/ 2901 w 11124"/>
                    <a:gd name="connsiteY5" fmla="*/ 1707 h 10000"/>
                    <a:gd name="connsiteX6" fmla="*/ 2150 w 11124"/>
                    <a:gd name="connsiteY6" fmla="*/ 2194 h 10000"/>
                    <a:gd name="connsiteX7" fmla="*/ 1498 w 11124"/>
                    <a:gd name="connsiteY7" fmla="*/ 2585 h 10000"/>
                    <a:gd name="connsiteX8" fmla="*/ 936 w 11124"/>
                    <a:gd name="connsiteY8" fmla="*/ 3072 h 10000"/>
                    <a:gd name="connsiteX9" fmla="*/ 564 w 11124"/>
                    <a:gd name="connsiteY9" fmla="*/ 3560 h 10000"/>
                    <a:gd name="connsiteX10" fmla="*/ 187 w 11124"/>
                    <a:gd name="connsiteY10" fmla="*/ 3950 h 10000"/>
                    <a:gd name="connsiteX11" fmla="*/ 94 w 11124"/>
                    <a:gd name="connsiteY11" fmla="*/ 4536 h 10000"/>
                    <a:gd name="connsiteX12" fmla="*/ 0 w 11124"/>
                    <a:gd name="connsiteY12" fmla="*/ 5024 h 10000"/>
                    <a:gd name="connsiteX13" fmla="*/ 0 w 11124"/>
                    <a:gd name="connsiteY13" fmla="*/ 5414 h 10000"/>
                    <a:gd name="connsiteX14" fmla="*/ 187 w 11124"/>
                    <a:gd name="connsiteY14" fmla="*/ 5902 h 10000"/>
                    <a:gd name="connsiteX15" fmla="*/ 279 w 11124"/>
                    <a:gd name="connsiteY15" fmla="*/ 6292 h 10000"/>
                    <a:gd name="connsiteX16" fmla="*/ 657 w 11124"/>
                    <a:gd name="connsiteY16" fmla="*/ 6683 h 10000"/>
                    <a:gd name="connsiteX17" fmla="*/ 1405 w 11124"/>
                    <a:gd name="connsiteY17" fmla="*/ 7366 h 10000"/>
                    <a:gd name="connsiteX18" fmla="*/ 2527 w 11124"/>
                    <a:gd name="connsiteY18" fmla="*/ 8146 h 10000"/>
                    <a:gd name="connsiteX19" fmla="*/ 3836 w 11124"/>
                    <a:gd name="connsiteY19" fmla="*/ 8732 h 10000"/>
                    <a:gd name="connsiteX20" fmla="*/ 5333 w 11124"/>
                    <a:gd name="connsiteY20" fmla="*/ 9317 h 10000"/>
                    <a:gd name="connsiteX21" fmla="*/ 7111 w 11124"/>
                    <a:gd name="connsiteY21" fmla="*/ 9706 h 10000"/>
                    <a:gd name="connsiteX22" fmla="*/ 8889 w 11124"/>
                    <a:gd name="connsiteY22" fmla="*/ 10000 h 10000"/>
                    <a:gd name="connsiteX23" fmla="*/ 11124 w 11124"/>
                    <a:gd name="connsiteY23" fmla="*/ 8122 h 10000"/>
                    <a:gd name="connsiteX0" fmla="*/ 10858 w 10858"/>
                    <a:gd name="connsiteY0" fmla="*/ 8007 h 10000"/>
                    <a:gd name="connsiteX1" fmla="*/ 8676 w 10858"/>
                    <a:gd name="connsiteY1" fmla="*/ 6880 h 10000"/>
                    <a:gd name="connsiteX2" fmla="*/ 8516 w 10858"/>
                    <a:gd name="connsiteY2" fmla="*/ 0 h 10000"/>
                    <a:gd name="connsiteX3" fmla="*/ 5706 w 10858"/>
                    <a:gd name="connsiteY3" fmla="*/ 632 h 10000"/>
                    <a:gd name="connsiteX4" fmla="*/ 3836 w 10858"/>
                    <a:gd name="connsiteY4" fmla="*/ 1316 h 10000"/>
                    <a:gd name="connsiteX5" fmla="*/ 2901 w 10858"/>
                    <a:gd name="connsiteY5" fmla="*/ 1707 h 10000"/>
                    <a:gd name="connsiteX6" fmla="*/ 2150 w 10858"/>
                    <a:gd name="connsiteY6" fmla="*/ 2194 h 10000"/>
                    <a:gd name="connsiteX7" fmla="*/ 1498 w 10858"/>
                    <a:gd name="connsiteY7" fmla="*/ 2585 h 10000"/>
                    <a:gd name="connsiteX8" fmla="*/ 936 w 10858"/>
                    <a:gd name="connsiteY8" fmla="*/ 3072 h 10000"/>
                    <a:gd name="connsiteX9" fmla="*/ 564 w 10858"/>
                    <a:gd name="connsiteY9" fmla="*/ 3560 h 10000"/>
                    <a:gd name="connsiteX10" fmla="*/ 187 w 10858"/>
                    <a:gd name="connsiteY10" fmla="*/ 3950 h 10000"/>
                    <a:gd name="connsiteX11" fmla="*/ 94 w 10858"/>
                    <a:gd name="connsiteY11" fmla="*/ 4536 h 10000"/>
                    <a:gd name="connsiteX12" fmla="*/ 0 w 10858"/>
                    <a:gd name="connsiteY12" fmla="*/ 5024 h 10000"/>
                    <a:gd name="connsiteX13" fmla="*/ 0 w 10858"/>
                    <a:gd name="connsiteY13" fmla="*/ 5414 h 10000"/>
                    <a:gd name="connsiteX14" fmla="*/ 187 w 10858"/>
                    <a:gd name="connsiteY14" fmla="*/ 5902 h 10000"/>
                    <a:gd name="connsiteX15" fmla="*/ 279 w 10858"/>
                    <a:gd name="connsiteY15" fmla="*/ 6292 h 10000"/>
                    <a:gd name="connsiteX16" fmla="*/ 657 w 10858"/>
                    <a:gd name="connsiteY16" fmla="*/ 6683 h 10000"/>
                    <a:gd name="connsiteX17" fmla="*/ 1405 w 10858"/>
                    <a:gd name="connsiteY17" fmla="*/ 7366 h 10000"/>
                    <a:gd name="connsiteX18" fmla="*/ 2527 w 10858"/>
                    <a:gd name="connsiteY18" fmla="*/ 8146 h 10000"/>
                    <a:gd name="connsiteX19" fmla="*/ 3836 w 10858"/>
                    <a:gd name="connsiteY19" fmla="*/ 8732 h 10000"/>
                    <a:gd name="connsiteX20" fmla="*/ 5333 w 10858"/>
                    <a:gd name="connsiteY20" fmla="*/ 9317 h 10000"/>
                    <a:gd name="connsiteX21" fmla="*/ 7111 w 10858"/>
                    <a:gd name="connsiteY21" fmla="*/ 9706 h 10000"/>
                    <a:gd name="connsiteX22" fmla="*/ 8889 w 10858"/>
                    <a:gd name="connsiteY22" fmla="*/ 10000 h 10000"/>
                    <a:gd name="connsiteX23" fmla="*/ 10858 w 10858"/>
                    <a:gd name="connsiteY23" fmla="*/ 8007 h 10000"/>
                    <a:gd name="connsiteX0" fmla="*/ 10947 w 10947"/>
                    <a:gd name="connsiteY0" fmla="*/ 7662 h 10000"/>
                    <a:gd name="connsiteX1" fmla="*/ 8676 w 10947"/>
                    <a:gd name="connsiteY1" fmla="*/ 6880 h 10000"/>
                    <a:gd name="connsiteX2" fmla="*/ 8516 w 10947"/>
                    <a:gd name="connsiteY2" fmla="*/ 0 h 10000"/>
                    <a:gd name="connsiteX3" fmla="*/ 5706 w 10947"/>
                    <a:gd name="connsiteY3" fmla="*/ 632 h 10000"/>
                    <a:gd name="connsiteX4" fmla="*/ 3836 w 10947"/>
                    <a:gd name="connsiteY4" fmla="*/ 1316 h 10000"/>
                    <a:gd name="connsiteX5" fmla="*/ 2901 w 10947"/>
                    <a:gd name="connsiteY5" fmla="*/ 1707 h 10000"/>
                    <a:gd name="connsiteX6" fmla="*/ 2150 w 10947"/>
                    <a:gd name="connsiteY6" fmla="*/ 2194 h 10000"/>
                    <a:gd name="connsiteX7" fmla="*/ 1498 w 10947"/>
                    <a:gd name="connsiteY7" fmla="*/ 2585 h 10000"/>
                    <a:gd name="connsiteX8" fmla="*/ 936 w 10947"/>
                    <a:gd name="connsiteY8" fmla="*/ 3072 h 10000"/>
                    <a:gd name="connsiteX9" fmla="*/ 564 w 10947"/>
                    <a:gd name="connsiteY9" fmla="*/ 3560 h 10000"/>
                    <a:gd name="connsiteX10" fmla="*/ 187 w 10947"/>
                    <a:gd name="connsiteY10" fmla="*/ 3950 h 10000"/>
                    <a:gd name="connsiteX11" fmla="*/ 94 w 10947"/>
                    <a:gd name="connsiteY11" fmla="*/ 4536 h 10000"/>
                    <a:gd name="connsiteX12" fmla="*/ 0 w 10947"/>
                    <a:gd name="connsiteY12" fmla="*/ 5024 h 10000"/>
                    <a:gd name="connsiteX13" fmla="*/ 0 w 10947"/>
                    <a:gd name="connsiteY13" fmla="*/ 5414 h 10000"/>
                    <a:gd name="connsiteX14" fmla="*/ 187 w 10947"/>
                    <a:gd name="connsiteY14" fmla="*/ 5902 h 10000"/>
                    <a:gd name="connsiteX15" fmla="*/ 279 w 10947"/>
                    <a:gd name="connsiteY15" fmla="*/ 6292 h 10000"/>
                    <a:gd name="connsiteX16" fmla="*/ 657 w 10947"/>
                    <a:gd name="connsiteY16" fmla="*/ 6683 h 10000"/>
                    <a:gd name="connsiteX17" fmla="*/ 1405 w 10947"/>
                    <a:gd name="connsiteY17" fmla="*/ 7366 h 10000"/>
                    <a:gd name="connsiteX18" fmla="*/ 2527 w 10947"/>
                    <a:gd name="connsiteY18" fmla="*/ 8146 h 10000"/>
                    <a:gd name="connsiteX19" fmla="*/ 3836 w 10947"/>
                    <a:gd name="connsiteY19" fmla="*/ 8732 h 10000"/>
                    <a:gd name="connsiteX20" fmla="*/ 5333 w 10947"/>
                    <a:gd name="connsiteY20" fmla="*/ 9317 h 10000"/>
                    <a:gd name="connsiteX21" fmla="*/ 7111 w 10947"/>
                    <a:gd name="connsiteY21" fmla="*/ 9706 h 10000"/>
                    <a:gd name="connsiteX22" fmla="*/ 8889 w 10947"/>
                    <a:gd name="connsiteY22" fmla="*/ 10000 h 10000"/>
                    <a:gd name="connsiteX23" fmla="*/ 10947 w 10947"/>
                    <a:gd name="connsiteY23" fmla="*/ 7662 h 10000"/>
                    <a:gd name="connsiteX0" fmla="*/ 10858 w 10858"/>
                    <a:gd name="connsiteY0" fmla="*/ 7662 h 10000"/>
                    <a:gd name="connsiteX1" fmla="*/ 8676 w 10858"/>
                    <a:gd name="connsiteY1" fmla="*/ 6880 h 10000"/>
                    <a:gd name="connsiteX2" fmla="*/ 8516 w 10858"/>
                    <a:gd name="connsiteY2" fmla="*/ 0 h 10000"/>
                    <a:gd name="connsiteX3" fmla="*/ 5706 w 10858"/>
                    <a:gd name="connsiteY3" fmla="*/ 632 h 10000"/>
                    <a:gd name="connsiteX4" fmla="*/ 3836 w 10858"/>
                    <a:gd name="connsiteY4" fmla="*/ 1316 h 10000"/>
                    <a:gd name="connsiteX5" fmla="*/ 2901 w 10858"/>
                    <a:gd name="connsiteY5" fmla="*/ 1707 h 10000"/>
                    <a:gd name="connsiteX6" fmla="*/ 2150 w 10858"/>
                    <a:gd name="connsiteY6" fmla="*/ 2194 h 10000"/>
                    <a:gd name="connsiteX7" fmla="*/ 1498 w 10858"/>
                    <a:gd name="connsiteY7" fmla="*/ 2585 h 10000"/>
                    <a:gd name="connsiteX8" fmla="*/ 936 w 10858"/>
                    <a:gd name="connsiteY8" fmla="*/ 3072 h 10000"/>
                    <a:gd name="connsiteX9" fmla="*/ 564 w 10858"/>
                    <a:gd name="connsiteY9" fmla="*/ 3560 h 10000"/>
                    <a:gd name="connsiteX10" fmla="*/ 187 w 10858"/>
                    <a:gd name="connsiteY10" fmla="*/ 3950 h 10000"/>
                    <a:gd name="connsiteX11" fmla="*/ 94 w 10858"/>
                    <a:gd name="connsiteY11" fmla="*/ 4536 h 10000"/>
                    <a:gd name="connsiteX12" fmla="*/ 0 w 10858"/>
                    <a:gd name="connsiteY12" fmla="*/ 5024 h 10000"/>
                    <a:gd name="connsiteX13" fmla="*/ 0 w 10858"/>
                    <a:gd name="connsiteY13" fmla="*/ 5414 h 10000"/>
                    <a:gd name="connsiteX14" fmla="*/ 187 w 10858"/>
                    <a:gd name="connsiteY14" fmla="*/ 5902 h 10000"/>
                    <a:gd name="connsiteX15" fmla="*/ 279 w 10858"/>
                    <a:gd name="connsiteY15" fmla="*/ 6292 h 10000"/>
                    <a:gd name="connsiteX16" fmla="*/ 657 w 10858"/>
                    <a:gd name="connsiteY16" fmla="*/ 6683 h 10000"/>
                    <a:gd name="connsiteX17" fmla="*/ 1405 w 10858"/>
                    <a:gd name="connsiteY17" fmla="*/ 7366 h 10000"/>
                    <a:gd name="connsiteX18" fmla="*/ 2527 w 10858"/>
                    <a:gd name="connsiteY18" fmla="*/ 8146 h 10000"/>
                    <a:gd name="connsiteX19" fmla="*/ 3836 w 10858"/>
                    <a:gd name="connsiteY19" fmla="*/ 8732 h 10000"/>
                    <a:gd name="connsiteX20" fmla="*/ 5333 w 10858"/>
                    <a:gd name="connsiteY20" fmla="*/ 9317 h 10000"/>
                    <a:gd name="connsiteX21" fmla="*/ 7111 w 10858"/>
                    <a:gd name="connsiteY21" fmla="*/ 9706 h 10000"/>
                    <a:gd name="connsiteX22" fmla="*/ 8889 w 10858"/>
                    <a:gd name="connsiteY22" fmla="*/ 10000 h 10000"/>
                    <a:gd name="connsiteX23" fmla="*/ 10858 w 10858"/>
                    <a:gd name="connsiteY23" fmla="*/ 7662 h 10000"/>
                    <a:gd name="connsiteX0" fmla="*/ 10858 w 10858"/>
                    <a:gd name="connsiteY0" fmla="*/ 7662 h 10000"/>
                    <a:gd name="connsiteX1" fmla="*/ 8765 w 10858"/>
                    <a:gd name="connsiteY1" fmla="*/ 5844 h 10000"/>
                    <a:gd name="connsiteX2" fmla="*/ 8516 w 10858"/>
                    <a:gd name="connsiteY2" fmla="*/ 0 h 10000"/>
                    <a:gd name="connsiteX3" fmla="*/ 5706 w 10858"/>
                    <a:gd name="connsiteY3" fmla="*/ 632 h 10000"/>
                    <a:gd name="connsiteX4" fmla="*/ 3836 w 10858"/>
                    <a:gd name="connsiteY4" fmla="*/ 1316 h 10000"/>
                    <a:gd name="connsiteX5" fmla="*/ 2901 w 10858"/>
                    <a:gd name="connsiteY5" fmla="*/ 1707 h 10000"/>
                    <a:gd name="connsiteX6" fmla="*/ 2150 w 10858"/>
                    <a:gd name="connsiteY6" fmla="*/ 2194 h 10000"/>
                    <a:gd name="connsiteX7" fmla="*/ 1498 w 10858"/>
                    <a:gd name="connsiteY7" fmla="*/ 2585 h 10000"/>
                    <a:gd name="connsiteX8" fmla="*/ 936 w 10858"/>
                    <a:gd name="connsiteY8" fmla="*/ 3072 h 10000"/>
                    <a:gd name="connsiteX9" fmla="*/ 564 w 10858"/>
                    <a:gd name="connsiteY9" fmla="*/ 3560 h 10000"/>
                    <a:gd name="connsiteX10" fmla="*/ 187 w 10858"/>
                    <a:gd name="connsiteY10" fmla="*/ 3950 h 10000"/>
                    <a:gd name="connsiteX11" fmla="*/ 94 w 10858"/>
                    <a:gd name="connsiteY11" fmla="*/ 4536 h 10000"/>
                    <a:gd name="connsiteX12" fmla="*/ 0 w 10858"/>
                    <a:gd name="connsiteY12" fmla="*/ 5024 h 10000"/>
                    <a:gd name="connsiteX13" fmla="*/ 0 w 10858"/>
                    <a:gd name="connsiteY13" fmla="*/ 5414 h 10000"/>
                    <a:gd name="connsiteX14" fmla="*/ 187 w 10858"/>
                    <a:gd name="connsiteY14" fmla="*/ 5902 h 10000"/>
                    <a:gd name="connsiteX15" fmla="*/ 279 w 10858"/>
                    <a:gd name="connsiteY15" fmla="*/ 6292 h 10000"/>
                    <a:gd name="connsiteX16" fmla="*/ 657 w 10858"/>
                    <a:gd name="connsiteY16" fmla="*/ 6683 h 10000"/>
                    <a:gd name="connsiteX17" fmla="*/ 1405 w 10858"/>
                    <a:gd name="connsiteY17" fmla="*/ 7366 h 10000"/>
                    <a:gd name="connsiteX18" fmla="*/ 2527 w 10858"/>
                    <a:gd name="connsiteY18" fmla="*/ 8146 h 10000"/>
                    <a:gd name="connsiteX19" fmla="*/ 3836 w 10858"/>
                    <a:gd name="connsiteY19" fmla="*/ 8732 h 10000"/>
                    <a:gd name="connsiteX20" fmla="*/ 5333 w 10858"/>
                    <a:gd name="connsiteY20" fmla="*/ 9317 h 10000"/>
                    <a:gd name="connsiteX21" fmla="*/ 7111 w 10858"/>
                    <a:gd name="connsiteY21" fmla="*/ 9706 h 10000"/>
                    <a:gd name="connsiteX22" fmla="*/ 8889 w 10858"/>
                    <a:gd name="connsiteY22" fmla="*/ 10000 h 10000"/>
                    <a:gd name="connsiteX23" fmla="*/ 10858 w 10858"/>
                    <a:gd name="connsiteY23" fmla="*/ 7662 h 10000"/>
                    <a:gd name="connsiteX0" fmla="*/ 10858 w 10858"/>
                    <a:gd name="connsiteY0" fmla="*/ 7662 h 10000"/>
                    <a:gd name="connsiteX1" fmla="*/ 8765 w 10858"/>
                    <a:gd name="connsiteY1" fmla="*/ 5844 h 10000"/>
                    <a:gd name="connsiteX2" fmla="*/ 8516 w 10858"/>
                    <a:gd name="connsiteY2" fmla="*/ 0 h 10000"/>
                    <a:gd name="connsiteX3" fmla="*/ 5706 w 10858"/>
                    <a:gd name="connsiteY3" fmla="*/ 632 h 10000"/>
                    <a:gd name="connsiteX4" fmla="*/ 3836 w 10858"/>
                    <a:gd name="connsiteY4" fmla="*/ 1316 h 10000"/>
                    <a:gd name="connsiteX5" fmla="*/ 2901 w 10858"/>
                    <a:gd name="connsiteY5" fmla="*/ 1707 h 10000"/>
                    <a:gd name="connsiteX6" fmla="*/ 2150 w 10858"/>
                    <a:gd name="connsiteY6" fmla="*/ 2194 h 10000"/>
                    <a:gd name="connsiteX7" fmla="*/ 1498 w 10858"/>
                    <a:gd name="connsiteY7" fmla="*/ 2585 h 10000"/>
                    <a:gd name="connsiteX8" fmla="*/ 936 w 10858"/>
                    <a:gd name="connsiteY8" fmla="*/ 3072 h 10000"/>
                    <a:gd name="connsiteX9" fmla="*/ 564 w 10858"/>
                    <a:gd name="connsiteY9" fmla="*/ 3560 h 10000"/>
                    <a:gd name="connsiteX10" fmla="*/ 187 w 10858"/>
                    <a:gd name="connsiteY10" fmla="*/ 3950 h 10000"/>
                    <a:gd name="connsiteX11" fmla="*/ 94 w 10858"/>
                    <a:gd name="connsiteY11" fmla="*/ 4536 h 10000"/>
                    <a:gd name="connsiteX12" fmla="*/ 0 w 10858"/>
                    <a:gd name="connsiteY12" fmla="*/ 5024 h 10000"/>
                    <a:gd name="connsiteX13" fmla="*/ 0 w 10858"/>
                    <a:gd name="connsiteY13" fmla="*/ 5414 h 10000"/>
                    <a:gd name="connsiteX14" fmla="*/ 187 w 10858"/>
                    <a:gd name="connsiteY14" fmla="*/ 5902 h 10000"/>
                    <a:gd name="connsiteX15" fmla="*/ 279 w 10858"/>
                    <a:gd name="connsiteY15" fmla="*/ 6292 h 10000"/>
                    <a:gd name="connsiteX16" fmla="*/ 657 w 10858"/>
                    <a:gd name="connsiteY16" fmla="*/ 6683 h 10000"/>
                    <a:gd name="connsiteX17" fmla="*/ 1405 w 10858"/>
                    <a:gd name="connsiteY17" fmla="*/ 7366 h 10000"/>
                    <a:gd name="connsiteX18" fmla="*/ 2527 w 10858"/>
                    <a:gd name="connsiteY18" fmla="*/ 8146 h 10000"/>
                    <a:gd name="connsiteX19" fmla="*/ 3836 w 10858"/>
                    <a:gd name="connsiteY19" fmla="*/ 8732 h 10000"/>
                    <a:gd name="connsiteX20" fmla="*/ 5333 w 10858"/>
                    <a:gd name="connsiteY20" fmla="*/ 9317 h 10000"/>
                    <a:gd name="connsiteX21" fmla="*/ 7111 w 10858"/>
                    <a:gd name="connsiteY21" fmla="*/ 9706 h 10000"/>
                    <a:gd name="connsiteX22" fmla="*/ 8889 w 10858"/>
                    <a:gd name="connsiteY22" fmla="*/ 10000 h 10000"/>
                    <a:gd name="connsiteX23" fmla="*/ 10858 w 10858"/>
                    <a:gd name="connsiteY23" fmla="*/ 7662 h 10000"/>
                    <a:gd name="connsiteX0" fmla="*/ 10858 w 10858"/>
                    <a:gd name="connsiteY0" fmla="*/ 7547 h 9885"/>
                    <a:gd name="connsiteX1" fmla="*/ 8765 w 10858"/>
                    <a:gd name="connsiteY1" fmla="*/ 5729 h 9885"/>
                    <a:gd name="connsiteX2" fmla="*/ 8427 w 10858"/>
                    <a:gd name="connsiteY2" fmla="*/ 0 h 9885"/>
                    <a:gd name="connsiteX3" fmla="*/ 5706 w 10858"/>
                    <a:gd name="connsiteY3" fmla="*/ 517 h 9885"/>
                    <a:gd name="connsiteX4" fmla="*/ 3836 w 10858"/>
                    <a:gd name="connsiteY4" fmla="*/ 1201 h 9885"/>
                    <a:gd name="connsiteX5" fmla="*/ 2901 w 10858"/>
                    <a:gd name="connsiteY5" fmla="*/ 1592 h 9885"/>
                    <a:gd name="connsiteX6" fmla="*/ 2150 w 10858"/>
                    <a:gd name="connsiteY6" fmla="*/ 2079 h 9885"/>
                    <a:gd name="connsiteX7" fmla="*/ 1498 w 10858"/>
                    <a:gd name="connsiteY7" fmla="*/ 2470 h 9885"/>
                    <a:gd name="connsiteX8" fmla="*/ 936 w 10858"/>
                    <a:gd name="connsiteY8" fmla="*/ 2957 h 9885"/>
                    <a:gd name="connsiteX9" fmla="*/ 564 w 10858"/>
                    <a:gd name="connsiteY9" fmla="*/ 3445 h 9885"/>
                    <a:gd name="connsiteX10" fmla="*/ 187 w 10858"/>
                    <a:gd name="connsiteY10" fmla="*/ 3835 h 9885"/>
                    <a:gd name="connsiteX11" fmla="*/ 94 w 10858"/>
                    <a:gd name="connsiteY11" fmla="*/ 4421 h 9885"/>
                    <a:gd name="connsiteX12" fmla="*/ 0 w 10858"/>
                    <a:gd name="connsiteY12" fmla="*/ 4909 h 9885"/>
                    <a:gd name="connsiteX13" fmla="*/ 0 w 10858"/>
                    <a:gd name="connsiteY13" fmla="*/ 5299 h 9885"/>
                    <a:gd name="connsiteX14" fmla="*/ 187 w 10858"/>
                    <a:gd name="connsiteY14" fmla="*/ 5787 h 9885"/>
                    <a:gd name="connsiteX15" fmla="*/ 279 w 10858"/>
                    <a:gd name="connsiteY15" fmla="*/ 6177 h 9885"/>
                    <a:gd name="connsiteX16" fmla="*/ 657 w 10858"/>
                    <a:gd name="connsiteY16" fmla="*/ 6568 h 9885"/>
                    <a:gd name="connsiteX17" fmla="*/ 1405 w 10858"/>
                    <a:gd name="connsiteY17" fmla="*/ 7251 h 9885"/>
                    <a:gd name="connsiteX18" fmla="*/ 2527 w 10858"/>
                    <a:gd name="connsiteY18" fmla="*/ 8031 h 9885"/>
                    <a:gd name="connsiteX19" fmla="*/ 3836 w 10858"/>
                    <a:gd name="connsiteY19" fmla="*/ 8617 h 9885"/>
                    <a:gd name="connsiteX20" fmla="*/ 5333 w 10858"/>
                    <a:gd name="connsiteY20" fmla="*/ 9202 h 9885"/>
                    <a:gd name="connsiteX21" fmla="*/ 7111 w 10858"/>
                    <a:gd name="connsiteY21" fmla="*/ 9591 h 9885"/>
                    <a:gd name="connsiteX22" fmla="*/ 8889 w 10858"/>
                    <a:gd name="connsiteY22" fmla="*/ 9885 h 9885"/>
                    <a:gd name="connsiteX23" fmla="*/ 10858 w 10858"/>
                    <a:gd name="connsiteY23" fmla="*/ 7547 h 9885"/>
                    <a:gd name="connsiteX0" fmla="*/ 10000 w 10000"/>
                    <a:gd name="connsiteY0" fmla="*/ 7635 h 10000"/>
                    <a:gd name="connsiteX1" fmla="*/ 7990 w 10000"/>
                    <a:gd name="connsiteY1" fmla="*/ 5796 h 10000"/>
                    <a:gd name="connsiteX2" fmla="*/ 7761 w 10000"/>
                    <a:gd name="connsiteY2" fmla="*/ 0 h 10000"/>
                    <a:gd name="connsiteX3" fmla="*/ 5255 w 10000"/>
                    <a:gd name="connsiteY3" fmla="*/ 523 h 10000"/>
                    <a:gd name="connsiteX4" fmla="*/ 3533 w 10000"/>
                    <a:gd name="connsiteY4" fmla="*/ 1215 h 10000"/>
                    <a:gd name="connsiteX5" fmla="*/ 2672 w 10000"/>
                    <a:gd name="connsiteY5" fmla="*/ 1611 h 10000"/>
                    <a:gd name="connsiteX6" fmla="*/ 1980 w 10000"/>
                    <a:gd name="connsiteY6" fmla="*/ 2103 h 10000"/>
                    <a:gd name="connsiteX7" fmla="*/ 1380 w 10000"/>
                    <a:gd name="connsiteY7" fmla="*/ 2499 h 10000"/>
                    <a:gd name="connsiteX8" fmla="*/ 862 w 10000"/>
                    <a:gd name="connsiteY8" fmla="*/ 2991 h 10000"/>
                    <a:gd name="connsiteX9" fmla="*/ 519 w 10000"/>
                    <a:gd name="connsiteY9" fmla="*/ 3485 h 10000"/>
                    <a:gd name="connsiteX10" fmla="*/ 172 w 10000"/>
                    <a:gd name="connsiteY10" fmla="*/ 3880 h 10000"/>
                    <a:gd name="connsiteX11" fmla="*/ 87 w 10000"/>
                    <a:gd name="connsiteY11" fmla="*/ 4472 h 10000"/>
                    <a:gd name="connsiteX12" fmla="*/ 0 w 10000"/>
                    <a:gd name="connsiteY12" fmla="*/ 4966 h 10000"/>
                    <a:gd name="connsiteX13" fmla="*/ 0 w 10000"/>
                    <a:gd name="connsiteY13" fmla="*/ 5361 h 10000"/>
                    <a:gd name="connsiteX14" fmla="*/ 172 w 10000"/>
                    <a:gd name="connsiteY14" fmla="*/ 5854 h 10000"/>
                    <a:gd name="connsiteX15" fmla="*/ 257 w 10000"/>
                    <a:gd name="connsiteY15" fmla="*/ 6249 h 10000"/>
                    <a:gd name="connsiteX16" fmla="*/ 605 w 10000"/>
                    <a:gd name="connsiteY16" fmla="*/ 6644 h 10000"/>
                    <a:gd name="connsiteX17" fmla="*/ 1294 w 10000"/>
                    <a:gd name="connsiteY17" fmla="*/ 7335 h 10000"/>
                    <a:gd name="connsiteX18" fmla="*/ 2327 w 10000"/>
                    <a:gd name="connsiteY18" fmla="*/ 8124 h 10000"/>
                    <a:gd name="connsiteX19" fmla="*/ 3533 w 10000"/>
                    <a:gd name="connsiteY19" fmla="*/ 8717 h 10000"/>
                    <a:gd name="connsiteX20" fmla="*/ 4912 w 10000"/>
                    <a:gd name="connsiteY20" fmla="*/ 9309 h 10000"/>
                    <a:gd name="connsiteX21" fmla="*/ 6549 w 10000"/>
                    <a:gd name="connsiteY21" fmla="*/ 9703 h 10000"/>
                    <a:gd name="connsiteX22" fmla="*/ 8187 w 10000"/>
                    <a:gd name="connsiteY22" fmla="*/ 10000 h 10000"/>
                    <a:gd name="connsiteX23" fmla="*/ 10000 w 10000"/>
                    <a:gd name="connsiteY23" fmla="*/ 7635 h 10000"/>
                    <a:gd name="connsiteX0" fmla="*/ 10000 w 10000"/>
                    <a:gd name="connsiteY0" fmla="*/ 7635 h 10000"/>
                    <a:gd name="connsiteX1" fmla="*/ 7908 w 10000"/>
                    <a:gd name="connsiteY1" fmla="*/ 5796 h 10000"/>
                    <a:gd name="connsiteX2" fmla="*/ 7761 w 10000"/>
                    <a:gd name="connsiteY2" fmla="*/ 0 h 10000"/>
                    <a:gd name="connsiteX3" fmla="*/ 5255 w 10000"/>
                    <a:gd name="connsiteY3" fmla="*/ 523 h 10000"/>
                    <a:gd name="connsiteX4" fmla="*/ 3533 w 10000"/>
                    <a:gd name="connsiteY4" fmla="*/ 1215 h 10000"/>
                    <a:gd name="connsiteX5" fmla="*/ 2672 w 10000"/>
                    <a:gd name="connsiteY5" fmla="*/ 1611 h 10000"/>
                    <a:gd name="connsiteX6" fmla="*/ 1980 w 10000"/>
                    <a:gd name="connsiteY6" fmla="*/ 2103 h 10000"/>
                    <a:gd name="connsiteX7" fmla="*/ 1380 w 10000"/>
                    <a:gd name="connsiteY7" fmla="*/ 2499 h 10000"/>
                    <a:gd name="connsiteX8" fmla="*/ 862 w 10000"/>
                    <a:gd name="connsiteY8" fmla="*/ 2991 h 10000"/>
                    <a:gd name="connsiteX9" fmla="*/ 519 w 10000"/>
                    <a:gd name="connsiteY9" fmla="*/ 3485 h 10000"/>
                    <a:gd name="connsiteX10" fmla="*/ 172 w 10000"/>
                    <a:gd name="connsiteY10" fmla="*/ 3880 h 10000"/>
                    <a:gd name="connsiteX11" fmla="*/ 87 w 10000"/>
                    <a:gd name="connsiteY11" fmla="*/ 4472 h 10000"/>
                    <a:gd name="connsiteX12" fmla="*/ 0 w 10000"/>
                    <a:gd name="connsiteY12" fmla="*/ 4966 h 10000"/>
                    <a:gd name="connsiteX13" fmla="*/ 0 w 10000"/>
                    <a:gd name="connsiteY13" fmla="*/ 5361 h 10000"/>
                    <a:gd name="connsiteX14" fmla="*/ 172 w 10000"/>
                    <a:gd name="connsiteY14" fmla="*/ 5854 h 10000"/>
                    <a:gd name="connsiteX15" fmla="*/ 257 w 10000"/>
                    <a:gd name="connsiteY15" fmla="*/ 6249 h 10000"/>
                    <a:gd name="connsiteX16" fmla="*/ 605 w 10000"/>
                    <a:gd name="connsiteY16" fmla="*/ 6644 h 10000"/>
                    <a:gd name="connsiteX17" fmla="*/ 1294 w 10000"/>
                    <a:gd name="connsiteY17" fmla="*/ 7335 h 10000"/>
                    <a:gd name="connsiteX18" fmla="*/ 2327 w 10000"/>
                    <a:gd name="connsiteY18" fmla="*/ 8124 h 10000"/>
                    <a:gd name="connsiteX19" fmla="*/ 3533 w 10000"/>
                    <a:gd name="connsiteY19" fmla="*/ 8717 h 10000"/>
                    <a:gd name="connsiteX20" fmla="*/ 4912 w 10000"/>
                    <a:gd name="connsiteY20" fmla="*/ 9309 h 10000"/>
                    <a:gd name="connsiteX21" fmla="*/ 6549 w 10000"/>
                    <a:gd name="connsiteY21" fmla="*/ 9703 h 10000"/>
                    <a:gd name="connsiteX22" fmla="*/ 8187 w 10000"/>
                    <a:gd name="connsiteY22" fmla="*/ 10000 h 10000"/>
                    <a:gd name="connsiteX23" fmla="*/ 10000 w 10000"/>
                    <a:gd name="connsiteY23" fmla="*/ 7635 h 10000"/>
                    <a:gd name="connsiteX0" fmla="*/ 10000 w 10000"/>
                    <a:gd name="connsiteY0" fmla="*/ 7635 h 10000"/>
                    <a:gd name="connsiteX1" fmla="*/ 7908 w 10000"/>
                    <a:gd name="connsiteY1" fmla="*/ 5796 h 10000"/>
                    <a:gd name="connsiteX2" fmla="*/ 7679 w 10000"/>
                    <a:gd name="connsiteY2" fmla="*/ 0 h 10000"/>
                    <a:gd name="connsiteX3" fmla="*/ 5255 w 10000"/>
                    <a:gd name="connsiteY3" fmla="*/ 523 h 10000"/>
                    <a:gd name="connsiteX4" fmla="*/ 3533 w 10000"/>
                    <a:gd name="connsiteY4" fmla="*/ 1215 h 10000"/>
                    <a:gd name="connsiteX5" fmla="*/ 2672 w 10000"/>
                    <a:gd name="connsiteY5" fmla="*/ 1611 h 10000"/>
                    <a:gd name="connsiteX6" fmla="*/ 1980 w 10000"/>
                    <a:gd name="connsiteY6" fmla="*/ 2103 h 10000"/>
                    <a:gd name="connsiteX7" fmla="*/ 1380 w 10000"/>
                    <a:gd name="connsiteY7" fmla="*/ 2499 h 10000"/>
                    <a:gd name="connsiteX8" fmla="*/ 862 w 10000"/>
                    <a:gd name="connsiteY8" fmla="*/ 2991 h 10000"/>
                    <a:gd name="connsiteX9" fmla="*/ 519 w 10000"/>
                    <a:gd name="connsiteY9" fmla="*/ 3485 h 10000"/>
                    <a:gd name="connsiteX10" fmla="*/ 172 w 10000"/>
                    <a:gd name="connsiteY10" fmla="*/ 3880 h 10000"/>
                    <a:gd name="connsiteX11" fmla="*/ 87 w 10000"/>
                    <a:gd name="connsiteY11" fmla="*/ 4472 h 10000"/>
                    <a:gd name="connsiteX12" fmla="*/ 0 w 10000"/>
                    <a:gd name="connsiteY12" fmla="*/ 4966 h 10000"/>
                    <a:gd name="connsiteX13" fmla="*/ 0 w 10000"/>
                    <a:gd name="connsiteY13" fmla="*/ 5361 h 10000"/>
                    <a:gd name="connsiteX14" fmla="*/ 172 w 10000"/>
                    <a:gd name="connsiteY14" fmla="*/ 5854 h 10000"/>
                    <a:gd name="connsiteX15" fmla="*/ 257 w 10000"/>
                    <a:gd name="connsiteY15" fmla="*/ 6249 h 10000"/>
                    <a:gd name="connsiteX16" fmla="*/ 605 w 10000"/>
                    <a:gd name="connsiteY16" fmla="*/ 6644 h 10000"/>
                    <a:gd name="connsiteX17" fmla="*/ 1294 w 10000"/>
                    <a:gd name="connsiteY17" fmla="*/ 7335 h 10000"/>
                    <a:gd name="connsiteX18" fmla="*/ 2327 w 10000"/>
                    <a:gd name="connsiteY18" fmla="*/ 8124 h 10000"/>
                    <a:gd name="connsiteX19" fmla="*/ 3533 w 10000"/>
                    <a:gd name="connsiteY19" fmla="*/ 8717 h 10000"/>
                    <a:gd name="connsiteX20" fmla="*/ 4912 w 10000"/>
                    <a:gd name="connsiteY20" fmla="*/ 9309 h 10000"/>
                    <a:gd name="connsiteX21" fmla="*/ 6549 w 10000"/>
                    <a:gd name="connsiteY21" fmla="*/ 9703 h 10000"/>
                    <a:gd name="connsiteX22" fmla="*/ 8187 w 10000"/>
                    <a:gd name="connsiteY22" fmla="*/ 10000 h 10000"/>
                    <a:gd name="connsiteX23" fmla="*/ 10000 w 10000"/>
                    <a:gd name="connsiteY23" fmla="*/ 7635 h 10000"/>
                    <a:gd name="connsiteX0" fmla="*/ 10000 w 10000"/>
                    <a:gd name="connsiteY0" fmla="*/ 7635 h 10000"/>
                    <a:gd name="connsiteX1" fmla="*/ 7908 w 10000"/>
                    <a:gd name="connsiteY1" fmla="*/ 5796 h 10000"/>
                    <a:gd name="connsiteX2" fmla="*/ 7679 w 10000"/>
                    <a:gd name="connsiteY2" fmla="*/ 0 h 10000"/>
                    <a:gd name="connsiteX3" fmla="*/ 5255 w 10000"/>
                    <a:gd name="connsiteY3" fmla="*/ 523 h 10000"/>
                    <a:gd name="connsiteX4" fmla="*/ 3533 w 10000"/>
                    <a:gd name="connsiteY4" fmla="*/ 1215 h 10000"/>
                    <a:gd name="connsiteX5" fmla="*/ 2672 w 10000"/>
                    <a:gd name="connsiteY5" fmla="*/ 1611 h 10000"/>
                    <a:gd name="connsiteX6" fmla="*/ 1980 w 10000"/>
                    <a:gd name="connsiteY6" fmla="*/ 2103 h 10000"/>
                    <a:gd name="connsiteX7" fmla="*/ 1380 w 10000"/>
                    <a:gd name="connsiteY7" fmla="*/ 2499 h 10000"/>
                    <a:gd name="connsiteX8" fmla="*/ 862 w 10000"/>
                    <a:gd name="connsiteY8" fmla="*/ 2991 h 10000"/>
                    <a:gd name="connsiteX9" fmla="*/ 519 w 10000"/>
                    <a:gd name="connsiteY9" fmla="*/ 3485 h 10000"/>
                    <a:gd name="connsiteX10" fmla="*/ 172 w 10000"/>
                    <a:gd name="connsiteY10" fmla="*/ 3880 h 10000"/>
                    <a:gd name="connsiteX11" fmla="*/ 87 w 10000"/>
                    <a:gd name="connsiteY11" fmla="*/ 4472 h 10000"/>
                    <a:gd name="connsiteX12" fmla="*/ 0 w 10000"/>
                    <a:gd name="connsiteY12" fmla="*/ 4966 h 10000"/>
                    <a:gd name="connsiteX13" fmla="*/ 0 w 10000"/>
                    <a:gd name="connsiteY13" fmla="*/ 5361 h 10000"/>
                    <a:gd name="connsiteX14" fmla="*/ 172 w 10000"/>
                    <a:gd name="connsiteY14" fmla="*/ 5854 h 10000"/>
                    <a:gd name="connsiteX15" fmla="*/ 257 w 10000"/>
                    <a:gd name="connsiteY15" fmla="*/ 6249 h 10000"/>
                    <a:gd name="connsiteX16" fmla="*/ 605 w 10000"/>
                    <a:gd name="connsiteY16" fmla="*/ 6644 h 10000"/>
                    <a:gd name="connsiteX17" fmla="*/ 1294 w 10000"/>
                    <a:gd name="connsiteY17" fmla="*/ 7335 h 10000"/>
                    <a:gd name="connsiteX18" fmla="*/ 2327 w 10000"/>
                    <a:gd name="connsiteY18" fmla="*/ 8124 h 10000"/>
                    <a:gd name="connsiteX19" fmla="*/ 3533 w 10000"/>
                    <a:gd name="connsiteY19" fmla="*/ 8717 h 10000"/>
                    <a:gd name="connsiteX20" fmla="*/ 4912 w 10000"/>
                    <a:gd name="connsiteY20" fmla="*/ 9309 h 10000"/>
                    <a:gd name="connsiteX21" fmla="*/ 6549 w 10000"/>
                    <a:gd name="connsiteY21" fmla="*/ 9703 h 10000"/>
                    <a:gd name="connsiteX22" fmla="*/ 8187 w 10000"/>
                    <a:gd name="connsiteY22" fmla="*/ 10000 h 10000"/>
                    <a:gd name="connsiteX23" fmla="*/ 10000 w 10000"/>
                    <a:gd name="connsiteY23" fmla="*/ 7635 h 10000"/>
                    <a:gd name="connsiteX0" fmla="*/ 10409 w 10409"/>
                    <a:gd name="connsiteY0" fmla="*/ 6820 h 10000"/>
                    <a:gd name="connsiteX1" fmla="*/ 7908 w 10409"/>
                    <a:gd name="connsiteY1" fmla="*/ 5796 h 10000"/>
                    <a:gd name="connsiteX2" fmla="*/ 7679 w 10409"/>
                    <a:gd name="connsiteY2" fmla="*/ 0 h 10000"/>
                    <a:gd name="connsiteX3" fmla="*/ 5255 w 10409"/>
                    <a:gd name="connsiteY3" fmla="*/ 523 h 10000"/>
                    <a:gd name="connsiteX4" fmla="*/ 3533 w 10409"/>
                    <a:gd name="connsiteY4" fmla="*/ 1215 h 10000"/>
                    <a:gd name="connsiteX5" fmla="*/ 2672 w 10409"/>
                    <a:gd name="connsiteY5" fmla="*/ 1611 h 10000"/>
                    <a:gd name="connsiteX6" fmla="*/ 1980 w 10409"/>
                    <a:gd name="connsiteY6" fmla="*/ 2103 h 10000"/>
                    <a:gd name="connsiteX7" fmla="*/ 1380 w 10409"/>
                    <a:gd name="connsiteY7" fmla="*/ 2499 h 10000"/>
                    <a:gd name="connsiteX8" fmla="*/ 862 w 10409"/>
                    <a:gd name="connsiteY8" fmla="*/ 2991 h 10000"/>
                    <a:gd name="connsiteX9" fmla="*/ 519 w 10409"/>
                    <a:gd name="connsiteY9" fmla="*/ 3485 h 10000"/>
                    <a:gd name="connsiteX10" fmla="*/ 172 w 10409"/>
                    <a:gd name="connsiteY10" fmla="*/ 3880 h 10000"/>
                    <a:gd name="connsiteX11" fmla="*/ 87 w 10409"/>
                    <a:gd name="connsiteY11" fmla="*/ 4472 h 10000"/>
                    <a:gd name="connsiteX12" fmla="*/ 0 w 10409"/>
                    <a:gd name="connsiteY12" fmla="*/ 4966 h 10000"/>
                    <a:gd name="connsiteX13" fmla="*/ 0 w 10409"/>
                    <a:gd name="connsiteY13" fmla="*/ 5361 h 10000"/>
                    <a:gd name="connsiteX14" fmla="*/ 172 w 10409"/>
                    <a:gd name="connsiteY14" fmla="*/ 5854 h 10000"/>
                    <a:gd name="connsiteX15" fmla="*/ 257 w 10409"/>
                    <a:gd name="connsiteY15" fmla="*/ 6249 h 10000"/>
                    <a:gd name="connsiteX16" fmla="*/ 605 w 10409"/>
                    <a:gd name="connsiteY16" fmla="*/ 6644 h 10000"/>
                    <a:gd name="connsiteX17" fmla="*/ 1294 w 10409"/>
                    <a:gd name="connsiteY17" fmla="*/ 7335 h 10000"/>
                    <a:gd name="connsiteX18" fmla="*/ 2327 w 10409"/>
                    <a:gd name="connsiteY18" fmla="*/ 8124 h 10000"/>
                    <a:gd name="connsiteX19" fmla="*/ 3533 w 10409"/>
                    <a:gd name="connsiteY19" fmla="*/ 8717 h 10000"/>
                    <a:gd name="connsiteX20" fmla="*/ 4912 w 10409"/>
                    <a:gd name="connsiteY20" fmla="*/ 9309 h 10000"/>
                    <a:gd name="connsiteX21" fmla="*/ 6549 w 10409"/>
                    <a:gd name="connsiteY21" fmla="*/ 9703 h 10000"/>
                    <a:gd name="connsiteX22" fmla="*/ 8187 w 10409"/>
                    <a:gd name="connsiteY22" fmla="*/ 10000 h 10000"/>
                    <a:gd name="connsiteX23" fmla="*/ 10409 w 10409"/>
                    <a:gd name="connsiteY23" fmla="*/ 6820 h 10000"/>
                    <a:gd name="connsiteX0" fmla="*/ 10409 w 10409"/>
                    <a:gd name="connsiteY0" fmla="*/ 6820 h 10000"/>
                    <a:gd name="connsiteX1" fmla="*/ 7908 w 10409"/>
                    <a:gd name="connsiteY1" fmla="*/ 5796 h 10000"/>
                    <a:gd name="connsiteX2" fmla="*/ 7679 w 10409"/>
                    <a:gd name="connsiteY2" fmla="*/ 0 h 10000"/>
                    <a:gd name="connsiteX3" fmla="*/ 5255 w 10409"/>
                    <a:gd name="connsiteY3" fmla="*/ 523 h 10000"/>
                    <a:gd name="connsiteX4" fmla="*/ 3533 w 10409"/>
                    <a:gd name="connsiteY4" fmla="*/ 1215 h 10000"/>
                    <a:gd name="connsiteX5" fmla="*/ 2672 w 10409"/>
                    <a:gd name="connsiteY5" fmla="*/ 1611 h 10000"/>
                    <a:gd name="connsiteX6" fmla="*/ 1980 w 10409"/>
                    <a:gd name="connsiteY6" fmla="*/ 2103 h 10000"/>
                    <a:gd name="connsiteX7" fmla="*/ 1380 w 10409"/>
                    <a:gd name="connsiteY7" fmla="*/ 2499 h 10000"/>
                    <a:gd name="connsiteX8" fmla="*/ 862 w 10409"/>
                    <a:gd name="connsiteY8" fmla="*/ 2991 h 10000"/>
                    <a:gd name="connsiteX9" fmla="*/ 519 w 10409"/>
                    <a:gd name="connsiteY9" fmla="*/ 3485 h 10000"/>
                    <a:gd name="connsiteX10" fmla="*/ 172 w 10409"/>
                    <a:gd name="connsiteY10" fmla="*/ 3880 h 10000"/>
                    <a:gd name="connsiteX11" fmla="*/ 87 w 10409"/>
                    <a:gd name="connsiteY11" fmla="*/ 4472 h 10000"/>
                    <a:gd name="connsiteX12" fmla="*/ 0 w 10409"/>
                    <a:gd name="connsiteY12" fmla="*/ 4966 h 10000"/>
                    <a:gd name="connsiteX13" fmla="*/ 0 w 10409"/>
                    <a:gd name="connsiteY13" fmla="*/ 5361 h 10000"/>
                    <a:gd name="connsiteX14" fmla="*/ 172 w 10409"/>
                    <a:gd name="connsiteY14" fmla="*/ 5854 h 10000"/>
                    <a:gd name="connsiteX15" fmla="*/ 257 w 10409"/>
                    <a:gd name="connsiteY15" fmla="*/ 6249 h 10000"/>
                    <a:gd name="connsiteX16" fmla="*/ 605 w 10409"/>
                    <a:gd name="connsiteY16" fmla="*/ 6644 h 10000"/>
                    <a:gd name="connsiteX17" fmla="*/ 1294 w 10409"/>
                    <a:gd name="connsiteY17" fmla="*/ 7335 h 10000"/>
                    <a:gd name="connsiteX18" fmla="*/ 2327 w 10409"/>
                    <a:gd name="connsiteY18" fmla="*/ 8124 h 10000"/>
                    <a:gd name="connsiteX19" fmla="*/ 3533 w 10409"/>
                    <a:gd name="connsiteY19" fmla="*/ 8717 h 10000"/>
                    <a:gd name="connsiteX20" fmla="*/ 4912 w 10409"/>
                    <a:gd name="connsiteY20" fmla="*/ 9309 h 10000"/>
                    <a:gd name="connsiteX21" fmla="*/ 6549 w 10409"/>
                    <a:gd name="connsiteY21" fmla="*/ 9703 h 10000"/>
                    <a:gd name="connsiteX22" fmla="*/ 8187 w 10409"/>
                    <a:gd name="connsiteY22" fmla="*/ 10000 h 10000"/>
                    <a:gd name="connsiteX23" fmla="*/ 10409 w 10409"/>
                    <a:gd name="connsiteY23" fmla="*/ 6820 h 10000"/>
                    <a:gd name="connsiteX0" fmla="*/ 10409 w 10409"/>
                    <a:gd name="connsiteY0" fmla="*/ 6820 h 10000"/>
                    <a:gd name="connsiteX1" fmla="*/ 7908 w 10409"/>
                    <a:gd name="connsiteY1" fmla="*/ 5796 h 10000"/>
                    <a:gd name="connsiteX2" fmla="*/ 7679 w 10409"/>
                    <a:gd name="connsiteY2" fmla="*/ 0 h 10000"/>
                    <a:gd name="connsiteX3" fmla="*/ 5255 w 10409"/>
                    <a:gd name="connsiteY3" fmla="*/ 523 h 10000"/>
                    <a:gd name="connsiteX4" fmla="*/ 3533 w 10409"/>
                    <a:gd name="connsiteY4" fmla="*/ 1215 h 10000"/>
                    <a:gd name="connsiteX5" fmla="*/ 2672 w 10409"/>
                    <a:gd name="connsiteY5" fmla="*/ 1611 h 10000"/>
                    <a:gd name="connsiteX6" fmla="*/ 1980 w 10409"/>
                    <a:gd name="connsiteY6" fmla="*/ 2103 h 10000"/>
                    <a:gd name="connsiteX7" fmla="*/ 1380 w 10409"/>
                    <a:gd name="connsiteY7" fmla="*/ 2499 h 10000"/>
                    <a:gd name="connsiteX8" fmla="*/ 862 w 10409"/>
                    <a:gd name="connsiteY8" fmla="*/ 2991 h 10000"/>
                    <a:gd name="connsiteX9" fmla="*/ 519 w 10409"/>
                    <a:gd name="connsiteY9" fmla="*/ 3485 h 10000"/>
                    <a:gd name="connsiteX10" fmla="*/ 172 w 10409"/>
                    <a:gd name="connsiteY10" fmla="*/ 3880 h 10000"/>
                    <a:gd name="connsiteX11" fmla="*/ 87 w 10409"/>
                    <a:gd name="connsiteY11" fmla="*/ 4472 h 10000"/>
                    <a:gd name="connsiteX12" fmla="*/ 0 w 10409"/>
                    <a:gd name="connsiteY12" fmla="*/ 4966 h 10000"/>
                    <a:gd name="connsiteX13" fmla="*/ 0 w 10409"/>
                    <a:gd name="connsiteY13" fmla="*/ 5361 h 10000"/>
                    <a:gd name="connsiteX14" fmla="*/ 172 w 10409"/>
                    <a:gd name="connsiteY14" fmla="*/ 5854 h 10000"/>
                    <a:gd name="connsiteX15" fmla="*/ 257 w 10409"/>
                    <a:gd name="connsiteY15" fmla="*/ 6249 h 10000"/>
                    <a:gd name="connsiteX16" fmla="*/ 605 w 10409"/>
                    <a:gd name="connsiteY16" fmla="*/ 6644 h 10000"/>
                    <a:gd name="connsiteX17" fmla="*/ 1294 w 10409"/>
                    <a:gd name="connsiteY17" fmla="*/ 7335 h 10000"/>
                    <a:gd name="connsiteX18" fmla="*/ 2327 w 10409"/>
                    <a:gd name="connsiteY18" fmla="*/ 8124 h 10000"/>
                    <a:gd name="connsiteX19" fmla="*/ 3533 w 10409"/>
                    <a:gd name="connsiteY19" fmla="*/ 8717 h 10000"/>
                    <a:gd name="connsiteX20" fmla="*/ 4912 w 10409"/>
                    <a:gd name="connsiteY20" fmla="*/ 9309 h 10000"/>
                    <a:gd name="connsiteX21" fmla="*/ 6549 w 10409"/>
                    <a:gd name="connsiteY21" fmla="*/ 9703 h 10000"/>
                    <a:gd name="connsiteX22" fmla="*/ 8187 w 10409"/>
                    <a:gd name="connsiteY22" fmla="*/ 10000 h 10000"/>
                    <a:gd name="connsiteX23" fmla="*/ 10409 w 10409"/>
                    <a:gd name="connsiteY23" fmla="*/ 6820 h 10000"/>
                    <a:gd name="connsiteX0" fmla="*/ 9755 w 9755"/>
                    <a:gd name="connsiteY0" fmla="*/ 7635 h 10000"/>
                    <a:gd name="connsiteX1" fmla="*/ 7908 w 9755"/>
                    <a:gd name="connsiteY1" fmla="*/ 5796 h 10000"/>
                    <a:gd name="connsiteX2" fmla="*/ 7679 w 9755"/>
                    <a:gd name="connsiteY2" fmla="*/ 0 h 10000"/>
                    <a:gd name="connsiteX3" fmla="*/ 5255 w 9755"/>
                    <a:gd name="connsiteY3" fmla="*/ 523 h 10000"/>
                    <a:gd name="connsiteX4" fmla="*/ 3533 w 9755"/>
                    <a:gd name="connsiteY4" fmla="*/ 1215 h 10000"/>
                    <a:gd name="connsiteX5" fmla="*/ 2672 w 9755"/>
                    <a:gd name="connsiteY5" fmla="*/ 1611 h 10000"/>
                    <a:gd name="connsiteX6" fmla="*/ 1980 w 9755"/>
                    <a:gd name="connsiteY6" fmla="*/ 2103 h 10000"/>
                    <a:gd name="connsiteX7" fmla="*/ 1380 w 9755"/>
                    <a:gd name="connsiteY7" fmla="*/ 2499 h 10000"/>
                    <a:gd name="connsiteX8" fmla="*/ 862 w 9755"/>
                    <a:gd name="connsiteY8" fmla="*/ 2991 h 10000"/>
                    <a:gd name="connsiteX9" fmla="*/ 519 w 9755"/>
                    <a:gd name="connsiteY9" fmla="*/ 3485 h 10000"/>
                    <a:gd name="connsiteX10" fmla="*/ 172 w 9755"/>
                    <a:gd name="connsiteY10" fmla="*/ 3880 h 10000"/>
                    <a:gd name="connsiteX11" fmla="*/ 87 w 9755"/>
                    <a:gd name="connsiteY11" fmla="*/ 4472 h 10000"/>
                    <a:gd name="connsiteX12" fmla="*/ 0 w 9755"/>
                    <a:gd name="connsiteY12" fmla="*/ 4966 h 10000"/>
                    <a:gd name="connsiteX13" fmla="*/ 0 w 9755"/>
                    <a:gd name="connsiteY13" fmla="*/ 5361 h 10000"/>
                    <a:gd name="connsiteX14" fmla="*/ 172 w 9755"/>
                    <a:gd name="connsiteY14" fmla="*/ 5854 h 10000"/>
                    <a:gd name="connsiteX15" fmla="*/ 257 w 9755"/>
                    <a:gd name="connsiteY15" fmla="*/ 6249 h 10000"/>
                    <a:gd name="connsiteX16" fmla="*/ 605 w 9755"/>
                    <a:gd name="connsiteY16" fmla="*/ 6644 h 10000"/>
                    <a:gd name="connsiteX17" fmla="*/ 1294 w 9755"/>
                    <a:gd name="connsiteY17" fmla="*/ 7335 h 10000"/>
                    <a:gd name="connsiteX18" fmla="*/ 2327 w 9755"/>
                    <a:gd name="connsiteY18" fmla="*/ 8124 h 10000"/>
                    <a:gd name="connsiteX19" fmla="*/ 3533 w 9755"/>
                    <a:gd name="connsiteY19" fmla="*/ 8717 h 10000"/>
                    <a:gd name="connsiteX20" fmla="*/ 4912 w 9755"/>
                    <a:gd name="connsiteY20" fmla="*/ 9309 h 10000"/>
                    <a:gd name="connsiteX21" fmla="*/ 6549 w 9755"/>
                    <a:gd name="connsiteY21" fmla="*/ 9703 h 10000"/>
                    <a:gd name="connsiteX22" fmla="*/ 8187 w 9755"/>
                    <a:gd name="connsiteY22" fmla="*/ 10000 h 10000"/>
                    <a:gd name="connsiteX23" fmla="*/ 9755 w 9755"/>
                    <a:gd name="connsiteY23" fmla="*/ 7635 h 10000"/>
                    <a:gd name="connsiteX0" fmla="*/ 10000 w 10000"/>
                    <a:gd name="connsiteY0" fmla="*/ 7635 h 10000"/>
                    <a:gd name="connsiteX1" fmla="*/ 8107 w 10000"/>
                    <a:gd name="connsiteY1" fmla="*/ 7776 h 10000"/>
                    <a:gd name="connsiteX2" fmla="*/ 7872 w 10000"/>
                    <a:gd name="connsiteY2" fmla="*/ 0 h 10000"/>
                    <a:gd name="connsiteX3" fmla="*/ 5387 w 10000"/>
                    <a:gd name="connsiteY3" fmla="*/ 523 h 10000"/>
                    <a:gd name="connsiteX4" fmla="*/ 3622 w 10000"/>
                    <a:gd name="connsiteY4" fmla="*/ 1215 h 10000"/>
                    <a:gd name="connsiteX5" fmla="*/ 2739 w 10000"/>
                    <a:gd name="connsiteY5" fmla="*/ 1611 h 10000"/>
                    <a:gd name="connsiteX6" fmla="*/ 2030 w 10000"/>
                    <a:gd name="connsiteY6" fmla="*/ 2103 h 10000"/>
                    <a:gd name="connsiteX7" fmla="*/ 1415 w 10000"/>
                    <a:gd name="connsiteY7" fmla="*/ 2499 h 10000"/>
                    <a:gd name="connsiteX8" fmla="*/ 884 w 10000"/>
                    <a:gd name="connsiteY8" fmla="*/ 2991 h 10000"/>
                    <a:gd name="connsiteX9" fmla="*/ 532 w 10000"/>
                    <a:gd name="connsiteY9" fmla="*/ 3485 h 10000"/>
                    <a:gd name="connsiteX10" fmla="*/ 176 w 10000"/>
                    <a:gd name="connsiteY10" fmla="*/ 3880 h 10000"/>
                    <a:gd name="connsiteX11" fmla="*/ 89 w 10000"/>
                    <a:gd name="connsiteY11" fmla="*/ 4472 h 10000"/>
                    <a:gd name="connsiteX12" fmla="*/ 0 w 10000"/>
                    <a:gd name="connsiteY12" fmla="*/ 4966 h 10000"/>
                    <a:gd name="connsiteX13" fmla="*/ 0 w 10000"/>
                    <a:gd name="connsiteY13" fmla="*/ 5361 h 10000"/>
                    <a:gd name="connsiteX14" fmla="*/ 176 w 10000"/>
                    <a:gd name="connsiteY14" fmla="*/ 5854 h 10000"/>
                    <a:gd name="connsiteX15" fmla="*/ 263 w 10000"/>
                    <a:gd name="connsiteY15" fmla="*/ 6249 h 10000"/>
                    <a:gd name="connsiteX16" fmla="*/ 620 w 10000"/>
                    <a:gd name="connsiteY16" fmla="*/ 6644 h 10000"/>
                    <a:gd name="connsiteX17" fmla="*/ 1326 w 10000"/>
                    <a:gd name="connsiteY17" fmla="*/ 7335 h 10000"/>
                    <a:gd name="connsiteX18" fmla="*/ 2385 w 10000"/>
                    <a:gd name="connsiteY18" fmla="*/ 8124 h 10000"/>
                    <a:gd name="connsiteX19" fmla="*/ 3622 w 10000"/>
                    <a:gd name="connsiteY19" fmla="*/ 8717 h 10000"/>
                    <a:gd name="connsiteX20" fmla="*/ 5035 w 10000"/>
                    <a:gd name="connsiteY20" fmla="*/ 9309 h 10000"/>
                    <a:gd name="connsiteX21" fmla="*/ 6713 w 10000"/>
                    <a:gd name="connsiteY21" fmla="*/ 9703 h 10000"/>
                    <a:gd name="connsiteX22" fmla="*/ 8393 w 10000"/>
                    <a:gd name="connsiteY22" fmla="*/ 10000 h 10000"/>
                    <a:gd name="connsiteX23" fmla="*/ 10000 w 10000"/>
                    <a:gd name="connsiteY23" fmla="*/ 7635 h 10000"/>
                    <a:gd name="connsiteX0" fmla="*/ 10000 w 10000"/>
                    <a:gd name="connsiteY0" fmla="*/ 7635 h 10000"/>
                    <a:gd name="connsiteX1" fmla="*/ 8107 w 10000"/>
                    <a:gd name="connsiteY1" fmla="*/ 7776 h 10000"/>
                    <a:gd name="connsiteX2" fmla="*/ 7872 w 10000"/>
                    <a:gd name="connsiteY2" fmla="*/ 0 h 10000"/>
                    <a:gd name="connsiteX3" fmla="*/ 5387 w 10000"/>
                    <a:gd name="connsiteY3" fmla="*/ 523 h 10000"/>
                    <a:gd name="connsiteX4" fmla="*/ 3622 w 10000"/>
                    <a:gd name="connsiteY4" fmla="*/ 1215 h 10000"/>
                    <a:gd name="connsiteX5" fmla="*/ 2739 w 10000"/>
                    <a:gd name="connsiteY5" fmla="*/ 1611 h 10000"/>
                    <a:gd name="connsiteX6" fmla="*/ 2030 w 10000"/>
                    <a:gd name="connsiteY6" fmla="*/ 2103 h 10000"/>
                    <a:gd name="connsiteX7" fmla="*/ 1415 w 10000"/>
                    <a:gd name="connsiteY7" fmla="*/ 2499 h 10000"/>
                    <a:gd name="connsiteX8" fmla="*/ 884 w 10000"/>
                    <a:gd name="connsiteY8" fmla="*/ 2991 h 10000"/>
                    <a:gd name="connsiteX9" fmla="*/ 532 w 10000"/>
                    <a:gd name="connsiteY9" fmla="*/ 3485 h 10000"/>
                    <a:gd name="connsiteX10" fmla="*/ 176 w 10000"/>
                    <a:gd name="connsiteY10" fmla="*/ 3880 h 10000"/>
                    <a:gd name="connsiteX11" fmla="*/ 89 w 10000"/>
                    <a:gd name="connsiteY11" fmla="*/ 4472 h 10000"/>
                    <a:gd name="connsiteX12" fmla="*/ 0 w 10000"/>
                    <a:gd name="connsiteY12" fmla="*/ 4966 h 10000"/>
                    <a:gd name="connsiteX13" fmla="*/ 0 w 10000"/>
                    <a:gd name="connsiteY13" fmla="*/ 5361 h 10000"/>
                    <a:gd name="connsiteX14" fmla="*/ 176 w 10000"/>
                    <a:gd name="connsiteY14" fmla="*/ 5854 h 10000"/>
                    <a:gd name="connsiteX15" fmla="*/ 263 w 10000"/>
                    <a:gd name="connsiteY15" fmla="*/ 6249 h 10000"/>
                    <a:gd name="connsiteX16" fmla="*/ 620 w 10000"/>
                    <a:gd name="connsiteY16" fmla="*/ 6644 h 10000"/>
                    <a:gd name="connsiteX17" fmla="*/ 1326 w 10000"/>
                    <a:gd name="connsiteY17" fmla="*/ 7335 h 10000"/>
                    <a:gd name="connsiteX18" fmla="*/ 2385 w 10000"/>
                    <a:gd name="connsiteY18" fmla="*/ 8124 h 10000"/>
                    <a:gd name="connsiteX19" fmla="*/ 3622 w 10000"/>
                    <a:gd name="connsiteY19" fmla="*/ 8717 h 10000"/>
                    <a:gd name="connsiteX20" fmla="*/ 5035 w 10000"/>
                    <a:gd name="connsiteY20" fmla="*/ 9309 h 10000"/>
                    <a:gd name="connsiteX21" fmla="*/ 6713 w 10000"/>
                    <a:gd name="connsiteY21" fmla="*/ 9703 h 10000"/>
                    <a:gd name="connsiteX22" fmla="*/ 8393 w 10000"/>
                    <a:gd name="connsiteY22" fmla="*/ 10000 h 10000"/>
                    <a:gd name="connsiteX23" fmla="*/ 10000 w 10000"/>
                    <a:gd name="connsiteY23" fmla="*/ 7635 h 10000"/>
                    <a:gd name="connsiteX0" fmla="*/ 10000 w 10000"/>
                    <a:gd name="connsiteY0" fmla="*/ 7635 h 10000"/>
                    <a:gd name="connsiteX1" fmla="*/ 8191 w 10000"/>
                    <a:gd name="connsiteY1" fmla="*/ 6378 h 10000"/>
                    <a:gd name="connsiteX2" fmla="*/ 7872 w 10000"/>
                    <a:gd name="connsiteY2" fmla="*/ 0 h 10000"/>
                    <a:gd name="connsiteX3" fmla="*/ 5387 w 10000"/>
                    <a:gd name="connsiteY3" fmla="*/ 523 h 10000"/>
                    <a:gd name="connsiteX4" fmla="*/ 3622 w 10000"/>
                    <a:gd name="connsiteY4" fmla="*/ 1215 h 10000"/>
                    <a:gd name="connsiteX5" fmla="*/ 2739 w 10000"/>
                    <a:gd name="connsiteY5" fmla="*/ 1611 h 10000"/>
                    <a:gd name="connsiteX6" fmla="*/ 2030 w 10000"/>
                    <a:gd name="connsiteY6" fmla="*/ 2103 h 10000"/>
                    <a:gd name="connsiteX7" fmla="*/ 1415 w 10000"/>
                    <a:gd name="connsiteY7" fmla="*/ 2499 h 10000"/>
                    <a:gd name="connsiteX8" fmla="*/ 884 w 10000"/>
                    <a:gd name="connsiteY8" fmla="*/ 2991 h 10000"/>
                    <a:gd name="connsiteX9" fmla="*/ 532 w 10000"/>
                    <a:gd name="connsiteY9" fmla="*/ 3485 h 10000"/>
                    <a:gd name="connsiteX10" fmla="*/ 176 w 10000"/>
                    <a:gd name="connsiteY10" fmla="*/ 3880 h 10000"/>
                    <a:gd name="connsiteX11" fmla="*/ 89 w 10000"/>
                    <a:gd name="connsiteY11" fmla="*/ 4472 h 10000"/>
                    <a:gd name="connsiteX12" fmla="*/ 0 w 10000"/>
                    <a:gd name="connsiteY12" fmla="*/ 4966 h 10000"/>
                    <a:gd name="connsiteX13" fmla="*/ 0 w 10000"/>
                    <a:gd name="connsiteY13" fmla="*/ 5361 h 10000"/>
                    <a:gd name="connsiteX14" fmla="*/ 176 w 10000"/>
                    <a:gd name="connsiteY14" fmla="*/ 5854 h 10000"/>
                    <a:gd name="connsiteX15" fmla="*/ 263 w 10000"/>
                    <a:gd name="connsiteY15" fmla="*/ 6249 h 10000"/>
                    <a:gd name="connsiteX16" fmla="*/ 620 w 10000"/>
                    <a:gd name="connsiteY16" fmla="*/ 6644 h 10000"/>
                    <a:gd name="connsiteX17" fmla="*/ 1326 w 10000"/>
                    <a:gd name="connsiteY17" fmla="*/ 7335 h 10000"/>
                    <a:gd name="connsiteX18" fmla="*/ 2385 w 10000"/>
                    <a:gd name="connsiteY18" fmla="*/ 8124 h 10000"/>
                    <a:gd name="connsiteX19" fmla="*/ 3622 w 10000"/>
                    <a:gd name="connsiteY19" fmla="*/ 8717 h 10000"/>
                    <a:gd name="connsiteX20" fmla="*/ 5035 w 10000"/>
                    <a:gd name="connsiteY20" fmla="*/ 9309 h 10000"/>
                    <a:gd name="connsiteX21" fmla="*/ 6713 w 10000"/>
                    <a:gd name="connsiteY21" fmla="*/ 9703 h 10000"/>
                    <a:gd name="connsiteX22" fmla="*/ 8393 w 10000"/>
                    <a:gd name="connsiteY22" fmla="*/ 10000 h 10000"/>
                    <a:gd name="connsiteX23" fmla="*/ 10000 w 10000"/>
                    <a:gd name="connsiteY23" fmla="*/ 7635 h 10000"/>
                    <a:gd name="connsiteX0" fmla="*/ 10000 w 10000"/>
                    <a:gd name="connsiteY0" fmla="*/ 7635 h 10000"/>
                    <a:gd name="connsiteX1" fmla="*/ 8191 w 10000"/>
                    <a:gd name="connsiteY1" fmla="*/ 6378 h 10000"/>
                    <a:gd name="connsiteX2" fmla="*/ 7872 w 10000"/>
                    <a:gd name="connsiteY2" fmla="*/ 0 h 10000"/>
                    <a:gd name="connsiteX3" fmla="*/ 5387 w 10000"/>
                    <a:gd name="connsiteY3" fmla="*/ 523 h 10000"/>
                    <a:gd name="connsiteX4" fmla="*/ 3622 w 10000"/>
                    <a:gd name="connsiteY4" fmla="*/ 1215 h 10000"/>
                    <a:gd name="connsiteX5" fmla="*/ 2739 w 10000"/>
                    <a:gd name="connsiteY5" fmla="*/ 1611 h 10000"/>
                    <a:gd name="connsiteX6" fmla="*/ 2030 w 10000"/>
                    <a:gd name="connsiteY6" fmla="*/ 2103 h 10000"/>
                    <a:gd name="connsiteX7" fmla="*/ 1415 w 10000"/>
                    <a:gd name="connsiteY7" fmla="*/ 2499 h 10000"/>
                    <a:gd name="connsiteX8" fmla="*/ 884 w 10000"/>
                    <a:gd name="connsiteY8" fmla="*/ 2991 h 10000"/>
                    <a:gd name="connsiteX9" fmla="*/ 532 w 10000"/>
                    <a:gd name="connsiteY9" fmla="*/ 3485 h 10000"/>
                    <a:gd name="connsiteX10" fmla="*/ 176 w 10000"/>
                    <a:gd name="connsiteY10" fmla="*/ 3880 h 10000"/>
                    <a:gd name="connsiteX11" fmla="*/ 89 w 10000"/>
                    <a:gd name="connsiteY11" fmla="*/ 4472 h 10000"/>
                    <a:gd name="connsiteX12" fmla="*/ 0 w 10000"/>
                    <a:gd name="connsiteY12" fmla="*/ 4966 h 10000"/>
                    <a:gd name="connsiteX13" fmla="*/ 0 w 10000"/>
                    <a:gd name="connsiteY13" fmla="*/ 5361 h 10000"/>
                    <a:gd name="connsiteX14" fmla="*/ 176 w 10000"/>
                    <a:gd name="connsiteY14" fmla="*/ 5854 h 10000"/>
                    <a:gd name="connsiteX15" fmla="*/ 263 w 10000"/>
                    <a:gd name="connsiteY15" fmla="*/ 6249 h 10000"/>
                    <a:gd name="connsiteX16" fmla="*/ 620 w 10000"/>
                    <a:gd name="connsiteY16" fmla="*/ 6644 h 10000"/>
                    <a:gd name="connsiteX17" fmla="*/ 1326 w 10000"/>
                    <a:gd name="connsiteY17" fmla="*/ 7335 h 10000"/>
                    <a:gd name="connsiteX18" fmla="*/ 2385 w 10000"/>
                    <a:gd name="connsiteY18" fmla="*/ 8124 h 10000"/>
                    <a:gd name="connsiteX19" fmla="*/ 3622 w 10000"/>
                    <a:gd name="connsiteY19" fmla="*/ 8717 h 10000"/>
                    <a:gd name="connsiteX20" fmla="*/ 5035 w 10000"/>
                    <a:gd name="connsiteY20" fmla="*/ 9309 h 10000"/>
                    <a:gd name="connsiteX21" fmla="*/ 6713 w 10000"/>
                    <a:gd name="connsiteY21" fmla="*/ 9703 h 10000"/>
                    <a:gd name="connsiteX22" fmla="*/ 8393 w 10000"/>
                    <a:gd name="connsiteY22" fmla="*/ 10000 h 10000"/>
                    <a:gd name="connsiteX23" fmla="*/ 10000 w 10000"/>
                    <a:gd name="connsiteY23" fmla="*/ 7635 h 10000"/>
                    <a:gd name="connsiteX0" fmla="*/ 10000 w 10000"/>
                    <a:gd name="connsiteY0" fmla="*/ 7635 h 10000"/>
                    <a:gd name="connsiteX1" fmla="*/ 8191 w 10000"/>
                    <a:gd name="connsiteY1" fmla="*/ 6378 h 10000"/>
                    <a:gd name="connsiteX2" fmla="*/ 7872 w 10000"/>
                    <a:gd name="connsiteY2" fmla="*/ 0 h 10000"/>
                    <a:gd name="connsiteX3" fmla="*/ 5387 w 10000"/>
                    <a:gd name="connsiteY3" fmla="*/ 523 h 10000"/>
                    <a:gd name="connsiteX4" fmla="*/ 3622 w 10000"/>
                    <a:gd name="connsiteY4" fmla="*/ 1215 h 10000"/>
                    <a:gd name="connsiteX5" fmla="*/ 2739 w 10000"/>
                    <a:gd name="connsiteY5" fmla="*/ 1611 h 10000"/>
                    <a:gd name="connsiteX6" fmla="*/ 2030 w 10000"/>
                    <a:gd name="connsiteY6" fmla="*/ 2103 h 10000"/>
                    <a:gd name="connsiteX7" fmla="*/ 1415 w 10000"/>
                    <a:gd name="connsiteY7" fmla="*/ 2499 h 10000"/>
                    <a:gd name="connsiteX8" fmla="*/ 884 w 10000"/>
                    <a:gd name="connsiteY8" fmla="*/ 2991 h 10000"/>
                    <a:gd name="connsiteX9" fmla="*/ 532 w 10000"/>
                    <a:gd name="connsiteY9" fmla="*/ 3485 h 10000"/>
                    <a:gd name="connsiteX10" fmla="*/ 176 w 10000"/>
                    <a:gd name="connsiteY10" fmla="*/ 3880 h 10000"/>
                    <a:gd name="connsiteX11" fmla="*/ 89 w 10000"/>
                    <a:gd name="connsiteY11" fmla="*/ 4472 h 10000"/>
                    <a:gd name="connsiteX12" fmla="*/ 0 w 10000"/>
                    <a:gd name="connsiteY12" fmla="*/ 4966 h 10000"/>
                    <a:gd name="connsiteX13" fmla="*/ 0 w 10000"/>
                    <a:gd name="connsiteY13" fmla="*/ 5361 h 10000"/>
                    <a:gd name="connsiteX14" fmla="*/ 176 w 10000"/>
                    <a:gd name="connsiteY14" fmla="*/ 5854 h 10000"/>
                    <a:gd name="connsiteX15" fmla="*/ 263 w 10000"/>
                    <a:gd name="connsiteY15" fmla="*/ 6249 h 10000"/>
                    <a:gd name="connsiteX16" fmla="*/ 620 w 10000"/>
                    <a:gd name="connsiteY16" fmla="*/ 6644 h 10000"/>
                    <a:gd name="connsiteX17" fmla="*/ 1326 w 10000"/>
                    <a:gd name="connsiteY17" fmla="*/ 7335 h 10000"/>
                    <a:gd name="connsiteX18" fmla="*/ 2385 w 10000"/>
                    <a:gd name="connsiteY18" fmla="*/ 8124 h 10000"/>
                    <a:gd name="connsiteX19" fmla="*/ 3622 w 10000"/>
                    <a:gd name="connsiteY19" fmla="*/ 8717 h 10000"/>
                    <a:gd name="connsiteX20" fmla="*/ 5035 w 10000"/>
                    <a:gd name="connsiteY20" fmla="*/ 9309 h 10000"/>
                    <a:gd name="connsiteX21" fmla="*/ 6713 w 10000"/>
                    <a:gd name="connsiteY21" fmla="*/ 9703 h 10000"/>
                    <a:gd name="connsiteX22" fmla="*/ 8393 w 10000"/>
                    <a:gd name="connsiteY22" fmla="*/ 10000 h 10000"/>
                    <a:gd name="connsiteX23" fmla="*/ 10000 w 10000"/>
                    <a:gd name="connsiteY23" fmla="*/ 7635 h 10000"/>
                    <a:gd name="connsiteX0" fmla="*/ 10000 w 10000"/>
                    <a:gd name="connsiteY0" fmla="*/ 7635 h 10000"/>
                    <a:gd name="connsiteX1" fmla="*/ 8191 w 10000"/>
                    <a:gd name="connsiteY1" fmla="*/ 6378 h 10000"/>
                    <a:gd name="connsiteX2" fmla="*/ 7557 w 10000"/>
                    <a:gd name="connsiteY2" fmla="*/ 0 h 10000"/>
                    <a:gd name="connsiteX3" fmla="*/ 5387 w 10000"/>
                    <a:gd name="connsiteY3" fmla="*/ 523 h 10000"/>
                    <a:gd name="connsiteX4" fmla="*/ 3622 w 10000"/>
                    <a:gd name="connsiteY4" fmla="*/ 1215 h 10000"/>
                    <a:gd name="connsiteX5" fmla="*/ 2739 w 10000"/>
                    <a:gd name="connsiteY5" fmla="*/ 1611 h 10000"/>
                    <a:gd name="connsiteX6" fmla="*/ 2030 w 10000"/>
                    <a:gd name="connsiteY6" fmla="*/ 2103 h 10000"/>
                    <a:gd name="connsiteX7" fmla="*/ 1415 w 10000"/>
                    <a:gd name="connsiteY7" fmla="*/ 2499 h 10000"/>
                    <a:gd name="connsiteX8" fmla="*/ 884 w 10000"/>
                    <a:gd name="connsiteY8" fmla="*/ 2991 h 10000"/>
                    <a:gd name="connsiteX9" fmla="*/ 532 w 10000"/>
                    <a:gd name="connsiteY9" fmla="*/ 3485 h 10000"/>
                    <a:gd name="connsiteX10" fmla="*/ 176 w 10000"/>
                    <a:gd name="connsiteY10" fmla="*/ 3880 h 10000"/>
                    <a:gd name="connsiteX11" fmla="*/ 89 w 10000"/>
                    <a:gd name="connsiteY11" fmla="*/ 4472 h 10000"/>
                    <a:gd name="connsiteX12" fmla="*/ 0 w 10000"/>
                    <a:gd name="connsiteY12" fmla="*/ 4966 h 10000"/>
                    <a:gd name="connsiteX13" fmla="*/ 0 w 10000"/>
                    <a:gd name="connsiteY13" fmla="*/ 5361 h 10000"/>
                    <a:gd name="connsiteX14" fmla="*/ 176 w 10000"/>
                    <a:gd name="connsiteY14" fmla="*/ 5854 h 10000"/>
                    <a:gd name="connsiteX15" fmla="*/ 263 w 10000"/>
                    <a:gd name="connsiteY15" fmla="*/ 6249 h 10000"/>
                    <a:gd name="connsiteX16" fmla="*/ 620 w 10000"/>
                    <a:gd name="connsiteY16" fmla="*/ 6644 h 10000"/>
                    <a:gd name="connsiteX17" fmla="*/ 1326 w 10000"/>
                    <a:gd name="connsiteY17" fmla="*/ 7335 h 10000"/>
                    <a:gd name="connsiteX18" fmla="*/ 2385 w 10000"/>
                    <a:gd name="connsiteY18" fmla="*/ 8124 h 10000"/>
                    <a:gd name="connsiteX19" fmla="*/ 3622 w 10000"/>
                    <a:gd name="connsiteY19" fmla="*/ 8717 h 10000"/>
                    <a:gd name="connsiteX20" fmla="*/ 5035 w 10000"/>
                    <a:gd name="connsiteY20" fmla="*/ 9309 h 10000"/>
                    <a:gd name="connsiteX21" fmla="*/ 6713 w 10000"/>
                    <a:gd name="connsiteY21" fmla="*/ 9703 h 10000"/>
                    <a:gd name="connsiteX22" fmla="*/ 8393 w 10000"/>
                    <a:gd name="connsiteY22" fmla="*/ 10000 h 10000"/>
                    <a:gd name="connsiteX23" fmla="*/ 10000 w 10000"/>
                    <a:gd name="connsiteY23" fmla="*/ 7635 h 10000"/>
                    <a:gd name="connsiteX0" fmla="*/ 10000 w 10000"/>
                    <a:gd name="connsiteY0" fmla="*/ 7635 h 10000"/>
                    <a:gd name="connsiteX1" fmla="*/ 7772 w 10000"/>
                    <a:gd name="connsiteY1" fmla="*/ 6087 h 10000"/>
                    <a:gd name="connsiteX2" fmla="*/ 7557 w 10000"/>
                    <a:gd name="connsiteY2" fmla="*/ 0 h 10000"/>
                    <a:gd name="connsiteX3" fmla="*/ 5387 w 10000"/>
                    <a:gd name="connsiteY3" fmla="*/ 523 h 10000"/>
                    <a:gd name="connsiteX4" fmla="*/ 3622 w 10000"/>
                    <a:gd name="connsiteY4" fmla="*/ 1215 h 10000"/>
                    <a:gd name="connsiteX5" fmla="*/ 2739 w 10000"/>
                    <a:gd name="connsiteY5" fmla="*/ 1611 h 10000"/>
                    <a:gd name="connsiteX6" fmla="*/ 2030 w 10000"/>
                    <a:gd name="connsiteY6" fmla="*/ 2103 h 10000"/>
                    <a:gd name="connsiteX7" fmla="*/ 1415 w 10000"/>
                    <a:gd name="connsiteY7" fmla="*/ 2499 h 10000"/>
                    <a:gd name="connsiteX8" fmla="*/ 884 w 10000"/>
                    <a:gd name="connsiteY8" fmla="*/ 2991 h 10000"/>
                    <a:gd name="connsiteX9" fmla="*/ 532 w 10000"/>
                    <a:gd name="connsiteY9" fmla="*/ 3485 h 10000"/>
                    <a:gd name="connsiteX10" fmla="*/ 176 w 10000"/>
                    <a:gd name="connsiteY10" fmla="*/ 3880 h 10000"/>
                    <a:gd name="connsiteX11" fmla="*/ 89 w 10000"/>
                    <a:gd name="connsiteY11" fmla="*/ 4472 h 10000"/>
                    <a:gd name="connsiteX12" fmla="*/ 0 w 10000"/>
                    <a:gd name="connsiteY12" fmla="*/ 4966 h 10000"/>
                    <a:gd name="connsiteX13" fmla="*/ 0 w 10000"/>
                    <a:gd name="connsiteY13" fmla="*/ 5361 h 10000"/>
                    <a:gd name="connsiteX14" fmla="*/ 176 w 10000"/>
                    <a:gd name="connsiteY14" fmla="*/ 5854 h 10000"/>
                    <a:gd name="connsiteX15" fmla="*/ 263 w 10000"/>
                    <a:gd name="connsiteY15" fmla="*/ 6249 h 10000"/>
                    <a:gd name="connsiteX16" fmla="*/ 620 w 10000"/>
                    <a:gd name="connsiteY16" fmla="*/ 6644 h 10000"/>
                    <a:gd name="connsiteX17" fmla="*/ 1326 w 10000"/>
                    <a:gd name="connsiteY17" fmla="*/ 7335 h 10000"/>
                    <a:gd name="connsiteX18" fmla="*/ 2385 w 10000"/>
                    <a:gd name="connsiteY18" fmla="*/ 8124 h 10000"/>
                    <a:gd name="connsiteX19" fmla="*/ 3622 w 10000"/>
                    <a:gd name="connsiteY19" fmla="*/ 8717 h 10000"/>
                    <a:gd name="connsiteX20" fmla="*/ 5035 w 10000"/>
                    <a:gd name="connsiteY20" fmla="*/ 9309 h 10000"/>
                    <a:gd name="connsiteX21" fmla="*/ 6713 w 10000"/>
                    <a:gd name="connsiteY21" fmla="*/ 9703 h 10000"/>
                    <a:gd name="connsiteX22" fmla="*/ 8393 w 10000"/>
                    <a:gd name="connsiteY22" fmla="*/ 10000 h 10000"/>
                    <a:gd name="connsiteX23" fmla="*/ 10000 w 10000"/>
                    <a:gd name="connsiteY23" fmla="*/ 7635 h 10000"/>
                    <a:gd name="connsiteX0" fmla="*/ 10000 w 10000"/>
                    <a:gd name="connsiteY0" fmla="*/ 7635 h 10000"/>
                    <a:gd name="connsiteX1" fmla="*/ 7667 w 10000"/>
                    <a:gd name="connsiteY1" fmla="*/ 5941 h 10000"/>
                    <a:gd name="connsiteX2" fmla="*/ 7557 w 10000"/>
                    <a:gd name="connsiteY2" fmla="*/ 0 h 10000"/>
                    <a:gd name="connsiteX3" fmla="*/ 5387 w 10000"/>
                    <a:gd name="connsiteY3" fmla="*/ 523 h 10000"/>
                    <a:gd name="connsiteX4" fmla="*/ 3622 w 10000"/>
                    <a:gd name="connsiteY4" fmla="*/ 1215 h 10000"/>
                    <a:gd name="connsiteX5" fmla="*/ 2739 w 10000"/>
                    <a:gd name="connsiteY5" fmla="*/ 1611 h 10000"/>
                    <a:gd name="connsiteX6" fmla="*/ 2030 w 10000"/>
                    <a:gd name="connsiteY6" fmla="*/ 2103 h 10000"/>
                    <a:gd name="connsiteX7" fmla="*/ 1415 w 10000"/>
                    <a:gd name="connsiteY7" fmla="*/ 2499 h 10000"/>
                    <a:gd name="connsiteX8" fmla="*/ 884 w 10000"/>
                    <a:gd name="connsiteY8" fmla="*/ 2991 h 10000"/>
                    <a:gd name="connsiteX9" fmla="*/ 532 w 10000"/>
                    <a:gd name="connsiteY9" fmla="*/ 3485 h 10000"/>
                    <a:gd name="connsiteX10" fmla="*/ 176 w 10000"/>
                    <a:gd name="connsiteY10" fmla="*/ 3880 h 10000"/>
                    <a:gd name="connsiteX11" fmla="*/ 89 w 10000"/>
                    <a:gd name="connsiteY11" fmla="*/ 4472 h 10000"/>
                    <a:gd name="connsiteX12" fmla="*/ 0 w 10000"/>
                    <a:gd name="connsiteY12" fmla="*/ 4966 h 10000"/>
                    <a:gd name="connsiteX13" fmla="*/ 0 w 10000"/>
                    <a:gd name="connsiteY13" fmla="*/ 5361 h 10000"/>
                    <a:gd name="connsiteX14" fmla="*/ 176 w 10000"/>
                    <a:gd name="connsiteY14" fmla="*/ 5854 h 10000"/>
                    <a:gd name="connsiteX15" fmla="*/ 263 w 10000"/>
                    <a:gd name="connsiteY15" fmla="*/ 6249 h 10000"/>
                    <a:gd name="connsiteX16" fmla="*/ 620 w 10000"/>
                    <a:gd name="connsiteY16" fmla="*/ 6644 h 10000"/>
                    <a:gd name="connsiteX17" fmla="*/ 1326 w 10000"/>
                    <a:gd name="connsiteY17" fmla="*/ 7335 h 10000"/>
                    <a:gd name="connsiteX18" fmla="*/ 2385 w 10000"/>
                    <a:gd name="connsiteY18" fmla="*/ 8124 h 10000"/>
                    <a:gd name="connsiteX19" fmla="*/ 3622 w 10000"/>
                    <a:gd name="connsiteY19" fmla="*/ 8717 h 10000"/>
                    <a:gd name="connsiteX20" fmla="*/ 5035 w 10000"/>
                    <a:gd name="connsiteY20" fmla="*/ 9309 h 10000"/>
                    <a:gd name="connsiteX21" fmla="*/ 6713 w 10000"/>
                    <a:gd name="connsiteY21" fmla="*/ 9703 h 10000"/>
                    <a:gd name="connsiteX22" fmla="*/ 8393 w 10000"/>
                    <a:gd name="connsiteY22" fmla="*/ 10000 h 10000"/>
                    <a:gd name="connsiteX23" fmla="*/ 10000 w 10000"/>
                    <a:gd name="connsiteY23" fmla="*/ 7635 h 10000"/>
                    <a:gd name="connsiteX0" fmla="*/ 10000 w 10000"/>
                    <a:gd name="connsiteY0" fmla="*/ 7489 h 9854"/>
                    <a:gd name="connsiteX1" fmla="*/ 7667 w 10000"/>
                    <a:gd name="connsiteY1" fmla="*/ 5795 h 9854"/>
                    <a:gd name="connsiteX2" fmla="*/ 7452 w 10000"/>
                    <a:gd name="connsiteY2" fmla="*/ 0 h 9854"/>
                    <a:gd name="connsiteX3" fmla="*/ 5387 w 10000"/>
                    <a:gd name="connsiteY3" fmla="*/ 377 h 9854"/>
                    <a:gd name="connsiteX4" fmla="*/ 3622 w 10000"/>
                    <a:gd name="connsiteY4" fmla="*/ 1069 h 9854"/>
                    <a:gd name="connsiteX5" fmla="*/ 2739 w 10000"/>
                    <a:gd name="connsiteY5" fmla="*/ 1465 h 9854"/>
                    <a:gd name="connsiteX6" fmla="*/ 2030 w 10000"/>
                    <a:gd name="connsiteY6" fmla="*/ 1957 h 9854"/>
                    <a:gd name="connsiteX7" fmla="*/ 1415 w 10000"/>
                    <a:gd name="connsiteY7" fmla="*/ 2353 h 9854"/>
                    <a:gd name="connsiteX8" fmla="*/ 884 w 10000"/>
                    <a:gd name="connsiteY8" fmla="*/ 2845 h 9854"/>
                    <a:gd name="connsiteX9" fmla="*/ 532 w 10000"/>
                    <a:gd name="connsiteY9" fmla="*/ 3339 h 9854"/>
                    <a:gd name="connsiteX10" fmla="*/ 176 w 10000"/>
                    <a:gd name="connsiteY10" fmla="*/ 3734 h 9854"/>
                    <a:gd name="connsiteX11" fmla="*/ 89 w 10000"/>
                    <a:gd name="connsiteY11" fmla="*/ 4326 h 9854"/>
                    <a:gd name="connsiteX12" fmla="*/ 0 w 10000"/>
                    <a:gd name="connsiteY12" fmla="*/ 4820 h 9854"/>
                    <a:gd name="connsiteX13" fmla="*/ 0 w 10000"/>
                    <a:gd name="connsiteY13" fmla="*/ 5215 h 9854"/>
                    <a:gd name="connsiteX14" fmla="*/ 176 w 10000"/>
                    <a:gd name="connsiteY14" fmla="*/ 5708 h 9854"/>
                    <a:gd name="connsiteX15" fmla="*/ 263 w 10000"/>
                    <a:gd name="connsiteY15" fmla="*/ 6103 h 9854"/>
                    <a:gd name="connsiteX16" fmla="*/ 620 w 10000"/>
                    <a:gd name="connsiteY16" fmla="*/ 6498 h 9854"/>
                    <a:gd name="connsiteX17" fmla="*/ 1326 w 10000"/>
                    <a:gd name="connsiteY17" fmla="*/ 7189 h 9854"/>
                    <a:gd name="connsiteX18" fmla="*/ 2385 w 10000"/>
                    <a:gd name="connsiteY18" fmla="*/ 7978 h 9854"/>
                    <a:gd name="connsiteX19" fmla="*/ 3622 w 10000"/>
                    <a:gd name="connsiteY19" fmla="*/ 8571 h 9854"/>
                    <a:gd name="connsiteX20" fmla="*/ 5035 w 10000"/>
                    <a:gd name="connsiteY20" fmla="*/ 9163 h 9854"/>
                    <a:gd name="connsiteX21" fmla="*/ 6713 w 10000"/>
                    <a:gd name="connsiteY21" fmla="*/ 9557 h 9854"/>
                    <a:gd name="connsiteX22" fmla="*/ 8393 w 10000"/>
                    <a:gd name="connsiteY22" fmla="*/ 9854 h 9854"/>
                    <a:gd name="connsiteX23" fmla="*/ 10000 w 10000"/>
                    <a:gd name="connsiteY23" fmla="*/ 7489 h 9854"/>
                    <a:gd name="connsiteX0" fmla="*/ 10000 w 10000"/>
                    <a:gd name="connsiteY0" fmla="*/ 7600 h 10000"/>
                    <a:gd name="connsiteX1" fmla="*/ 7457 w 10000"/>
                    <a:gd name="connsiteY1" fmla="*/ 6029 h 10000"/>
                    <a:gd name="connsiteX2" fmla="*/ 7452 w 10000"/>
                    <a:gd name="connsiteY2" fmla="*/ 0 h 10000"/>
                    <a:gd name="connsiteX3" fmla="*/ 5387 w 10000"/>
                    <a:gd name="connsiteY3" fmla="*/ 383 h 10000"/>
                    <a:gd name="connsiteX4" fmla="*/ 3622 w 10000"/>
                    <a:gd name="connsiteY4" fmla="*/ 1085 h 10000"/>
                    <a:gd name="connsiteX5" fmla="*/ 2739 w 10000"/>
                    <a:gd name="connsiteY5" fmla="*/ 1487 h 10000"/>
                    <a:gd name="connsiteX6" fmla="*/ 2030 w 10000"/>
                    <a:gd name="connsiteY6" fmla="*/ 1986 h 10000"/>
                    <a:gd name="connsiteX7" fmla="*/ 1415 w 10000"/>
                    <a:gd name="connsiteY7" fmla="*/ 2388 h 10000"/>
                    <a:gd name="connsiteX8" fmla="*/ 884 w 10000"/>
                    <a:gd name="connsiteY8" fmla="*/ 2887 h 10000"/>
                    <a:gd name="connsiteX9" fmla="*/ 532 w 10000"/>
                    <a:gd name="connsiteY9" fmla="*/ 3388 h 10000"/>
                    <a:gd name="connsiteX10" fmla="*/ 176 w 10000"/>
                    <a:gd name="connsiteY10" fmla="*/ 3789 h 10000"/>
                    <a:gd name="connsiteX11" fmla="*/ 89 w 10000"/>
                    <a:gd name="connsiteY11" fmla="*/ 4390 h 10000"/>
                    <a:gd name="connsiteX12" fmla="*/ 0 w 10000"/>
                    <a:gd name="connsiteY12" fmla="*/ 4891 h 10000"/>
                    <a:gd name="connsiteX13" fmla="*/ 0 w 10000"/>
                    <a:gd name="connsiteY13" fmla="*/ 5292 h 10000"/>
                    <a:gd name="connsiteX14" fmla="*/ 176 w 10000"/>
                    <a:gd name="connsiteY14" fmla="*/ 5793 h 10000"/>
                    <a:gd name="connsiteX15" fmla="*/ 263 w 10000"/>
                    <a:gd name="connsiteY15" fmla="*/ 6193 h 10000"/>
                    <a:gd name="connsiteX16" fmla="*/ 620 w 10000"/>
                    <a:gd name="connsiteY16" fmla="*/ 6594 h 10000"/>
                    <a:gd name="connsiteX17" fmla="*/ 1326 w 10000"/>
                    <a:gd name="connsiteY17" fmla="*/ 7296 h 10000"/>
                    <a:gd name="connsiteX18" fmla="*/ 2385 w 10000"/>
                    <a:gd name="connsiteY18" fmla="*/ 8096 h 10000"/>
                    <a:gd name="connsiteX19" fmla="*/ 3622 w 10000"/>
                    <a:gd name="connsiteY19" fmla="*/ 8698 h 10000"/>
                    <a:gd name="connsiteX20" fmla="*/ 5035 w 10000"/>
                    <a:gd name="connsiteY20" fmla="*/ 9299 h 10000"/>
                    <a:gd name="connsiteX21" fmla="*/ 6713 w 10000"/>
                    <a:gd name="connsiteY21" fmla="*/ 9699 h 10000"/>
                    <a:gd name="connsiteX22" fmla="*/ 8393 w 10000"/>
                    <a:gd name="connsiteY22" fmla="*/ 10000 h 10000"/>
                    <a:gd name="connsiteX23" fmla="*/ 10000 w 10000"/>
                    <a:gd name="connsiteY23" fmla="*/ 7600 h 10000"/>
                    <a:gd name="connsiteX0" fmla="*/ 10000 w 10000"/>
                    <a:gd name="connsiteY0" fmla="*/ 7452 h 9852"/>
                    <a:gd name="connsiteX1" fmla="*/ 7457 w 10000"/>
                    <a:gd name="connsiteY1" fmla="*/ 5881 h 9852"/>
                    <a:gd name="connsiteX2" fmla="*/ 7347 w 10000"/>
                    <a:gd name="connsiteY2" fmla="*/ 0 h 9852"/>
                    <a:gd name="connsiteX3" fmla="*/ 5387 w 10000"/>
                    <a:gd name="connsiteY3" fmla="*/ 235 h 9852"/>
                    <a:gd name="connsiteX4" fmla="*/ 3622 w 10000"/>
                    <a:gd name="connsiteY4" fmla="*/ 937 h 9852"/>
                    <a:gd name="connsiteX5" fmla="*/ 2739 w 10000"/>
                    <a:gd name="connsiteY5" fmla="*/ 1339 h 9852"/>
                    <a:gd name="connsiteX6" fmla="*/ 2030 w 10000"/>
                    <a:gd name="connsiteY6" fmla="*/ 1838 h 9852"/>
                    <a:gd name="connsiteX7" fmla="*/ 1415 w 10000"/>
                    <a:gd name="connsiteY7" fmla="*/ 2240 h 9852"/>
                    <a:gd name="connsiteX8" fmla="*/ 884 w 10000"/>
                    <a:gd name="connsiteY8" fmla="*/ 2739 h 9852"/>
                    <a:gd name="connsiteX9" fmla="*/ 532 w 10000"/>
                    <a:gd name="connsiteY9" fmla="*/ 3240 h 9852"/>
                    <a:gd name="connsiteX10" fmla="*/ 176 w 10000"/>
                    <a:gd name="connsiteY10" fmla="*/ 3641 h 9852"/>
                    <a:gd name="connsiteX11" fmla="*/ 89 w 10000"/>
                    <a:gd name="connsiteY11" fmla="*/ 4242 h 9852"/>
                    <a:gd name="connsiteX12" fmla="*/ 0 w 10000"/>
                    <a:gd name="connsiteY12" fmla="*/ 4743 h 9852"/>
                    <a:gd name="connsiteX13" fmla="*/ 0 w 10000"/>
                    <a:gd name="connsiteY13" fmla="*/ 5144 h 9852"/>
                    <a:gd name="connsiteX14" fmla="*/ 176 w 10000"/>
                    <a:gd name="connsiteY14" fmla="*/ 5645 h 9852"/>
                    <a:gd name="connsiteX15" fmla="*/ 263 w 10000"/>
                    <a:gd name="connsiteY15" fmla="*/ 6045 h 9852"/>
                    <a:gd name="connsiteX16" fmla="*/ 620 w 10000"/>
                    <a:gd name="connsiteY16" fmla="*/ 6446 h 9852"/>
                    <a:gd name="connsiteX17" fmla="*/ 1326 w 10000"/>
                    <a:gd name="connsiteY17" fmla="*/ 7148 h 9852"/>
                    <a:gd name="connsiteX18" fmla="*/ 2385 w 10000"/>
                    <a:gd name="connsiteY18" fmla="*/ 7948 h 9852"/>
                    <a:gd name="connsiteX19" fmla="*/ 3622 w 10000"/>
                    <a:gd name="connsiteY19" fmla="*/ 8550 h 9852"/>
                    <a:gd name="connsiteX20" fmla="*/ 5035 w 10000"/>
                    <a:gd name="connsiteY20" fmla="*/ 9151 h 9852"/>
                    <a:gd name="connsiteX21" fmla="*/ 6713 w 10000"/>
                    <a:gd name="connsiteY21" fmla="*/ 9551 h 9852"/>
                    <a:gd name="connsiteX22" fmla="*/ 8393 w 10000"/>
                    <a:gd name="connsiteY22" fmla="*/ 9852 h 9852"/>
                    <a:gd name="connsiteX23" fmla="*/ 10000 w 10000"/>
                    <a:gd name="connsiteY23" fmla="*/ 7452 h 9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0000" h="9852">
                      <a:moveTo>
                        <a:pt x="10000" y="7452"/>
                      </a:moveTo>
                      <a:cubicBezTo>
                        <a:pt x="8542" y="7122"/>
                        <a:pt x="7955" y="7069"/>
                        <a:pt x="7457" y="5881"/>
                      </a:cubicBezTo>
                      <a:cubicBezTo>
                        <a:pt x="7269" y="4655"/>
                        <a:pt x="7637" y="820"/>
                        <a:pt x="7347" y="0"/>
                      </a:cubicBezTo>
                      <a:lnTo>
                        <a:pt x="5387" y="235"/>
                      </a:lnTo>
                      <a:lnTo>
                        <a:pt x="3622" y="937"/>
                      </a:lnTo>
                      <a:lnTo>
                        <a:pt x="2739" y="1339"/>
                      </a:lnTo>
                      <a:lnTo>
                        <a:pt x="2030" y="1838"/>
                      </a:lnTo>
                      <a:lnTo>
                        <a:pt x="1415" y="2240"/>
                      </a:lnTo>
                      <a:lnTo>
                        <a:pt x="884" y="2739"/>
                      </a:lnTo>
                      <a:lnTo>
                        <a:pt x="532" y="3240"/>
                      </a:lnTo>
                      <a:lnTo>
                        <a:pt x="176" y="3641"/>
                      </a:lnTo>
                      <a:cubicBezTo>
                        <a:pt x="147" y="3842"/>
                        <a:pt x="117" y="4042"/>
                        <a:pt x="89" y="4242"/>
                      </a:cubicBezTo>
                      <a:cubicBezTo>
                        <a:pt x="58" y="4410"/>
                        <a:pt x="30" y="4576"/>
                        <a:pt x="0" y="4743"/>
                      </a:cubicBezTo>
                      <a:lnTo>
                        <a:pt x="0" y="5144"/>
                      </a:lnTo>
                      <a:cubicBezTo>
                        <a:pt x="58" y="5312"/>
                        <a:pt x="117" y="5477"/>
                        <a:pt x="176" y="5645"/>
                      </a:cubicBezTo>
                      <a:cubicBezTo>
                        <a:pt x="205" y="5779"/>
                        <a:pt x="235" y="5912"/>
                        <a:pt x="263" y="6045"/>
                      </a:cubicBezTo>
                      <a:lnTo>
                        <a:pt x="620" y="6446"/>
                      </a:lnTo>
                      <a:lnTo>
                        <a:pt x="1326" y="7148"/>
                      </a:lnTo>
                      <a:lnTo>
                        <a:pt x="2385" y="7948"/>
                      </a:lnTo>
                      <a:lnTo>
                        <a:pt x="3622" y="8550"/>
                      </a:lnTo>
                      <a:lnTo>
                        <a:pt x="5035" y="9151"/>
                      </a:lnTo>
                      <a:lnTo>
                        <a:pt x="6713" y="9551"/>
                      </a:lnTo>
                      <a:lnTo>
                        <a:pt x="8393" y="9852"/>
                      </a:lnTo>
                      <a:lnTo>
                        <a:pt x="10000" y="7452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eaLnBrk="1" hangingPunct="1">
                    <a:defRPr/>
                  </a:pPr>
                  <a:endParaRPr lang="ru-RU" sz="1050"/>
                </a:p>
              </p:txBody>
            </p:sp>
            <p:sp>
              <p:nvSpPr>
                <p:cNvPr id="285" name="Freeform 38"/>
                <p:cNvSpPr>
                  <a:spLocks/>
                </p:cNvSpPr>
                <p:nvPr/>
              </p:nvSpPr>
              <p:spPr bwMode="auto">
                <a:xfrm>
                  <a:off x="2432710" y="2375628"/>
                  <a:ext cx="23127" cy="2254160"/>
                </a:xfrm>
                <a:custGeom>
                  <a:avLst/>
                  <a:gdLst>
                    <a:gd name="T0" fmla="*/ 0 w 8"/>
                    <a:gd name="T1" fmla="*/ 2147483646 h 1117"/>
                    <a:gd name="T2" fmla="*/ 2147483646 w 8"/>
                    <a:gd name="T3" fmla="*/ 0 h 1117"/>
                    <a:gd name="T4" fmla="*/ 2147483646 w 8"/>
                    <a:gd name="T5" fmla="*/ 2147483646 h 1117"/>
                    <a:gd name="T6" fmla="*/ 0 w 8"/>
                    <a:gd name="T7" fmla="*/ 2147483646 h 1117"/>
                    <a:gd name="T8" fmla="*/ 0 w 8"/>
                    <a:gd name="T9" fmla="*/ 2147483646 h 1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1117">
                      <a:moveTo>
                        <a:pt x="0" y="10"/>
                      </a:moveTo>
                      <a:lnTo>
                        <a:pt x="8" y="0"/>
                      </a:lnTo>
                      <a:lnTo>
                        <a:pt x="8" y="1106"/>
                      </a:lnTo>
                      <a:lnTo>
                        <a:pt x="0" y="1117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CC99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86" name="Freeform 39"/>
                <p:cNvSpPr>
                  <a:spLocks/>
                </p:cNvSpPr>
                <p:nvPr/>
              </p:nvSpPr>
              <p:spPr bwMode="auto">
                <a:xfrm>
                  <a:off x="2432710" y="2375628"/>
                  <a:ext cx="23127" cy="2254160"/>
                </a:xfrm>
                <a:custGeom>
                  <a:avLst/>
                  <a:gdLst>
                    <a:gd name="T0" fmla="*/ 0 w 8"/>
                    <a:gd name="T1" fmla="*/ 2147483646 h 1117"/>
                    <a:gd name="T2" fmla="*/ 2147483646 w 8"/>
                    <a:gd name="T3" fmla="*/ 0 h 1117"/>
                    <a:gd name="T4" fmla="*/ 2147483646 w 8"/>
                    <a:gd name="T5" fmla="*/ 2147483646 h 1117"/>
                    <a:gd name="T6" fmla="*/ 0 w 8"/>
                    <a:gd name="T7" fmla="*/ 2147483646 h 1117"/>
                    <a:gd name="T8" fmla="*/ 0 w 8"/>
                    <a:gd name="T9" fmla="*/ 2147483646 h 1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" h="1117">
                      <a:moveTo>
                        <a:pt x="0" y="10"/>
                      </a:moveTo>
                      <a:lnTo>
                        <a:pt x="8" y="0"/>
                      </a:lnTo>
                      <a:lnTo>
                        <a:pt x="8" y="1106"/>
                      </a:lnTo>
                      <a:lnTo>
                        <a:pt x="0" y="1117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  <p:sp>
              <p:nvSpPr>
                <p:cNvPr id="287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2571469" y="1407200"/>
                  <a:ext cx="0" cy="71723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ru-RU" sz="1050"/>
                </a:p>
              </p:txBody>
            </p:sp>
          </p:grpSp>
          <p:sp>
            <p:nvSpPr>
              <p:cNvPr id="16396" name="Text Box 128"/>
              <p:cNvSpPr txBox="1">
                <a:spLocks noChangeArrowheads="1"/>
              </p:cNvSpPr>
              <p:nvPr/>
            </p:nvSpPr>
            <p:spPr bwMode="auto">
              <a:xfrm>
                <a:off x="1316330" y="5990328"/>
                <a:ext cx="235642" cy="271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ts val="7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l-GR" altLang="ru-RU" sz="800">
                    <a:latin typeface="Arial" panose="020B0604020202020204" pitchFamily="34" charset="0"/>
                  </a:rPr>
                  <a:t>ρ</a:t>
                </a:r>
                <a:r>
                  <a:rPr lang="en-US" altLang="ru-RU" sz="800" i="1" baseline="-25000">
                    <a:latin typeface="Arial" panose="020B0604020202020204" pitchFamily="34" charset="0"/>
                  </a:rPr>
                  <a:t>h</a:t>
                </a:r>
                <a:r>
                  <a:rPr lang="ru-RU" altLang="ru-RU" sz="800" i="1" baseline="-25000">
                    <a:latin typeface="Arial" panose="020B0604020202020204" pitchFamily="34" charset="0"/>
                  </a:rPr>
                  <a:t> </a:t>
                </a:r>
                <a:r>
                  <a:rPr lang="ru-RU" altLang="ru-RU" sz="800" baseline="-25000">
                    <a:latin typeface="Arial" panose="020B0604020202020204" pitchFamily="34" charset="0"/>
                  </a:rPr>
                  <a:t>ЗП</a:t>
                </a:r>
                <a:r>
                  <a:rPr lang="en-US" altLang="ru-RU" sz="800">
                    <a:latin typeface="Arial" panose="020B0604020202020204" pitchFamily="34" charset="0"/>
                  </a:rPr>
                  <a:t> </a:t>
                </a:r>
              </a:p>
              <a:p>
                <a:pPr eaLnBrk="1" hangingPunct="1">
                  <a:lnSpc>
                    <a:spcPts val="7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l-GR" altLang="ru-RU" sz="800">
                    <a:latin typeface="Arial" panose="020B0604020202020204" pitchFamily="34" charset="0"/>
                  </a:rPr>
                  <a:t>ρ</a:t>
                </a:r>
                <a:r>
                  <a:rPr lang="en-US" altLang="ru-RU" sz="800" i="1" baseline="-25000">
                    <a:latin typeface="Arial" panose="020B0604020202020204" pitchFamily="34" charset="0"/>
                  </a:rPr>
                  <a:t>v</a:t>
                </a:r>
                <a:r>
                  <a:rPr lang="ru-RU" altLang="ru-RU" sz="800" i="1" baseline="-25000">
                    <a:latin typeface="Arial" panose="020B0604020202020204" pitchFamily="34" charset="0"/>
                  </a:rPr>
                  <a:t> </a:t>
                </a:r>
                <a:r>
                  <a:rPr lang="ru-RU" altLang="ru-RU" sz="800" baseline="-25000">
                    <a:latin typeface="Arial" panose="020B0604020202020204" pitchFamily="34" charset="0"/>
                  </a:rPr>
                  <a:t>ЗП</a:t>
                </a:r>
              </a:p>
              <a:p>
                <a:pPr eaLnBrk="1" hangingPunct="1">
                  <a:lnSpc>
                    <a:spcPts val="7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ru-RU" altLang="ru-RU" sz="900">
                    <a:latin typeface="Arial" panose="020B0604020202020204" pitchFamily="34" charset="0"/>
                    <a:sym typeface="Symbol" panose="05050102010706020507" pitchFamily="18" charset="2"/>
                  </a:rPr>
                  <a:t></a:t>
                </a:r>
                <a:r>
                  <a:rPr lang="ru-RU" altLang="ru-RU" sz="800" baseline="-25000">
                    <a:latin typeface="Arial" panose="020B0604020202020204" pitchFamily="34" charset="0"/>
                    <a:sym typeface="Symbol" panose="05050102010706020507" pitchFamily="18" charset="2"/>
                  </a:rPr>
                  <a:t>ЗП</a:t>
                </a:r>
                <a:endParaRPr lang="el-GR" altLang="ru-RU" sz="800">
                  <a:latin typeface="Arial" panose="020B0604020202020204" pitchFamily="34" charset="0"/>
                </a:endParaRPr>
              </a:p>
            </p:txBody>
          </p:sp>
          <p:sp>
            <p:nvSpPr>
              <p:cNvPr id="16397" name="Text Box 128"/>
              <p:cNvSpPr txBox="1">
                <a:spLocks noChangeArrowheads="1"/>
              </p:cNvSpPr>
              <p:nvPr/>
            </p:nvSpPr>
            <p:spPr bwMode="auto">
              <a:xfrm>
                <a:off x="1661429" y="5981619"/>
                <a:ext cx="165110" cy="271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ts val="7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l-GR" altLang="ru-RU" sz="800">
                    <a:latin typeface="Arial" panose="020B0604020202020204" pitchFamily="34" charset="0"/>
                  </a:rPr>
                  <a:t>ρ</a:t>
                </a:r>
                <a:r>
                  <a:rPr lang="en-US" altLang="ru-RU" sz="800" i="1" baseline="-25000">
                    <a:latin typeface="Arial" panose="020B0604020202020204" pitchFamily="34" charset="0"/>
                  </a:rPr>
                  <a:t>h</a:t>
                </a:r>
                <a:r>
                  <a:rPr lang="ru-RU" altLang="ru-RU" sz="800" i="1" baseline="-25000">
                    <a:latin typeface="Arial" panose="020B0604020202020204" pitchFamily="34" charset="0"/>
                  </a:rPr>
                  <a:t> </a:t>
                </a:r>
                <a:r>
                  <a:rPr lang="ru-RU" altLang="ru-RU" sz="800" baseline="-25000">
                    <a:latin typeface="Arial" panose="020B0604020202020204" pitchFamily="34" charset="0"/>
                  </a:rPr>
                  <a:t>П</a:t>
                </a:r>
                <a:endParaRPr lang="en-US" altLang="ru-RU" sz="800">
                  <a:latin typeface="Arial" panose="020B0604020202020204" pitchFamily="34" charset="0"/>
                </a:endParaRPr>
              </a:p>
              <a:p>
                <a:pPr eaLnBrk="1" hangingPunct="1">
                  <a:lnSpc>
                    <a:spcPts val="7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l-GR" altLang="ru-RU" sz="800">
                    <a:latin typeface="Arial" panose="020B0604020202020204" pitchFamily="34" charset="0"/>
                  </a:rPr>
                  <a:t>ρ</a:t>
                </a:r>
                <a:r>
                  <a:rPr lang="en-US" altLang="ru-RU" sz="800" i="1" baseline="-25000">
                    <a:latin typeface="Arial" panose="020B0604020202020204" pitchFamily="34" charset="0"/>
                  </a:rPr>
                  <a:t>v</a:t>
                </a:r>
                <a:r>
                  <a:rPr lang="ru-RU" altLang="ru-RU" sz="800" i="1" baseline="-25000">
                    <a:latin typeface="Arial" panose="020B0604020202020204" pitchFamily="34" charset="0"/>
                  </a:rPr>
                  <a:t> </a:t>
                </a:r>
                <a:r>
                  <a:rPr lang="ru-RU" altLang="ru-RU" sz="800" baseline="-25000">
                    <a:latin typeface="Arial" panose="020B0604020202020204" pitchFamily="34" charset="0"/>
                  </a:rPr>
                  <a:t>П</a:t>
                </a:r>
              </a:p>
              <a:p>
                <a:pPr eaLnBrk="1" hangingPunct="1">
                  <a:lnSpc>
                    <a:spcPts val="7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ru-RU" altLang="ru-RU" sz="900">
                    <a:latin typeface="Arial" panose="020B0604020202020204" pitchFamily="34" charset="0"/>
                    <a:sym typeface="Symbol" panose="05050102010706020507" pitchFamily="18" charset="2"/>
                  </a:rPr>
                  <a:t></a:t>
                </a:r>
                <a:r>
                  <a:rPr lang="ru-RU" altLang="ru-RU" sz="800" baseline="-25000">
                    <a:latin typeface="Arial" panose="020B0604020202020204" pitchFamily="34" charset="0"/>
                    <a:sym typeface="Symbol" panose="05050102010706020507" pitchFamily="18" charset="2"/>
                  </a:rPr>
                  <a:t>П</a:t>
                </a:r>
                <a:endParaRPr lang="el-GR" altLang="ru-RU" sz="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97" name="Полилиния 296"/>
            <p:cNvSpPr/>
            <p:nvPr/>
          </p:nvSpPr>
          <p:spPr>
            <a:xfrm rot="21111399">
              <a:off x="1309534" y="2485403"/>
              <a:ext cx="387155" cy="477811"/>
            </a:xfrm>
            <a:custGeom>
              <a:avLst/>
              <a:gdLst>
                <a:gd name="connsiteX0" fmla="*/ 0 w 836023"/>
                <a:gd name="connsiteY0" fmla="*/ 34834 h 78377"/>
                <a:gd name="connsiteX1" fmla="*/ 95794 w 836023"/>
                <a:gd name="connsiteY1" fmla="*/ 52251 h 78377"/>
                <a:gd name="connsiteX2" fmla="*/ 165463 w 836023"/>
                <a:gd name="connsiteY2" fmla="*/ 78377 h 78377"/>
                <a:gd name="connsiteX3" fmla="*/ 418011 w 836023"/>
                <a:gd name="connsiteY3" fmla="*/ 60960 h 78377"/>
                <a:gd name="connsiteX4" fmla="*/ 487680 w 836023"/>
                <a:gd name="connsiteY4" fmla="*/ 52251 h 78377"/>
                <a:gd name="connsiteX5" fmla="*/ 539931 w 836023"/>
                <a:gd name="connsiteY5" fmla="*/ 26125 h 78377"/>
                <a:gd name="connsiteX6" fmla="*/ 583474 w 836023"/>
                <a:gd name="connsiteY6" fmla="*/ 17417 h 78377"/>
                <a:gd name="connsiteX7" fmla="*/ 653143 w 836023"/>
                <a:gd name="connsiteY7" fmla="*/ 0 h 78377"/>
                <a:gd name="connsiteX8" fmla="*/ 827314 w 836023"/>
                <a:gd name="connsiteY8" fmla="*/ 17417 h 78377"/>
                <a:gd name="connsiteX9" fmla="*/ 836023 w 836023"/>
                <a:gd name="connsiteY9" fmla="*/ 26125 h 78377"/>
                <a:gd name="connsiteX0" fmla="*/ 0 w 836023"/>
                <a:gd name="connsiteY0" fmla="*/ 34834 h 78377"/>
                <a:gd name="connsiteX1" fmla="*/ 165463 w 836023"/>
                <a:gd name="connsiteY1" fmla="*/ 78377 h 78377"/>
                <a:gd name="connsiteX2" fmla="*/ 418011 w 836023"/>
                <a:gd name="connsiteY2" fmla="*/ 60960 h 78377"/>
                <a:gd name="connsiteX3" fmla="*/ 487680 w 836023"/>
                <a:gd name="connsiteY3" fmla="*/ 52251 h 78377"/>
                <a:gd name="connsiteX4" fmla="*/ 539931 w 836023"/>
                <a:gd name="connsiteY4" fmla="*/ 26125 h 78377"/>
                <a:gd name="connsiteX5" fmla="*/ 583474 w 836023"/>
                <a:gd name="connsiteY5" fmla="*/ 17417 h 78377"/>
                <a:gd name="connsiteX6" fmla="*/ 653143 w 836023"/>
                <a:gd name="connsiteY6" fmla="*/ 0 h 78377"/>
                <a:gd name="connsiteX7" fmla="*/ 827314 w 836023"/>
                <a:gd name="connsiteY7" fmla="*/ 17417 h 78377"/>
                <a:gd name="connsiteX8" fmla="*/ 836023 w 836023"/>
                <a:gd name="connsiteY8" fmla="*/ 26125 h 78377"/>
                <a:gd name="connsiteX0" fmla="*/ 0 w 836023"/>
                <a:gd name="connsiteY0" fmla="*/ 34834 h 61786"/>
                <a:gd name="connsiteX1" fmla="*/ 418011 w 836023"/>
                <a:gd name="connsiteY1" fmla="*/ 60960 h 61786"/>
                <a:gd name="connsiteX2" fmla="*/ 487680 w 836023"/>
                <a:gd name="connsiteY2" fmla="*/ 52251 h 61786"/>
                <a:gd name="connsiteX3" fmla="*/ 539931 w 836023"/>
                <a:gd name="connsiteY3" fmla="*/ 26125 h 61786"/>
                <a:gd name="connsiteX4" fmla="*/ 583474 w 836023"/>
                <a:gd name="connsiteY4" fmla="*/ 17417 h 61786"/>
                <a:gd name="connsiteX5" fmla="*/ 653143 w 836023"/>
                <a:gd name="connsiteY5" fmla="*/ 0 h 61786"/>
                <a:gd name="connsiteX6" fmla="*/ 827314 w 836023"/>
                <a:gd name="connsiteY6" fmla="*/ 17417 h 61786"/>
                <a:gd name="connsiteX7" fmla="*/ 836023 w 836023"/>
                <a:gd name="connsiteY7" fmla="*/ 26125 h 61786"/>
                <a:gd name="connsiteX0" fmla="*/ 0 w 836023"/>
                <a:gd name="connsiteY0" fmla="*/ 34834 h 52251"/>
                <a:gd name="connsiteX1" fmla="*/ 487680 w 836023"/>
                <a:gd name="connsiteY1" fmla="*/ 52251 h 52251"/>
                <a:gd name="connsiteX2" fmla="*/ 539931 w 836023"/>
                <a:gd name="connsiteY2" fmla="*/ 26125 h 52251"/>
                <a:gd name="connsiteX3" fmla="*/ 583474 w 836023"/>
                <a:gd name="connsiteY3" fmla="*/ 17417 h 52251"/>
                <a:gd name="connsiteX4" fmla="*/ 653143 w 836023"/>
                <a:gd name="connsiteY4" fmla="*/ 0 h 52251"/>
                <a:gd name="connsiteX5" fmla="*/ 827314 w 836023"/>
                <a:gd name="connsiteY5" fmla="*/ 17417 h 52251"/>
                <a:gd name="connsiteX6" fmla="*/ 836023 w 836023"/>
                <a:gd name="connsiteY6" fmla="*/ 26125 h 52251"/>
                <a:gd name="connsiteX0" fmla="*/ 0 w 836023"/>
                <a:gd name="connsiteY0" fmla="*/ 35020 h 52437"/>
                <a:gd name="connsiteX1" fmla="*/ 487680 w 836023"/>
                <a:gd name="connsiteY1" fmla="*/ 52437 h 52437"/>
                <a:gd name="connsiteX2" fmla="*/ 539931 w 836023"/>
                <a:gd name="connsiteY2" fmla="*/ 26311 h 52437"/>
                <a:gd name="connsiteX3" fmla="*/ 653143 w 836023"/>
                <a:gd name="connsiteY3" fmla="*/ 186 h 52437"/>
                <a:gd name="connsiteX4" fmla="*/ 827314 w 836023"/>
                <a:gd name="connsiteY4" fmla="*/ 17603 h 52437"/>
                <a:gd name="connsiteX5" fmla="*/ 836023 w 836023"/>
                <a:gd name="connsiteY5" fmla="*/ 26311 h 52437"/>
                <a:gd name="connsiteX0" fmla="*/ 0 w 836023"/>
                <a:gd name="connsiteY0" fmla="*/ 36389 h 54974"/>
                <a:gd name="connsiteX1" fmla="*/ 487680 w 836023"/>
                <a:gd name="connsiteY1" fmla="*/ 53806 h 54974"/>
                <a:gd name="connsiteX2" fmla="*/ 653143 w 836023"/>
                <a:gd name="connsiteY2" fmla="*/ 1555 h 54974"/>
                <a:gd name="connsiteX3" fmla="*/ 827314 w 836023"/>
                <a:gd name="connsiteY3" fmla="*/ 18972 h 54974"/>
                <a:gd name="connsiteX4" fmla="*/ 836023 w 836023"/>
                <a:gd name="connsiteY4" fmla="*/ 27680 h 54974"/>
                <a:gd name="connsiteX0" fmla="*/ 0 w 854847"/>
                <a:gd name="connsiteY0" fmla="*/ 18487 h 36283"/>
                <a:gd name="connsiteX1" fmla="*/ 487680 w 854847"/>
                <a:gd name="connsiteY1" fmla="*/ 35904 h 36283"/>
                <a:gd name="connsiteX2" fmla="*/ 827314 w 854847"/>
                <a:gd name="connsiteY2" fmla="*/ 1070 h 36283"/>
                <a:gd name="connsiteX3" fmla="*/ 836023 w 854847"/>
                <a:gd name="connsiteY3" fmla="*/ 9778 h 36283"/>
                <a:gd name="connsiteX0" fmla="*/ 0 w 865133"/>
                <a:gd name="connsiteY0" fmla="*/ 17607 h 20958"/>
                <a:gd name="connsiteX1" fmla="*/ 348343 w 865133"/>
                <a:gd name="connsiteY1" fmla="*/ 17606 h 20958"/>
                <a:gd name="connsiteX2" fmla="*/ 827314 w 865133"/>
                <a:gd name="connsiteY2" fmla="*/ 190 h 20958"/>
                <a:gd name="connsiteX3" fmla="*/ 836023 w 865133"/>
                <a:gd name="connsiteY3" fmla="*/ 8898 h 20958"/>
                <a:gd name="connsiteX0" fmla="*/ 0 w 890901"/>
                <a:gd name="connsiteY0" fmla="*/ 17607 h 17607"/>
                <a:gd name="connsiteX1" fmla="*/ 827314 w 890901"/>
                <a:gd name="connsiteY1" fmla="*/ 190 h 17607"/>
                <a:gd name="connsiteX2" fmla="*/ 836023 w 890901"/>
                <a:gd name="connsiteY2" fmla="*/ 8898 h 17607"/>
                <a:gd name="connsiteX0" fmla="*/ 0 w 850979"/>
                <a:gd name="connsiteY0" fmla="*/ 35214 h 35214"/>
                <a:gd name="connsiteX1" fmla="*/ 827314 w 850979"/>
                <a:gd name="connsiteY1" fmla="*/ 17797 h 35214"/>
                <a:gd name="connsiteX2" fmla="*/ 644434 w 850979"/>
                <a:gd name="connsiteY2" fmla="*/ 379 h 35214"/>
                <a:gd name="connsiteX0" fmla="*/ 0 w 1123405"/>
                <a:gd name="connsiteY0" fmla="*/ 17797 h 35213"/>
                <a:gd name="connsiteX1" fmla="*/ 827314 w 1123405"/>
                <a:gd name="connsiteY1" fmla="*/ 380 h 35213"/>
                <a:gd name="connsiteX2" fmla="*/ 1123405 w 1123405"/>
                <a:gd name="connsiteY2" fmla="*/ 35213 h 35213"/>
                <a:gd name="connsiteX0" fmla="*/ 0 w 1123405"/>
                <a:gd name="connsiteY0" fmla="*/ 34803 h 66038"/>
                <a:gd name="connsiteX1" fmla="*/ 827314 w 1123405"/>
                <a:gd name="connsiteY1" fmla="*/ 17386 h 66038"/>
                <a:gd name="connsiteX2" fmla="*/ 1123405 w 1123405"/>
                <a:gd name="connsiteY2" fmla="*/ 52219 h 66038"/>
                <a:gd name="connsiteX0" fmla="*/ 0 w 827314"/>
                <a:gd name="connsiteY0" fmla="*/ 17417 h 48652"/>
                <a:gd name="connsiteX1" fmla="*/ 827314 w 827314"/>
                <a:gd name="connsiteY1" fmla="*/ 0 h 48652"/>
                <a:gd name="connsiteX0" fmla="*/ 0 w 809897"/>
                <a:gd name="connsiteY0" fmla="*/ 197 h 57587"/>
                <a:gd name="connsiteX1" fmla="*/ 809897 w 809897"/>
                <a:gd name="connsiteY1" fmla="*/ 17614 h 57587"/>
                <a:gd name="connsiteX0" fmla="*/ 0 w 809897"/>
                <a:gd name="connsiteY0" fmla="*/ 432 h 27863"/>
                <a:gd name="connsiteX1" fmla="*/ 809897 w 809897"/>
                <a:gd name="connsiteY1" fmla="*/ 17849 h 27863"/>
                <a:gd name="connsiteX0" fmla="*/ 0 w 809897"/>
                <a:gd name="connsiteY0" fmla="*/ 102822 h 122617"/>
                <a:gd name="connsiteX1" fmla="*/ 809897 w 809897"/>
                <a:gd name="connsiteY1" fmla="*/ 120239 h 122617"/>
                <a:gd name="connsiteX0" fmla="*/ 0 w 809897"/>
                <a:gd name="connsiteY0" fmla="*/ 77945 h 145534"/>
                <a:gd name="connsiteX1" fmla="*/ 809897 w 809897"/>
                <a:gd name="connsiteY1" fmla="*/ 95362 h 145534"/>
                <a:gd name="connsiteX0" fmla="*/ 0 w 872235"/>
                <a:gd name="connsiteY0" fmla="*/ 165600 h 165600"/>
                <a:gd name="connsiteX1" fmla="*/ 872235 w 872235"/>
                <a:gd name="connsiteY1" fmla="*/ 0 h 165600"/>
                <a:gd name="connsiteX0" fmla="*/ 0 w 881141"/>
                <a:gd name="connsiteY0" fmla="*/ 93394 h 93394"/>
                <a:gd name="connsiteX1" fmla="*/ 881141 w 881141"/>
                <a:gd name="connsiteY1" fmla="*/ 10984 h 93394"/>
                <a:gd name="connsiteX0" fmla="*/ 0 w 881141"/>
                <a:gd name="connsiteY0" fmla="*/ 102408 h 102408"/>
                <a:gd name="connsiteX1" fmla="*/ 881141 w 881141"/>
                <a:gd name="connsiteY1" fmla="*/ 19998 h 102408"/>
                <a:gd name="connsiteX0" fmla="*/ 0 w 881141"/>
                <a:gd name="connsiteY0" fmla="*/ 82411 h 82411"/>
                <a:gd name="connsiteX1" fmla="*/ 881141 w 881141"/>
                <a:gd name="connsiteY1" fmla="*/ 1 h 82411"/>
                <a:gd name="connsiteX0" fmla="*/ 0 w 881141"/>
                <a:gd name="connsiteY0" fmla="*/ 82409 h 82409"/>
                <a:gd name="connsiteX1" fmla="*/ 881141 w 881141"/>
                <a:gd name="connsiteY1" fmla="*/ -1 h 82409"/>
                <a:gd name="connsiteX0" fmla="*/ 0 w 881141"/>
                <a:gd name="connsiteY0" fmla="*/ 59009 h 98647"/>
                <a:gd name="connsiteX1" fmla="*/ 881141 w 881141"/>
                <a:gd name="connsiteY1" fmla="*/ 59788 h 98647"/>
                <a:gd name="connsiteX0" fmla="*/ 0 w 881141"/>
                <a:gd name="connsiteY0" fmla="*/ 96259 h 97038"/>
                <a:gd name="connsiteX1" fmla="*/ 881141 w 881141"/>
                <a:gd name="connsiteY1" fmla="*/ 97038 h 97038"/>
                <a:gd name="connsiteX0" fmla="*/ 0 w 916666"/>
                <a:gd name="connsiteY0" fmla="*/ 96259 h 97038"/>
                <a:gd name="connsiteX1" fmla="*/ 916666 w 916666"/>
                <a:gd name="connsiteY1" fmla="*/ 97038 h 97038"/>
                <a:gd name="connsiteX0" fmla="*/ 0 w 916666"/>
                <a:gd name="connsiteY0" fmla="*/ 10570 h 43170"/>
                <a:gd name="connsiteX1" fmla="*/ 916666 w 916666"/>
                <a:gd name="connsiteY1" fmla="*/ 11349 h 43170"/>
                <a:gd name="connsiteX0" fmla="*/ 0 w 570293"/>
                <a:gd name="connsiteY0" fmla="*/ -1 h 1531461"/>
                <a:gd name="connsiteX1" fmla="*/ 570293 w 570293"/>
                <a:gd name="connsiteY1" fmla="*/ 1531461 h 1531461"/>
                <a:gd name="connsiteX0" fmla="*/ 0 w 588307"/>
                <a:gd name="connsiteY0" fmla="*/ 1 h 1531463"/>
                <a:gd name="connsiteX1" fmla="*/ 570293 w 588307"/>
                <a:gd name="connsiteY1" fmla="*/ 1531463 h 1531463"/>
                <a:gd name="connsiteX0" fmla="*/ 0 w 413981"/>
                <a:gd name="connsiteY0" fmla="*/ -1 h 1481547"/>
                <a:gd name="connsiteX1" fmla="*/ 374904 w 413981"/>
                <a:gd name="connsiteY1" fmla="*/ 1481547 h 1481547"/>
                <a:gd name="connsiteX0" fmla="*/ 0 w 508417"/>
                <a:gd name="connsiteY0" fmla="*/ 0 h 1107480"/>
                <a:gd name="connsiteX1" fmla="*/ 484224 w 508417"/>
                <a:gd name="connsiteY1" fmla="*/ 1107480 h 1107480"/>
                <a:gd name="connsiteX0" fmla="*/ 0 w 337654"/>
                <a:gd name="connsiteY0" fmla="*/ -1 h 1083860"/>
                <a:gd name="connsiteX1" fmla="*/ 270705 w 337654"/>
                <a:gd name="connsiteY1" fmla="*/ 1083860 h 1083860"/>
                <a:gd name="connsiteX0" fmla="*/ 0 w 420164"/>
                <a:gd name="connsiteY0" fmla="*/ 1 h 912145"/>
                <a:gd name="connsiteX1" fmla="*/ 382512 w 420164"/>
                <a:gd name="connsiteY1" fmla="*/ 912144 h 912145"/>
                <a:gd name="connsiteX0" fmla="*/ 0 w 382512"/>
                <a:gd name="connsiteY0" fmla="*/ -1 h 912141"/>
                <a:gd name="connsiteX1" fmla="*/ 382512 w 382512"/>
                <a:gd name="connsiteY1" fmla="*/ 912142 h 912141"/>
                <a:gd name="connsiteX0" fmla="*/ 0 w 382512"/>
                <a:gd name="connsiteY0" fmla="*/ 1 h 912145"/>
                <a:gd name="connsiteX1" fmla="*/ 382512 w 382512"/>
                <a:gd name="connsiteY1" fmla="*/ 912144 h 912145"/>
                <a:gd name="connsiteX0" fmla="*/ 0 w 395835"/>
                <a:gd name="connsiteY0" fmla="*/ -1 h 912141"/>
                <a:gd name="connsiteX1" fmla="*/ 382512 w 395835"/>
                <a:gd name="connsiteY1" fmla="*/ 912142 h 91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835" h="912141">
                  <a:moveTo>
                    <a:pt x="0" y="-1"/>
                  </a:moveTo>
                  <a:cubicBezTo>
                    <a:pt x="268959" y="166894"/>
                    <a:pt x="447268" y="307967"/>
                    <a:pt x="382512" y="912142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6390" name="Rectangle 386"/>
          <p:cNvSpPr>
            <a:spLocks noChangeArrowheads="1"/>
          </p:cNvSpPr>
          <p:nvPr/>
        </p:nvSpPr>
        <p:spPr bwMode="auto">
          <a:xfrm rot="-5400000">
            <a:off x="2175669" y="5562816"/>
            <a:ext cx="7794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  <a:sym typeface="Symbol" panose="05050102010706020507" pitchFamily="18" charset="2"/>
              </a:rPr>
              <a:t>Глубина</a:t>
            </a:r>
            <a:r>
              <a:rPr lang="ru-RU" altLang="ru-RU" sz="1100">
                <a:latin typeface="Arial" panose="020B0604020202020204" pitchFamily="34" charset="0"/>
                <a:sym typeface="Symbol" panose="05050102010706020507" pitchFamily="18" charset="2"/>
              </a:rPr>
              <a:t>, м</a:t>
            </a:r>
            <a:endParaRPr lang="ru-RU" altLang="ru-RU" sz="1100">
              <a:latin typeface="Arial" panose="020B0604020202020204" pitchFamily="34" charset="0"/>
            </a:endParaRPr>
          </a:p>
        </p:txBody>
      </p:sp>
      <p:sp>
        <p:nvSpPr>
          <p:cNvPr id="218" name="Заголовок 1"/>
          <p:cNvSpPr>
            <a:spLocks noGrp="1"/>
          </p:cNvSpPr>
          <p:nvPr>
            <p:ph type="title"/>
          </p:nvPr>
        </p:nvSpPr>
        <p:spPr>
          <a:xfrm>
            <a:off x="463490" y="-74592"/>
            <a:ext cx="7663171" cy="805287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+mn-cs"/>
              </a:rPr>
              <a:t>Новые программно-методические средства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+mn-cs"/>
              </a:rPr>
              <a:t>для каротажа вертикальных скважин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0" name="Прямоугольник 1"/>
          <p:cNvSpPr>
            <a:spLocks noChangeArrowheads="1"/>
          </p:cNvSpPr>
          <p:nvPr/>
        </p:nvSpPr>
        <p:spPr bwMode="auto">
          <a:xfrm>
            <a:off x="481143" y="605275"/>
            <a:ext cx="902988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500" dirty="0">
                <a:latin typeface="Arial" panose="020B0604020202020204" pitchFamily="34" charset="0"/>
              </a:rPr>
              <a:t>Р</a:t>
            </a:r>
            <a:r>
              <a:rPr lang="ru-RU" altLang="ru-RU" sz="1500" dirty="0" smtClean="0">
                <a:latin typeface="Arial" panose="020B0604020202020204" pitchFamily="34" charset="0"/>
              </a:rPr>
              <a:t>азработаны программно-методические средства для обработки и интерпретации </a:t>
            </a:r>
            <a:br>
              <a:rPr lang="ru-RU" altLang="ru-RU" sz="1500" dirty="0" smtClean="0">
                <a:latin typeface="Arial" panose="020B0604020202020204" pitchFamily="34" charset="0"/>
              </a:rPr>
            </a:br>
            <a:r>
              <a:rPr lang="ru-RU" altLang="ru-RU" sz="1500" dirty="0" smtClean="0">
                <a:latin typeface="Arial" panose="020B0604020202020204" pitchFamily="34" charset="0"/>
              </a:rPr>
              <a:t>данных каротажных комплексов, </a:t>
            </a:r>
            <a:r>
              <a:rPr lang="ru-RU" altLang="ru-RU" sz="1500" dirty="0">
                <a:latin typeface="Arial" panose="020B0604020202020204" pitchFamily="34" charset="0"/>
              </a:rPr>
              <a:t>с использованием </a:t>
            </a:r>
            <a:r>
              <a:rPr lang="ru-RU" altLang="ru-RU" sz="1500" dirty="0" smtClean="0">
                <a:latin typeface="Arial" panose="020B0604020202020204" pitchFamily="34" charset="0"/>
              </a:rPr>
              <a:t>которых получена новая информация </a:t>
            </a:r>
            <a:br>
              <a:rPr lang="ru-RU" altLang="ru-RU" sz="1500" dirty="0" smtClean="0">
                <a:latin typeface="Arial" panose="020B0604020202020204" pitchFamily="34" charset="0"/>
              </a:rPr>
            </a:br>
            <a:r>
              <a:rPr lang="ru-RU" altLang="ru-RU" sz="1500" dirty="0" smtClean="0">
                <a:latin typeface="Arial" panose="020B0604020202020204" pitchFamily="34" charset="0"/>
              </a:rPr>
              <a:t>о геологических объектах в терригенных и карбонатных разрезах.</a:t>
            </a:r>
            <a:endParaRPr lang="ru-RU" altLang="ru-RU" sz="1500" dirty="0">
              <a:latin typeface="Arial" panose="020B0604020202020204" pitchFamily="34" charset="0"/>
            </a:endParaRPr>
          </a:p>
        </p:txBody>
      </p:sp>
      <p:sp>
        <p:nvSpPr>
          <p:cNvPr id="238" name="Прямоугольник 1"/>
          <p:cNvSpPr>
            <a:spLocks noChangeArrowheads="1"/>
          </p:cNvSpPr>
          <p:nvPr/>
        </p:nvSpPr>
        <p:spPr bwMode="auto">
          <a:xfrm>
            <a:off x="65504" y="1340317"/>
            <a:ext cx="9078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altLang="ru-RU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Новый программный инструментарий для </a:t>
            </a:r>
            <a:r>
              <a:rPr lang="ru-RU" altLang="ru-RU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переинтерпретации</a:t>
            </a:r>
            <a:r>
              <a:rPr lang="ru-RU" altLang="ru-RU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 архивных данных ГИС</a:t>
            </a:r>
          </a:p>
          <a:p>
            <a:pPr algn="ctr">
              <a:spcBef>
                <a:spcPts val="0"/>
              </a:spcBef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с целью поиска пропущенных залежей углеводородов!</a:t>
            </a:r>
            <a:endParaRPr lang="ru-RU" altLang="ru-RU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8676366" y="6466159"/>
            <a:ext cx="4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0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1"/>
          <p:cNvGrpSpPr>
            <a:grpSpLocks noChangeAspect="1"/>
          </p:cNvGrpSpPr>
          <p:nvPr/>
        </p:nvGrpSpPr>
        <p:grpSpPr bwMode="auto">
          <a:xfrm>
            <a:off x="196850" y="177800"/>
            <a:ext cx="1212850" cy="477838"/>
            <a:chOff x="552793" y="5706506"/>
            <a:chExt cx="2474053" cy="969104"/>
          </a:xfrm>
        </p:grpSpPr>
        <p:pic>
          <p:nvPicPr>
            <p:cNvPr id="3086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93" y="5706506"/>
              <a:ext cx="969104" cy="969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897" y="5769948"/>
              <a:ext cx="1504949" cy="842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34950"/>
            <a:ext cx="15573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763" y="55563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kern="0" dirty="0" smtClean="0">
                <a:latin typeface="Arial" panose="020B0604020202020204" pitchFamily="34" charset="0"/>
              </a:rPr>
              <a:t>Импортозамещающая аппаратура </a:t>
            </a:r>
            <a:br>
              <a:rPr lang="ru-RU" altLang="ru-RU" sz="2000" b="1" kern="0" dirty="0" smtClean="0">
                <a:latin typeface="Arial" panose="020B0604020202020204" pitchFamily="34" charset="0"/>
              </a:rPr>
            </a:br>
            <a:r>
              <a:rPr lang="ru-RU" altLang="ru-RU" sz="2000" b="1" kern="0" dirty="0" smtClean="0">
                <a:latin typeface="Arial" panose="020B0604020202020204" pitchFamily="34" charset="0"/>
              </a:rPr>
              <a:t>для </a:t>
            </a:r>
            <a:r>
              <a:rPr lang="ru-RU" altLang="ru-RU" sz="2000" b="1" kern="0" dirty="0">
                <a:latin typeface="Arial" panose="020B0604020202020204" pitchFamily="34" charset="0"/>
              </a:rPr>
              <a:t>каротажа в процессе </a:t>
            </a:r>
            <a:r>
              <a:rPr lang="ru-RU" altLang="ru-RU" sz="2000" b="1" kern="0" dirty="0" smtClean="0">
                <a:latin typeface="Arial" panose="020B0604020202020204" pitchFamily="34" charset="0"/>
              </a:rPr>
              <a:t>бурения</a:t>
            </a:r>
            <a:endParaRPr lang="ru-RU" altLang="ru-RU" sz="2000" b="1" kern="0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711" y="825713"/>
            <a:ext cx="81661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LWD 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Луч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altLang="ru-RU" sz="1600" b="1" kern="0" dirty="0" smtClean="0">
                <a:solidFill>
                  <a:srgbClr val="002060"/>
                </a:solidFill>
                <a:latin typeface="Arial" panose="020B0604020202020204" pitchFamily="34" charset="0"/>
              </a:rPr>
              <a:t>первая отечественная телеметрическая </a:t>
            </a:r>
            <a:r>
              <a:rPr lang="ru-RU" altLang="ru-RU" sz="1600" b="1" kern="0" dirty="0">
                <a:solidFill>
                  <a:srgbClr val="002060"/>
                </a:solidFill>
                <a:latin typeface="Arial" panose="020B0604020202020204" pitchFamily="34" charset="0"/>
              </a:rPr>
              <a:t>система </a:t>
            </a:r>
            <a:r>
              <a:rPr lang="ru-RU" sz="1600" b="1" kern="0" dirty="0">
                <a:solidFill>
                  <a:srgbClr val="002060"/>
                </a:solidFill>
                <a:latin typeface="Arial" panose="020B0604020202020204" pitchFamily="34" charset="0"/>
              </a:rPr>
              <a:t>каротажа в процессе </a:t>
            </a:r>
            <a:r>
              <a:rPr lang="ru-RU" sz="1600" b="1" kern="0" dirty="0" smtClean="0">
                <a:solidFill>
                  <a:srgbClr val="002060"/>
                </a:solidFill>
                <a:latin typeface="Arial" panose="020B0604020202020204" pitchFamily="34" charset="0"/>
              </a:rPr>
              <a:t>бурения. </a:t>
            </a:r>
            <a:r>
              <a:rPr lang="ru-RU" altLang="ru-RU" sz="1600" dirty="0" smtClean="0">
                <a:latin typeface="Arial" panose="020B0604020202020204" pitchFamily="34" charset="0"/>
              </a:rPr>
              <a:t>Создана </a:t>
            </a:r>
            <a:r>
              <a:rPr lang="ru-RU" altLang="ru-RU" sz="1600" b="1" kern="0" dirty="0">
                <a:solidFill>
                  <a:srgbClr val="002060"/>
                </a:solidFill>
                <a:latin typeface="Arial" panose="020B0604020202020204" pitchFamily="34" charset="0"/>
              </a:rPr>
              <a:t>в рамках работы Научно-технического совета при </a:t>
            </a:r>
            <a:r>
              <a:rPr lang="ru-RU" altLang="ru-RU" sz="1600" b="1" kern="0" dirty="0" err="1">
                <a:solidFill>
                  <a:srgbClr val="002060"/>
                </a:solidFill>
                <a:latin typeface="Arial" panose="020B0604020202020204" pitchFamily="34" charset="0"/>
              </a:rPr>
              <a:t>Минпромторге</a:t>
            </a:r>
            <a:r>
              <a:rPr lang="ru-RU" altLang="ru-RU" sz="1600" b="1" kern="0" dirty="0">
                <a:solidFill>
                  <a:srgbClr val="002060"/>
                </a:solidFill>
                <a:latin typeface="Arial" panose="020B0604020202020204" pitchFamily="34" charset="0"/>
              </a:rPr>
              <a:t> России </a:t>
            </a:r>
            <a:r>
              <a:rPr lang="ru-RU" altLang="ru-RU" sz="1600" dirty="0">
                <a:latin typeface="Arial" panose="020B0604020202020204" pitchFamily="34" charset="0"/>
              </a:rPr>
              <a:t>по развитию нефтегазового оборудования в составе Межведомственной рабочей группы по снижению зависимости российского топливно-энергетического комплекса от импорта </a:t>
            </a:r>
            <a:r>
              <a:rPr lang="ru-RU" altLang="ru-RU" sz="1600" dirty="0" smtClean="0">
                <a:latin typeface="Arial" panose="020B0604020202020204" pitchFamily="34" charset="0"/>
              </a:rPr>
              <a:t>оборудования.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7938" y="2348353"/>
            <a:ext cx="6037649" cy="413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5"/>
          <p:cNvGrpSpPr/>
          <p:nvPr/>
        </p:nvGrpSpPr>
        <p:grpSpPr>
          <a:xfrm>
            <a:off x="222707" y="2396082"/>
            <a:ext cx="8708109" cy="4129097"/>
            <a:chOff x="9623944" y="2612217"/>
            <a:chExt cx="8708109" cy="412909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9623944" y="2612217"/>
              <a:ext cx="8708109" cy="4129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9623944" y="2612217"/>
              <a:ext cx="8708109" cy="4129097"/>
              <a:chOff x="160630" y="2612217"/>
              <a:chExt cx="8708109" cy="4129097"/>
            </a:xfrm>
            <a:solidFill>
              <a:schemeClr val="bg1"/>
            </a:solidFill>
          </p:grpSpPr>
          <p:pic>
            <p:nvPicPr>
              <p:cNvPr id="9" name="Picture 2" descr="Большой ящик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0630" y="2612217"/>
                <a:ext cx="6414341" cy="412909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Рисунок 9" descr="DSCN120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97" r="24535"/>
              <a:stretch>
                <a:fillRect/>
              </a:stretch>
            </p:blipFill>
            <p:spPr bwMode="auto">
              <a:xfrm>
                <a:off x="7604319" y="2612218"/>
                <a:ext cx="1264420" cy="4129096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95" r="7745" b="8899"/>
              <a:stretch/>
            </p:blipFill>
            <p:spPr>
              <a:xfrm>
                <a:off x="6731601" y="2612217"/>
                <a:ext cx="716088" cy="4129096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15" name="TextBox 14"/>
          <p:cNvSpPr txBox="1"/>
          <p:nvPr/>
        </p:nvSpPr>
        <p:spPr>
          <a:xfrm>
            <a:off x="8676366" y="6466159"/>
            <a:ext cx="4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7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Рисунок_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t="-301" r="4059" b="54984"/>
          <a:stretch/>
        </p:blipFill>
        <p:spPr bwMode="auto">
          <a:xfrm>
            <a:off x="95681" y="1625079"/>
            <a:ext cx="4267201" cy="47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87967" y="2068076"/>
            <a:ext cx="348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Прибор ВИК-ПБ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36" y="1680301"/>
            <a:ext cx="4305735" cy="188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4790934" y="3500924"/>
            <a:ext cx="43329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0033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Геоэлектрическая горизонтально-слоистая </a:t>
            </a:r>
            <a:r>
              <a:rPr lang="ru-RU" alt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модель</a:t>
            </a:r>
            <a:endParaRPr lang="ru-RU" alt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4735948" y="4329109"/>
            <a:ext cx="4171280" cy="2544264"/>
            <a:chOff x="4746690" y="3005924"/>
            <a:chExt cx="4197514" cy="2560266"/>
          </a:xfrm>
        </p:grpSpPr>
        <p:pic>
          <p:nvPicPr>
            <p:cNvPr id="23" name="Рисунок 22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690" y="3005924"/>
              <a:ext cx="4197514" cy="2560266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4958549" y="3117397"/>
              <a:ext cx="34826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Численная инверсия </a:t>
              </a:r>
              <a:r>
                <a:rPr lang="ru-RU" sz="11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сигналов </a:t>
              </a:r>
              <a:r>
                <a:rPr lang="ru-RU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ВИК-ПБ</a:t>
              </a:r>
              <a:endPara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1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185102"/>
              </p:ext>
            </p:extLst>
          </p:nvPr>
        </p:nvGraphicFramePr>
        <p:xfrm>
          <a:off x="818268" y="2551879"/>
          <a:ext cx="3101155" cy="418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0" name="Уравнение" r:id="rId6" imgW="2349360" imgH="317160" progId="Equation.3">
                  <p:embed/>
                </p:oleObj>
              </mc:Choice>
              <mc:Fallback>
                <p:oleObj name="Уравнение" r:id="rId6" imgW="234936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268" y="2551879"/>
                        <a:ext cx="3101155" cy="4186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100686"/>
              </p:ext>
            </p:extLst>
          </p:nvPr>
        </p:nvGraphicFramePr>
        <p:xfrm>
          <a:off x="1739069" y="2975554"/>
          <a:ext cx="980423" cy="298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1" name="Формула" r:id="rId8" imgW="1473120" imgH="444240" progId="Equation.3">
                  <p:embed/>
                </p:oleObj>
              </mc:Choice>
              <mc:Fallback>
                <p:oleObj name="Формула" r:id="rId8" imgW="14731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069" y="2975554"/>
                        <a:ext cx="980423" cy="2987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Подзаголовок 2"/>
          <p:cNvSpPr txBox="1">
            <a:spLocks/>
          </p:cNvSpPr>
          <p:nvPr/>
        </p:nvSpPr>
        <p:spPr bwMode="auto">
          <a:xfrm>
            <a:off x="417131" y="2266108"/>
            <a:ext cx="4266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0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3603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800" b="1" dirty="0" smtClean="0">
                <a:solidFill>
                  <a:srgbClr val="C00000"/>
                </a:solidFill>
                <a:latin typeface="+mn-lt"/>
              </a:rPr>
              <a:t>Краевая задача и методы решения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4219" y="3224840"/>
            <a:ext cx="4581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/>
              <a:t>Векторный </a:t>
            </a:r>
            <a:r>
              <a:rPr lang="ru-RU" sz="1400" dirty="0"/>
              <a:t>метод конечных </a:t>
            </a:r>
            <a:r>
              <a:rPr lang="ru-RU" sz="1400" dirty="0" smtClean="0"/>
              <a:t>элементов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Базисные функции 3-го </a:t>
            </a:r>
            <a:r>
              <a:rPr lang="ru-RU" sz="1400" dirty="0" smtClean="0"/>
              <a:t>порядка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/>
              <a:t>Решение </a:t>
            </a:r>
            <a:r>
              <a:rPr lang="ru-RU" sz="1400" dirty="0"/>
              <a:t>СЛАУ – многоуровневый алгоритм, использующий структуру построенных </a:t>
            </a:r>
            <a:r>
              <a:rPr lang="ru-RU" sz="1400" dirty="0" smtClean="0"/>
              <a:t>базисов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ru-RU" sz="1400" dirty="0" smtClean="0"/>
              <a:t>Высокопроизводительные гетерогенные вычисления на </a:t>
            </a:r>
            <a:r>
              <a:rPr lang="ru-RU" altLang="ru-RU" sz="1400" dirty="0"/>
              <a:t>графических </a:t>
            </a:r>
            <a:r>
              <a:rPr lang="ru-RU" altLang="ru-RU" sz="1400" dirty="0" smtClean="0"/>
              <a:t>процессорах</a:t>
            </a:r>
            <a:endParaRPr lang="ru-RU" sz="1400" dirty="0"/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 bwMode="auto">
          <a:xfrm>
            <a:off x="1259916" y="4523103"/>
            <a:ext cx="21183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0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3603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800" b="1" dirty="0" smtClean="0">
                <a:solidFill>
                  <a:srgbClr val="C00000"/>
                </a:solidFill>
                <a:latin typeface="+mn-lt"/>
              </a:rPr>
              <a:t>Модель среды</a:t>
            </a: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 bwMode="auto">
          <a:xfrm>
            <a:off x="5567499" y="1386153"/>
            <a:ext cx="3059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0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3603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800" b="1" dirty="0" smtClean="0">
                <a:solidFill>
                  <a:srgbClr val="C00000"/>
                </a:solidFill>
                <a:latin typeface="+mn-lt"/>
              </a:rPr>
              <a:t>Модель для геонавигации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71999" y="3691737"/>
            <a:ext cx="4661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/>
              <a:t>Определение геоэлектрических параметров</a:t>
            </a:r>
            <a:r>
              <a:rPr lang="ru-RU" sz="1400" dirty="0"/>
              <a:t> </a:t>
            </a:r>
            <a:r>
              <a:rPr lang="ru-RU" altLang="ru-RU" sz="1400" dirty="0" smtClean="0"/>
              <a:t>модели </a:t>
            </a:r>
            <a:br>
              <a:rPr lang="ru-RU" altLang="ru-RU" sz="1400" dirty="0" smtClean="0"/>
            </a:br>
            <a:r>
              <a:rPr lang="ru-RU" altLang="ru-RU" sz="1400" dirty="0"/>
              <a:t>в реальном </a:t>
            </a:r>
            <a:r>
              <a:rPr lang="ru-RU" altLang="ru-RU" sz="1400" dirty="0" smtClean="0"/>
              <a:t>времени </a:t>
            </a:r>
            <a:r>
              <a:rPr lang="ru-RU" sz="1400" dirty="0" smtClean="0"/>
              <a:t>и </a:t>
            </a:r>
            <a:r>
              <a:rPr lang="ru-RU" altLang="ru-RU" sz="1400" dirty="0" smtClean="0"/>
              <a:t>оценка погрешности их определения с </a:t>
            </a:r>
            <a:r>
              <a:rPr lang="ru-RU" altLang="ru-RU" sz="1400" dirty="0"/>
              <a:t>учётом </a:t>
            </a:r>
            <a:r>
              <a:rPr lang="ru-RU" altLang="ru-RU" sz="1400" dirty="0" smtClean="0"/>
              <a:t>ошибок измерения</a:t>
            </a:r>
            <a:endParaRPr lang="ru-RU" sz="1400" dirty="0" smtClean="0"/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0" y="692690"/>
            <a:ext cx="9143999" cy="7597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Разработано ПО для обоснования зондовой конфигурации прибора для геонавигации. </a:t>
            </a:r>
            <a:b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Трехмерное численное моделирование конечно-элементным методом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учитывает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реальные размеры и конструктивные особенности.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Постановка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обратных задач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основана на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новых для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геонавигации подходах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131" y="4861364"/>
            <a:ext cx="3903431" cy="193531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63" y="30624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kern="0" dirty="0" smtClean="0">
                <a:latin typeface="Arial" panose="020B0604020202020204" pitchFamily="34" charset="0"/>
              </a:rPr>
              <a:t>Импортозамещающая аппаратура </a:t>
            </a:r>
            <a:br>
              <a:rPr lang="ru-RU" altLang="ru-RU" sz="2000" b="1" kern="0" dirty="0" smtClean="0">
                <a:latin typeface="Arial" panose="020B0604020202020204" pitchFamily="34" charset="0"/>
              </a:rPr>
            </a:br>
            <a:r>
              <a:rPr lang="ru-RU" altLang="ru-RU" sz="2000" b="1" kern="0" dirty="0" smtClean="0">
                <a:latin typeface="Arial" panose="020B0604020202020204" pitchFamily="34" charset="0"/>
              </a:rPr>
              <a:t>для геонавигации</a:t>
            </a:r>
            <a:r>
              <a:rPr lang="en-US" sz="2000" b="1" kern="0" dirty="0" smtClean="0">
                <a:latin typeface="Arial" panose="020B0604020202020204" pitchFamily="34" charset="0"/>
              </a:rPr>
              <a:t> </a:t>
            </a:r>
            <a:r>
              <a:rPr lang="ru-RU" sz="2000" b="1" kern="0" dirty="0" smtClean="0">
                <a:latin typeface="Arial" panose="020B0604020202020204" pitchFamily="34" charset="0"/>
              </a:rPr>
              <a:t>и картирования границ коллектора</a:t>
            </a:r>
            <a:endParaRPr lang="ru-RU" altLang="ru-RU" sz="2000" b="1" kern="0" dirty="0" smtClean="0"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76366" y="6466159"/>
            <a:ext cx="4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8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6" grpId="0"/>
      <p:bldP spid="28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Рисунок_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54079"/>
          <a:stretch/>
        </p:blipFill>
        <p:spPr bwMode="auto">
          <a:xfrm>
            <a:off x="243204" y="1723036"/>
            <a:ext cx="4046248" cy="42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25014" y="2101880"/>
            <a:ext cx="34826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Прибор БКС</a:t>
            </a:r>
          </a:p>
        </p:txBody>
      </p:sp>
      <p:pic>
        <p:nvPicPr>
          <p:cNvPr id="36" name="Рисунок 3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81" y="5649410"/>
            <a:ext cx="4360107" cy="96578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15482" r="3198" b="15917"/>
          <a:stretch/>
        </p:blipFill>
        <p:spPr>
          <a:xfrm>
            <a:off x="5080343" y="4046316"/>
            <a:ext cx="3483086" cy="160309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24710" y="3291822"/>
            <a:ext cx="4084889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 конечных элементов</a:t>
            </a:r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Базисные функции 4-го порядка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895516" y="2709110"/>
            <a:ext cx="2827307" cy="733362"/>
            <a:chOff x="5447835" y="1247513"/>
            <a:chExt cx="2827307" cy="733362"/>
          </a:xfrm>
        </p:grpSpPr>
        <p:graphicFrame>
          <p:nvGraphicFramePr>
            <p:cNvPr id="41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6150893" y="1247513"/>
            <a:ext cx="1421193" cy="2272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06" name="Формула" r:id="rId6" imgW="2133360" imgH="342720" progId="Equation.3">
                    <p:embed/>
                  </p:oleObj>
                </mc:Choice>
                <mc:Fallback>
                  <p:oleObj name="Формула" r:id="rId6" imgW="2133360" imgH="342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0893" y="1247513"/>
                          <a:ext cx="1421193" cy="22722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Группа 5"/>
            <p:cNvGrpSpPr/>
            <p:nvPr/>
          </p:nvGrpSpPr>
          <p:grpSpPr>
            <a:xfrm>
              <a:off x="5447835" y="1434909"/>
              <a:ext cx="2827307" cy="545966"/>
              <a:chOff x="5348147" y="1034595"/>
              <a:chExt cx="2827307" cy="545966"/>
            </a:xfrm>
          </p:grpSpPr>
          <p:graphicFrame>
            <p:nvGraphicFramePr>
              <p:cNvPr id="42" name="Object 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348147" y="1166090"/>
              <a:ext cx="670096" cy="2829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07" name="Формула" r:id="rId8" imgW="1028520" imgH="431640" progId="Equation.3">
                      <p:embed/>
                    </p:oleObj>
                  </mc:Choice>
                  <mc:Fallback>
                    <p:oleObj name="Формула" r:id="rId8" imgW="1028520" imgH="431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48147" y="1166090"/>
                            <a:ext cx="670096" cy="282976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" name="Object 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221330" y="1034595"/>
              <a:ext cx="954124" cy="5459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08" name="Формула" r:id="rId10" imgW="1434960" imgH="812520" progId="Equation.3">
                      <p:embed/>
                    </p:oleObj>
                  </mc:Choice>
                  <mc:Fallback>
                    <p:oleObj name="Формула" r:id="rId10" imgW="1434960" imgH="8125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221330" y="1034595"/>
                            <a:ext cx="954124" cy="545966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" name="Object 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406844" y="1239422"/>
              <a:ext cx="425450" cy="2889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09" name="Уравнение" r:id="rId12" imgW="647640" imgH="444240" progId="Equation.3">
                      <p:embed/>
                    </p:oleObj>
                  </mc:Choice>
                  <mc:Fallback>
                    <p:oleObj name="Уравнение" r:id="rId12" imgW="647640" imgH="4442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06844" y="1239422"/>
                            <a:ext cx="425450" cy="2889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5" name="Подзаголовок 2"/>
          <p:cNvSpPr txBox="1">
            <a:spLocks/>
          </p:cNvSpPr>
          <p:nvPr/>
        </p:nvSpPr>
        <p:spPr bwMode="auto">
          <a:xfrm>
            <a:off x="-1416" y="2346083"/>
            <a:ext cx="4535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0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3603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800" b="1" dirty="0" smtClean="0">
                <a:solidFill>
                  <a:srgbClr val="C00000"/>
                </a:solidFill>
                <a:latin typeface="+mn-lt"/>
              </a:rPr>
              <a:t>Краевая задача и метод решения: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91061" y="3838650"/>
            <a:ext cx="3834102" cy="2911282"/>
            <a:chOff x="241084" y="3078774"/>
            <a:chExt cx="4134052" cy="313903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243202" y="4571198"/>
              <a:ext cx="4131934" cy="1646614"/>
              <a:chOff x="243202" y="4571198"/>
              <a:chExt cx="4131934" cy="1646614"/>
            </a:xfrm>
          </p:grpSpPr>
          <p:pic>
            <p:nvPicPr>
              <p:cNvPr id="30" name="Рисунок 29"/>
              <p:cNvPicPr/>
              <p:nvPr/>
            </p:nvPicPr>
            <p:blipFill rotWithShape="1">
              <a:blip r:embed="rId14"/>
              <a:srcRect b="-231"/>
              <a:stretch/>
            </p:blipFill>
            <p:spPr>
              <a:xfrm>
                <a:off x="243202" y="4571198"/>
                <a:ext cx="4131934" cy="1646614"/>
              </a:xfrm>
              <a:prstGeom prst="rect">
                <a:avLst/>
              </a:prstGeom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290247" y="4571198"/>
                <a:ext cx="701065" cy="1888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9" name="Рисунок 28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241084" y="3078774"/>
              <a:ext cx="4101985" cy="1642823"/>
            </a:xfrm>
            <a:prstGeom prst="rect">
              <a:avLst/>
            </a:prstGeom>
          </p:spPr>
        </p:pic>
      </p:grpSp>
      <p:sp>
        <p:nvSpPr>
          <p:cNvPr id="31" name="Объект 2"/>
          <p:cNvSpPr txBox="1">
            <a:spLocks/>
          </p:cNvSpPr>
          <p:nvPr/>
        </p:nvSpPr>
        <p:spPr>
          <a:xfrm>
            <a:off x="0" y="800599"/>
            <a:ext cx="9143999" cy="7374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разработано на основе конечных элементов для обоснования зондовой конфигурации прибора БКС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Проведено моделирование и детальный анализ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сигналов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учетом всех конструктивных особенностей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Разработан алгоритм для оперативной интерпретации имиджей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 bwMode="auto">
          <a:xfrm>
            <a:off x="4534071" y="1678105"/>
            <a:ext cx="46099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03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3603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>
              <a:spcBef>
                <a:spcPts val="0"/>
              </a:spcBef>
              <a:buNone/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+mn-lt"/>
              </a:rPr>
              <a:t>Автоматическое детектирование </a:t>
            </a:r>
            <a:r>
              <a:rPr lang="ru-RU" altLang="ru-RU" sz="18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altLang="ru-RU" sz="1800" b="1" dirty="0" smtClean="0">
                <a:solidFill>
                  <a:srgbClr val="C00000"/>
                </a:solidFill>
                <a:latin typeface="+mn-lt"/>
              </a:rPr>
            </a:br>
            <a:r>
              <a:rPr lang="ru-RU" altLang="ru-RU" sz="1800" b="1" dirty="0" smtClean="0">
                <a:solidFill>
                  <a:srgbClr val="C00000"/>
                </a:solidFill>
                <a:latin typeface="+mn-lt"/>
              </a:rPr>
              <a:t>границ пластов на имиджах УЭС: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58981" y="2292836"/>
            <a:ext cx="40848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Разработан алгоритм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детектирования геоэлектрических границ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основе </a:t>
            </a: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свёрточной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нейронной сети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численное моделирование выполнено с применением высокопроизводительных параллельных вычислений на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кластере НКС-1П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ССКЦ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ИВМиМГ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63" y="41374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kern="0" dirty="0" smtClean="0">
                <a:latin typeface="Arial" panose="020B0604020202020204" pitchFamily="34" charset="0"/>
              </a:rPr>
              <a:t>Импортозамещающая аппаратура азимутальных измерений</a:t>
            </a:r>
          </a:p>
          <a:p>
            <a:pPr algn="ctr">
              <a:defRPr/>
            </a:pPr>
            <a:r>
              <a:rPr lang="ru-RU" sz="2000" b="1" kern="0" dirty="0" smtClean="0">
                <a:latin typeface="Arial" panose="020B0604020202020204" pitchFamily="34" charset="0"/>
              </a:rPr>
              <a:t>и интерпретация имиджей УЭС на основе нейронных сетей</a:t>
            </a:r>
            <a:endParaRPr lang="ru-RU" altLang="ru-RU" sz="2000" b="1" kern="0" dirty="0" smtClean="0"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76366" y="6466159"/>
            <a:ext cx="4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9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6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/>
      <p:bldP spid="25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660547" y="1061795"/>
            <a:ext cx="4488215" cy="2509479"/>
            <a:chOff x="4753821" y="1137139"/>
            <a:chExt cx="4134437" cy="231167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821" y="1137139"/>
              <a:ext cx="4082491" cy="19504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56301" y="3165294"/>
              <a:ext cx="4131957" cy="283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Архитектура разработанного ПО для геонавигации 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0681" y="3723617"/>
            <a:ext cx="9021690" cy="2636775"/>
            <a:chOff x="70681" y="4047849"/>
            <a:chExt cx="9021690" cy="2636775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70681" y="4047849"/>
              <a:ext cx="9021690" cy="2292998"/>
              <a:chOff x="981172" y="4588072"/>
              <a:chExt cx="6927711" cy="1760781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172" y="4588072"/>
                <a:ext cx="3416314" cy="1700390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2569" y="4595750"/>
                <a:ext cx="3416314" cy="1753103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348503" y="6376847"/>
              <a:ext cx="85898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Высокопроизводительные вычислительные модули и гибкий интерфейс для геонавигации</a:t>
              </a:r>
              <a:endPara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63" y="41374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2000" b="1" kern="0" dirty="0" smtClean="0">
                <a:latin typeface="Arial" panose="020B0604020202020204" pitchFamily="34" charset="0"/>
              </a:rPr>
              <a:t>Web-</a:t>
            </a:r>
            <a:r>
              <a:rPr lang="ru-RU" altLang="ru-RU" sz="2000" b="1" kern="0" dirty="0" smtClean="0">
                <a:latin typeface="Arial" panose="020B0604020202020204" pitchFamily="34" charset="0"/>
              </a:rPr>
              <a:t>приложение для геонавигации</a:t>
            </a:r>
            <a:br>
              <a:rPr lang="ru-RU" altLang="ru-RU" sz="2000" b="1" kern="0" dirty="0" smtClean="0">
                <a:latin typeface="Arial" panose="020B0604020202020204" pitchFamily="34" charset="0"/>
              </a:rPr>
            </a:br>
            <a:r>
              <a:rPr lang="ru-RU" altLang="ru-RU" sz="2000" b="1" kern="0" dirty="0" smtClean="0">
                <a:latin typeface="Arial" panose="020B0604020202020204" pitchFamily="34" charset="0"/>
              </a:rPr>
              <a:t>с клиент-серверной архитектурой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7721" y="1061795"/>
            <a:ext cx="4514853" cy="2355591"/>
            <a:chOff x="37721" y="942666"/>
            <a:chExt cx="4514853" cy="2355591"/>
          </a:xfrm>
        </p:grpSpPr>
        <p:pic>
          <p:nvPicPr>
            <p:cNvPr id="13" name="Picture 2" descr="http://joomlasecret.ru/wp-content/uploads/2013/06/serve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21" y="942666"/>
              <a:ext cx="4514853" cy="2089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8"/>
            <p:cNvSpPr txBox="1"/>
            <p:nvPr/>
          </p:nvSpPr>
          <p:spPr bwMode="auto">
            <a:xfrm>
              <a:off x="3070481" y="3021258"/>
              <a:ext cx="1370888" cy="2769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12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Серверная часть</a:t>
              </a:r>
              <a:endParaRPr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8"/>
            <p:cNvSpPr txBox="1"/>
            <p:nvPr/>
          </p:nvSpPr>
          <p:spPr bwMode="auto">
            <a:xfrm>
              <a:off x="222376" y="3021258"/>
              <a:ext cx="1430199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12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Клиентская часть</a:t>
              </a:r>
              <a:endParaRPr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676366" y="6466159"/>
            <a:ext cx="4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10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1575</TotalTime>
  <Words>1105</Words>
  <Application>Microsoft Office PowerPoint</Application>
  <PresentationFormat>Экран (4:3)</PresentationFormat>
  <Paragraphs>284</Paragraphs>
  <Slides>16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Tahoma</vt:lpstr>
      <vt:lpstr>Times New Roman</vt:lpstr>
      <vt:lpstr>Wingdings</vt:lpstr>
      <vt:lpstr>Тема Office</vt:lpstr>
      <vt:lpstr>Уравнение</vt:lpstr>
      <vt:lpstr>Формула</vt:lpstr>
      <vt:lpstr>Современные технологии геофизических исследований в нефтегазовых скважинах</vt:lpstr>
      <vt:lpstr>Презентация PowerPoint</vt:lpstr>
      <vt:lpstr>Презентация PowerPoint</vt:lpstr>
      <vt:lpstr>Презентация PowerPoint</vt:lpstr>
      <vt:lpstr>Новые программно-методические средства  для каротажа вертикальных скважин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Презентация PowerPoint</vt:lpstr>
    </vt:vector>
  </TitlesOfParts>
  <Company>ipgg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Михайлов Игорь Владиславович</dc:creator>
  <cp:lastModifiedBy>Глинских Вячеслав Николаевич</cp:lastModifiedBy>
  <cp:revision>152</cp:revision>
  <cp:lastPrinted>2020-09-27T09:09:12Z</cp:lastPrinted>
  <dcterms:created xsi:type="dcterms:W3CDTF">2020-09-21T06:23:20Z</dcterms:created>
  <dcterms:modified xsi:type="dcterms:W3CDTF">2020-09-29T20:39:18Z</dcterms:modified>
</cp:coreProperties>
</file>