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83" r:id="rId3"/>
    <p:sldId id="282" r:id="rId4"/>
    <p:sldId id="287" r:id="rId5"/>
    <p:sldId id="286" r:id="rId6"/>
    <p:sldId id="258" r:id="rId7"/>
    <p:sldId id="284" r:id="rId8"/>
    <p:sldId id="292" r:id="rId9"/>
    <p:sldId id="289" r:id="rId10"/>
    <p:sldId id="294" r:id="rId11"/>
    <p:sldId id="266" r:id="rId12"/>
    <p:sldId id="288" r:id="rId13"/>
    <p:sldId id="259" r:id="rId14"/>
    <p:sldId id="280" r:id="rId15"/>
    <p:sldId id="263" r:id="rId16"/>
    <p:sldId id="281" r:id="rId17"/>
    <p:sldId id="264" r:id="rId18"/>
    <p:sldId id="267" r:id="rId19"/>
    <p:sldId id="265" r:id="rId20"/>
    <p:sldId id="268" r:id="rId21"/>
    <p:sldId id="269" r:id="rId22"/>
    <p:sldId id="270" r:id="rId23"/>
    <p:sldId id="275" r:id="rId24"/>
    <p:sldId id="276" r:id="rId25"/>
    <p:sldId id="273" r:id="rId26"/>
    <p:sldId id="277" r:id="rId27"/>
    <p:sldId id="278" r:id="rId28"/>
    <p:sldId id="274" r:id="rId29"/>
    <p:sldId id="279" r:id="rId30"/>
    <p:sldId id="260" r:id="rId31"/>
    <p:sldId id="261" r:id="rId32"/>
    <p:sldId id="285" r:id="rId33"/>
    <p:sldId id="290" r:id="rId34"/>
    <p:sldId id="291" r:id="rId35"/>
    <p:sldId id="29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8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2018_The%20end%20of%20Dec\H2_marke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2018_The%20end%20of%20Dec\H2_mark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dkUpDiag">
                <a:fgClr>
                  <a:schemeClr val="tx2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3A-4D39-A017-44E0244021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Demand!$A$1:$A$5</c:f>
              <c:strCache>
                <c:ptCount val="5"/>
                <c:pt idx="0">
                  <c:v>Рынок нефти в 2018 г.</c:v>
                </c:pt>
                <c:pt idx="1">
                  <c:v>Водородный мир</c:v>
                </c:pt>
                <c:pt idx="2">
                  <c:v>Водородная декарбонизация</c:v>
                </c:pt>
                <c:pt idx="3">
                  <c:v>Конкурентная декарбонизация</c:v>
                </c:pt>
                <c:pt idx="4">
                  <c:v>Линейный рост</c:v>
                </c:pt>
              </c:strCache>
            </c:strRef>
          </c:cat>
          <c:val>
            <c:numRef>
              <c:f>Demand!$B$1:$B$5</c:f>
              <c:numCache>
                <c:formatCode>0.0</c:formatCode>
                <c:ptCount val="5"/>
                <c:pt idx="0">
                  <c:v>1.83</c:v>
                </c:pt>
                <c:pt idx="1">
                  <c:v>3.02</c:v>
                </c:pt>
                <c:pt idx="2">
                  <c:v>1.86</c:v>
                </c:pt>
                <c:pt idx="3">
                  <c:v>0.4</c:v>
                </c:pt>
                <c:pt idx="4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3A-4D39-A017-44E0244021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7"/>
        <c:axId val="547175056"/>
        <c:axId val="547175448"/>
      </c:barChart>
      <c:catAx>
        <c:axId val="54717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47175448"/>
        <c:crosses val="autoZero"/>
        <c:auto val="1"/>
        <c:lblAlgn val="ctr"/>
        <c:lblOffset val="100"/>
        <c:noMultiLvlLbl val="0"/>
      </c:catAx>
      <c:valAx>
        <c:axId val="547175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/>
                  <a:t>трлн долларов США в год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47175056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Arial Narrow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'Market AUS'!$H$7</c:f>
              <c:strCache>
                <c:ptCount val="1"/>
                <c:pt idx="0">
                  <c:v>Консервативный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'Market AUS'!$I$6:$L$6</c:f>
              <c:numCache>
                <c:formatCode>General</c:formatCode>
                <c:ptCount val="4"/>
                <c:pt idx="0">
                  <c:v>2025</c:v>
                </c:pt>
                <c:pt idx="1">
                  <c:v>2030</c:v>
                </c:pt>
                <c:pt idx="2" formatCode="0">
                  <c:v>2035</c:v>
                </c:pt>
                <c:pt idx="3">
                  <c:v>2040</c:v>
                </c:pt>
              </c:numCache>
            </c:numRef>
          </c:cat>
          <c:val>
            <c:numRef>
              <c:f>'Market AUS'!$I$7:$L$7</c:f>
              <c:numCache>
                <c:formatCode>0</c:formatCode>
                <c:ptCount val="4"/>
                <c:pt idx="0">
                  <c:v>1.244</c:v>
                </c:pt>
                <c:pt idx="1">
                  <c:v>10.071</c:v>
                </c:pt>
                <c:pt idx="2">
                  <c:v>20.783599999999979</c:v>
                </c:pt>
                <c:pt idx="3">
                  <c:v>31.608000000000001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F8-4D52-BB92-2B4EFFEEE845}"/>
            </c:ext>
          </c:extLst>
        </c:ser>
        <c:ser>
          <c:idx val="1"/>
          <c:order val="1"/>
          <c:tx>
            <c:strRef>
              <c:f>'Market AUS'!$H$8</c:f>
              <c:strCache>
                <c:ptCount val="1"/>
                <c:pt idx="0">
                  <c:v>Умеренный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'Market AUS'!$I$6:$L$6</c:f>
              <c:numCache>
                <c:formatCode>General</c:formatCode>
                <c:ptCount val="4"/>
                <c:pt idx="0">
                  <c:v>2025</c:v>
                </c:pt>
                <c:pt idx="1">
                  <c:v>2030</c:v>
                </c:pt>
                <c:pt idx="2" formatCode="0">
                  <c:v>2035</c:v>
                </c:pt>
                <c:pt idx="3">
                  <c:v>2040</c:v>
                </c:pt>
              </c:numCache>
            </c:numRef>
          </c:cat>
          <c:val>
            <c:numRef>
              <c:f>'Market AUS'!$I$8:$L$8</c:f>
              <c:numCache>
                <c:formatCode>0</c:formatCode>
                <c:ptCount val="4"/>
                <c:pt idx="0">
                  <c:v>5.7160000000000002</c:v>
                </c:pt>
                <c:pt idx="1">
                  <c:v>25.608000000000001</c:v>
                </c:pt>
                <c:pt idx="2">
                  <c:v>46.553400000000003</c:v>
                </c:pt>
                <c:pt idx="3">
                  <c:v>69.662000000000006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F8-4D52-BB92-2B4EFFEEE845}"/>
            </c:ext>
          </c:extLst>
        </c:ser>
        <c:ser>
          <c:idx val="2"/>
          <c:order val="2"/>
          <c:tx>
            <c:strRef>
              <c:f>'Market AUS'!$H$9</c:f>
              <c:strCache>
                <c:ptCount val="1"/>
                <c:pt idx="0">
                  <c:v>Оптимистичный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'Market AUS'!$I$6:$L$6</c:f>
              <c:numCache>
                <c:formatCode>General</c:formatCode>
                <c:ptCount val="4"/>
                <c:pt idx="0">
                  <c:v>2025</c:v>
                </c:pt>
                <c:pt idx="1">
                  <c:v>2030</c:v>
                </c:pt>
                <c:pt idx="2" formatCode="0">
                  <c:v>2035</c:v>
                </c:pt>
                <c:pt idx="3">
                  <c:v>2040</c:v>
                </c:pt>
              </c:numCache>
            </c:numRef>
          </c:cat>
          <c:val>
            <c:numRef>
              <c:f>'Market AUS'!$I$9:$L$9</c:f>
              <c:numCache>
                <c:formatCode>0</c:formatCode>
                <c:ptCount val="4"/>
                <c:pt idx="0">
                  <c:v>14.923999999999999</c:v>
                </c:pt>
                <c:pt idx="1">
                  <c:v>54.78</c:v>
                </c:pt>
                <c:pt idx="2">
                  <c:v>102.1938</c:v>
                </c:pt>
                <c:pt idx="3">
                  <c:v>164.3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F8-4D52-BB92-2B4EFFEEE8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547168784"/>
        <c:axId val="547174272"/>
      </c:barChart>
      <c:catAx>
        <c:axId val="547168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47174272"/>
        <c:crosses val="autoZero"/>
        <c:auto val="1"/>
        <c:lblAlgn val="ctr"/>
        <c:lblOffset val="100"/>
        <c:noMultiLvlLbl val="0"/>
      </c:catAx>
      <c:valAx>
        <c:axId val="54717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млрд. долларов США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4716878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Arial Narrow" pitchFamily="34" charset="0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4F0F3-D825-4826-80C0-C39D54DB54E9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DC9AF-E38F-437A-AD8E-607B0A8A8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DC9AF-E38F-437A-AD8E-607B0A8A8C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6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DC9AF-E38F-437A-AD8E-607B0A8A8C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45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Прогнозы по водородной энергетики выпущены всеми крупнейшими аналитическими агентствами и отраслевыми ассоциациями – прогнозные объемы весьма сильно разняться (консервативные оценки IRENA, </a:t>
            </a:r>
            <a:r>
              <a:rPr lang="ru-RU" dirty="0" err="1"/>
              <a:t>Shell</a:t>
            </a:r>
            <a:r>
              <a:rPr lang="ru-RU" dirty="0"/>
              <a:t>, ARENA – около 500-2000 ТВт-ч Н2 в 2050 г., </a:t>
            </a:r>
            <a:r>
              <a:rPr lang="ru-RU" dirty="0" err="1"/>
              <a:t>Hydrogen</a:t>
            </a:r>
            <a:r>
              <a:rPr lang="ru-RU" dirty="0"/>
              <a:t> </a:t>
            </a:r>
            <a:r>
              <a:rPr lang="ru-RU" dirty="0" err="1"/>
              <a:t>Council</a:t>
            </a:r>
            <a:r>
              <a:rPr lang="ru-RU" dirty="0"/>
              <a:t> - 16100 ТВт-ч, 18% мирового энергопотребления.), ожидания по удешевлению водородных технологий также имеют широкий диапазон.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5D57B-59F8-4F06-8EE4-9D43C254420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982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ИПХФ РАН разрабатывается процесс матричной конверсии  природных и попутных газов в синтез-газ на основе объемных матричных горелок, основой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энергоэффективности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которого является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автотермический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режим процесса, достигаемый за счет рекуперации тепла реакции окисления с помощью газопроницаемой матрицы. Другими преимуществами процесса являются компактность (удельная производительность в 10 раз выше паровой конверсии), простота, отсутствие катализатора и большой диапазон производительности. Такой процесс конверсии может применяться в каскадных схемах получения метанола или продуктов Фишера-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Тропша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том числе на морских платформах; для синтеза жидких продуктов в труднодоступных местах добычи; для питания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твердооксидных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топливных элементов; в качестве источника газа-восстановителя в металлургических процессах.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68A2-513F-46CE-A478-9B5EE4CE5D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96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CCC18-DB0D-49DB-B006-1E4565428DC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65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ru-RU">
                <a:solidFill>
                  <a:prstClr val="black"/>
                </a:solidFill>
              </a:rPr>
              <a:pPr>
                <a:buSzPct val="25000"/>
              </a:pPr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365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2A7F-C5ED-4043-8A80-95D771A96A2F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144C-44D4-49FF-A912-AA30BD298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3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2A7F-C5ED-4043-8A80-95D771A96A2F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144C-44D4-49FF-A912-AA30BD298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63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2A7F-C5ED-4043-8A80-95D771A96A2F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144C-44D4-49FF-A912-AA30BD298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22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Изображение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5"/>
          <a:stretch/>
        </p:blipFill>
        <p:spPr>
          <a:xfrm>
            <a:off x="9179595" y="222475"/>
            <a:ext cx="2714124" cy="4070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60" y="81662"/>
            <a:ext cx="8914644" cy="662780"/>
          </a:xfrm>
        </p:spPr>
        <p:txBody>
          <a:bodyPr>
            <a:normAutofit/>
          </a:bodyPr>
          <a:lstStyle>
            <a:lvl1pPr>
              <a:defRPr sz="2954" b="1" cap="all" baseline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05418" y="6387860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64C4C8B2-C7A6-0847-A9D3-11E90A4CEB8E}" type="datetime3">
              <a:rPr lang="ru-RU" smtClean="0"/>
              <a:pPr/>
              <a:t>30/09/20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842493" y="6412493"/>
            <a:ext cx="4507018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/>
              <a:t>2016 © 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42196" y="6412493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300045" y="744449"/>
            <a:ext cx="11591925" cy="5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697" y="6426965"/>
            <a:ext cx="833947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 userDrawn="1"/>
        </p:nvGrpSpPr>
        <p:grpSpPr>
          <a:xfrm>
            <a:off x="11075813" y="6426965"/>
            <a:ext cx="833947" cy="4"/>
            <a:chOff x="658813" y="800103"/>
            <a:chExt cx="833946" cy="4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 userDrawn="1"/>
        </p:nvGrpSpPr>
        <p:grpSpPr>
          <a:xfrm>
            <a:off x="293432" y="6336257"/>
            <a:ext cx="177874" cy="177875"/>
            <a:chOff x="8326225" y="81662"/>
            <a:chExt cx="334824" cy="334824"/>
          </a:xfrm>
        </p:grpSpPr>
        <p:cxnSp>
          <p:nvCxnSpPr>
            <p:cNvPr id="33" name="Прямая соединительная линия 32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Объект 2"/>
          <p:cNvSpPr>
            <a:spLocks noGrp="1"/>
          </p:cNvSpPr>
          <p:nvPr>
            <p:ph idx="13"/>
          </p:nvPr>
        </p:nvSpPr>
        <p:spPr>
          <a:xfrm>
            <a:off x="732659" y="1003855"/>
            <a:ext cx="11164592" cy="5179235"/>
          </a:xfrm>
          <a:prstGeom prst="rect">
            <a:avLst/>
          </a:prstGeom>
        </p:spPr>
        <p:txBody>
          <a:bodyPr lIns="91433" tIns="45716" rIns="91433" bIns="45716"/>
          <a:lstStyle>
            <a:lvl1pPr marL="443049" indent="-443049">
              <a:lnSpc>
                <a:spcPct val="100000"/>
              </a:lnSpc>
              <a:spcBef>
                <a:spcPts val="0"/>
              </a:spcBef>
              <a:spcAft>
                <a:spcPts val="1486"/>
              </a:spcAft>
              <a:buFont typeface="Arial" panose="020B0604020202020204" pitchFamily="34" charset="0"/>
              <a:buChar char="•"/>
              <a:defRPr sz="2462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1pPr>
            <a:lvl2pPr marL="956985" indent="-367731">
              <a:lnSpc>
                <a:spcPct val="100000"/>
              </a:lnSpc>
              <a:spcBef>
                <a:spcPts val="0"/>
              </a:spcBef>
              <a:spcAft>
                <a:spcPts val="1238"/>
              </a:spcAft>
              <a:buSzPct val="100000"/>
              <a:buFont typeface="Calibri Light" panose="020F0302020204030204" pitchFamily="34" charset="0"/>
              <a:buChar char="-"/>
              <a:defRPr sz="2215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2pPr>
            <a:lvl3pPr marL="1475357" indent="-296843">
              <a:spcBef>
                <a:spcPts val="0"/>
              </a:spcBef>
              <a:spcAft>
                <a:spcPts val="1114"/>
              </a:spcAft>
              <a:buSzPct val="85000"/>
              <a:buFont typeface="Wingdings" panose="05000000000000000000" pitchFamily="2" charset="2"/>
              <a:buChar char="§"/>
              <a:defRPr sz="1969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3pPr>
            <a:lvl4pPr marL="1969356" indent="-281337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723" b="0" i="0" baseline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4pPr>
            <a:lvl5pPr>
              <a:defRPr sz="1723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03704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1">
          <p15:clr>
            <a:srgbClr val="FBAE40"/>
          </p15:clr>
        </p15:guide>
        <p15:guide id="2" orient="horz" pos="4042">
          <p15:clr>
            <a:srgbClr val="FBAE40"/>
          </p15:clr>
        </p15:guide>
        <p15:guide id="3" pos="233">
          <p15:clr>
            <a:srgbClr val="FBAE40"/>
          </p15:clr>
        </p15:guide>
        <p15:guide id="4" pos="9220">
          <p15:clr>
            <a:srgbClr val="FBAE40"/>
          </p15:clr>
        </p15:guide>
        <p15:guide id="5" orient="horz" pos="3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 userDrawn="1"/>
        </p:nvSpPr>
        <p:spPr>
          <a:xfrm>
            <a:off x="11402946" y="6415214"/>
            <a:ext cx="436319" cy="282140"/>
          </a:xfrm>
          <a:prstGeom prst="hexagon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74" tIns="28836" rIns="57674" bIns="28836" rtlCol="0" anchor="ctr"/>
          <a:lstStyle/>
          <a:p>
            <a:pPr algn="ctr" rtl="0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381619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609600" y="274638"/>
            <a:ext cx="10972800" cy="5851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09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165600" y="6245226"/>
            <a:ext cx="38608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737601" y="6245226"/>
            <a:ext cx="2844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ru-RU" sz="140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ru-RU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53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2A7F-C5ED-4043-8A80-95D771A96A2F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144C-44D4-49FF-A912-AA30BD298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2A7F-C5ED-4043-8A80-95D771A96A2F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144C-44D4-49FF-A912-AA30BD298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8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2A7F-C5ED-4043-8A80-95D771A96A2F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144C-44D4-49FF-A912-AA30BD298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8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2A7F-C5ED-4043-8A80-95D771A96A2F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144C-44D4-49FF-A912-AA30BD298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03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2A7F-C5ED-4043-8A80-95D771A96A2F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144C-44D4-49FF-A912-AA30BD298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09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2A7F-C5ED-4043-8A80-95D771A96A2F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144C-44D4-49FF-A912-AA30BD298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3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2A7F-C5ED-4043-8A80-95D771A96A2F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144C-44D4-49FF-A912-AA30BD298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32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2A7F-C5ED-4043-8A80-95D771A96A2F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5144C-44D4-49FF-A912-AA30BD298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1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B2A7F-C5ED-4043-8A80-95D771A96A2F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5144C-44D4-49FF-A912-AA30BD298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0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emf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6.emf"/><Relationship Id="rId4" Type="http://schemas.openxmlformats.org/officeDocument/2006/relationships/image" Target="../media/image4.e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8.emf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5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62100" y="2571661"/>
            <a:ext cx="8820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Глубокая переработка углеводородных ресурсов Сахалина: технологические пути монетизации, «зеленой» переработки и декарбонизации</a:t>
            </a:r>
            <a:endParaRPr lang="en-US" sz="2400" b="1" dirty="0"/>
          </a:p>
        </p:txBody>
      </p:sp>
      <p:pic>
        <p:nvPicPr>
          <p:cNvPr id="5" name="Picture 2" descr="http://www.sei.irk.ru/upload/iblock/819/81920443ce308a78b3aeda2f8a602f3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1" y="166688"/>
            <a:ext cx="4327524" cy="138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425" y="4079335"/>
            <a:ext cx="2813724" cy="737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6125" y="5124450"/>
            <a:ext cx="6288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Чл.-корр. РАН, директор ИНХС РАН, Максимов Антон Львович </a:t>
            </a:r>
          </a:p>
          <a:p>
            <a:pPr algn="ctr"/>
            <a:r>
              <a:rPr lang="en-US" dirty="0"/>
              <a:t>max@ips.ac.ru</a:t>
            </a:r>
          </a:p>
        </p:txBody>
      </p:sp>
    </p:spTree>
    <p:extLst>
      <p:ext uri="{BB962C8B-B14F-4D97-AF65-F5344CB8AC3E}">
        <p14:creationId xmlns:p14="http://schemas.microsoft.com/office/powerpoint/2010/main" val="3202798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524001" y="3320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/>
        </p:nvGraphicFramePr>
        <p:xfrm>
          <a:off x="53965" y="163378"/>
          <a:ext cx="4393980" cy="4476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ChemSketch" r:id="rId3" imgW="5337000" imgH="5769720" progId="ACD.ChemSketch.20">
                  <p:embed/>
                </p:oleObj>
              </mc:Choice>
              <mc:Fallback>
                <p:oleObj name="ChemSketch" r:id="rId3" imgW="5337000" imgH="5769720" progId="ACD.ChemSketch.20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65" y="163378"/>
                        <a:ext cx="4393980" cy="4476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11700312" y="6425760"/>
            <a:ext cx="247920" cy="339198"/>
          </a:xfrm>
        </p:spPr>
        <p:txBody>
          <a:bodyPr/>
          <a:lstStyle/>
          <a:p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781309" y="932621"/>
            <a:ext cx="3432020" cy="220844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Химизм процесса: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действием окислителей и в присутствии катализаторов сернистые соединения окисляются до полярных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сульфонов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затем могут быть подвергнуты термической деструкции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99820" y="2415106"/>
            <a:ext cx="4498633" cy="29758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80 – 150℃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реакции 60 – 240 мин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Давление: 1 – 5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Объемное соотношение воздух : сырье 4:1 – 15:1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Жидкофазный/твердофазный катализатор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Экстракция продуктов окисления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Деструкция продуктов окисления (температура деструкции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сульфонов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350-400 ℃)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874001" y="750724"/>
            <a:ext cx="3950272" cy="13682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Решаемая задача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содержания серы в  топливных фракциях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6E9212-2191-481E-8E77-A6CF15F10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72" y="4679402"/>
            <a:ext cx="2559780" cy="2015220"/>
          </a:xfrm>
          <a:prstGeom prst="rect">
            <a:avLst/>
          </a:prstGeom>
        </p:spPr>
      </p:pic>
      <p:sp>
        <p:nvSpPr>
          <p:cNvPr id="16" name="Скругленный прямоугольник 9">
            <a:extLst>
              <a:ext uri="{FF2B5EF4-FFF2-40B4-BE49-F238E27FC236}">
                <a16:creationId xmlns:a16="http://schemas.microsoft.com/office/drawing/2014/main" id="{DEB3DC4A-8B90-49A0-93DA-89E82588F23A}"/>
              </a:ext>
            </a:extLst>
          </p:cNvPr>
          <p:cNvSpPr/>
          <p:nvPr/>
        </p:nvSpPr>
        <p:spPr>
          <a:xfrm>
            <a:off x="3865799" y="4904307"/>
            <a:ext cx="3600674" cy="7653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деструкции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сульфонов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образованием диоксида серы в присутствии разработанных катализаторов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араллелограмм 8">
            <a:extLst>
              <a:ext uri="{FF2B5EF4-FFF2-40B4-BE49-F238E27FC236}">
                <a16:creationId xmlns:a16="http://schemas.microsoft.com/office/drawing/2014/main" id="{CC5764B3-DB7A-44EC-8DFE-93A44BEFFFD0}"/>
              </a:ext>
            </a:extLst>
          </p:cNvPr>
          <p:cNvSpPr/>
          <p:nvPr/>
        </p:nvSpPr>
        <p:spPr>
          <a:xfrm>
            <a:off x="3170417" y="43934"/>
            <a:ext cx="7912663" cy="624003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  <a:gd name="connsiteX0" fmla="*/ 0 w 10571308"/>
              <a:gd name="connsiteY0" fmla="*/ 616456 h 616456"/>
              <a:gd name="connsiteX1" fmla="*/ 341 w 10571308"/>
              <a:gd name="connsiteY1" fmla="*/ 9967 h 616456"/>
              <a:gd name="connsiteX2" fmla="*/ 10571308 w 10571308"/>
              <a:gd name="connsiteY2" fmla="*/ 0 h 616456"/>
              <a:gd name="connsiteX3" fmla="*/ 9076422 w 10571308"/>
              <a:gd name="connsiteY3" fmla="*/ 603009 h 616456"/>
              <a:gd name="connsiteX4" fmla="*/ 0 w 10571308"/>
              <a:gd name="connsiteY4" fmla="*/ 616456 h 616456"/>
              <a:gd name="connsiteX0" fmla="*/ 0 w 11703168"/>
              <a:gd name="connsiteY0" fmla="*/ 646356 h 646356"/>
              <a:gd name="connsiteX1" fmla="*/ 1132201 w 11703168"/>
              <a:gd name="connsiteY1" fmla="*/ 9967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1703168"/>
              <a:gd name="connsiteY0" fmla="*/ 646356 h 646356"/>
              <a:gd name="connsiteX1" fmla="*/ 371938 w 11703168"/>
              <a:gd name="connsiteY1" fmla="*/ 35069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0646215"/>
              <a:gd name="connsiteY0" fmla="*/ 611287 h 611287"/>
              <a:gd name="connsiteX1" fmla="*/ 371938 w 10646215"/>
              <a:gd name="connsiteY1" fmla="*/ 0 h 611287"/>
              <a:gd name="connsiteX2" fmla="*/ 10646215 w 10646215"/>
              <a:gd name="connsiteY2" fmla="*/ 15134 h 611287"/>
              <a:gd name="connsiteX3" fmla="*/ 10208282 w 10646215"/>
              <a:gd name="connsiteY3" fmla="*/ 567940 h 611287"/>
              <a:gd name="connsiteX4" fmla="*/ 0 w 10646215"/>
              <a:gd name="connsiteY4" fmla="*/ 611287 h 611287"/>
              <a:gd name="connsiteX0" fmla="*/ 0 w 10646215"/>
              <a:gd name="connsiteY0" fmla="*/ 596153 h 596153"/>
              <a:gd name="connsiteX1" fmla="*/ 149421 w 10646215"/>
              <a:gd name="connsiteY1" fmla="*/ 10773 h 596153"/>
              <a:gd name="connsiteX2" fmla="*/ 10646215 w 10646215"/>
              <a:gd name="connsiteY2" fmla="*/ 0 h 596153"/>
              <a:gd name="connsiteX3" fmla="*/ 10208282 w 10646215"/>
              <a:gd name="connsiteY3" fmla="*/ 552806 h 596153"/>
              <a:gd name="connsiteX4" fmla="*/ 0 w 10646215"/>
              <a:gd name="connsiteY4" fmla="*/ 596153 h 59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215" h="596153">
                <a:moveTo>
                  <a:pt x="0" y="596153"/>
                </a:moveTo>
                <a:cubicBezTo>
                  <a:pt x="114" y="393990"/>
                  <a:pt x="149307" y="212936"/>
                  <a:pt x="149421" y="10773"/>
                </a:cubicBezTo>
                <a:lnTo>
                  <a:pt x="10646215" y="0"/>
                </a:lnTo>
                <a:lnTo>
                  <a:pt x="10208282" y="552806"/>
                </a:lnTo>
                <a:lnTo>
                  <a:pt x="0" y="5961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ОКИСЛИТЕЛЬНОЕ ОБЕССЕРИВАНИЕ  ФРАКЦИЙ</a:t>
            </a:r>
          </a:p>
        </p:txBody>
      </p:sp>
    </p:spTree>
    <p:extLst>
      <p:ext uri="{BB962C8B-B14F-4D97-AF65-F5344CB8AC3E}">
        <p14:creationId xmlns:p14="http://schemas.microsoft.com/office/powerpoint/2010/main" val="1872845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728936"/>
              </p:ext>
            </p:extLst>
          </p:nvPr>
        </p:nvGraphicFramePr>
        <p:xfrm>
          <a:off x="96252" y="778647"/>
          <a:ext cx="11999495" cy="595195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858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0542">
                  <a:extLst>
                    <a:ext uri="{9D8B030D-6E8A-4147-A177-3AD203B41FA5}">
                      <a16:colId xmlns:a16="http://schemas.microsoft.com/office/drawing/2014/main" val="683712602"/>
                    </a:ext>
                  </a:extLst>
                </a:gridCol>
                <a:gridCol w="312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4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621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Бензины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Газойли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Средние дистилляты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Нефти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628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прямогонная бензиновая фракция (содержание общей серы 700 </a:t>
                      </a:r>
                      <a:r>
                        <a:rPr lang="ru-RU" sz="1600" dirty="0" err="1"/>
                        <a:t>ppm</a:t>
                      </a:r>
                      <a:r>
                        <a:rPr lang="ru-RU" sz="1600" dirty="0"/>
                        <a:t>, фракция 35 – 205°С, АО «Конденсат», Казахстан) – степень удаления серы 99%</a:t>
                      </a:r>
                      <a:endParaRPr lang="ru-RU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1600" b="1" dirty="0" err="1">
                          <a:solidFill>
                            <a:srgbClr val="00B050"/>
                          </a:solidFill>
                        </a:rPr>
                        <a:t>Негидроочищенный</a:t>
                      </a:r>
                      <a:r>
                        <a:rPr lang="ru-RU" sz="1600" b="1" dirty="0">
                          <a:solidFill>
                            <a:srgbClr val="00B050"/>
                          </a:solidFill>
                        </a:rPr>
                        <a:t> вакуумный газойль МНПЗ (содержание общей серы 1,4%, содержание общей серы после окисления и термической деструкции </a:t>
                      </a:r>
                      <a:r>
                        <a:rPr lang="ru-RU" sz="1600" b="1" dirty="0" err="1">
                          <a:solidFill>
                            <a:srgbClr val="00B050"/>
                          </a:solidFill>
                        </a:rPr>
                        <a:t>сульфонов</a:t>
                      </a:r>
                      <a:r>
                        <a:rPr lang="ru-RU" sz="1600" b="1" dirty="0">
                          <a:solidFill>
                            <a:srgbClr val="00B050"/>
                          </a:solidFill>
                        </a:rPr>
                        <a:t> – 0,1%), степень удаления серы 93%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прямогонная дизельная фракция (содержание общей серы 2000 </a:t>
                      </a:r>
                      <a:r>
                        <a:rPr lang="ru-RU" sz="1600" dirty="0" err="1"/>
                        <a:t>ppm</a:t>
                      </a:r>
                      <a:r>
                        <a:rPr lang="ru-RU" sz="1600" dirty="0"/>
                        <a:t>, фракция 240 – 345°С, НПЗ г. </a:t>
                      </a:r>
                      <a:r>
                        <a:rPr lang="ru-RU" sz="1600" dirty="0" err="1"/>
                        <a:t>Урай</a:t>
                      </a:r>
                      <a:r>
                        <a:rPr lang="ru-RU" sz="1600" dirty="0"/>
                        <a:t>, РФ)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степень удаления серы 99%</a:t>
                      </a:r>
                      <a:endParaRPr lang="ru-RU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газовый конденсат (содержание общей серы 1,41%, </a:t>
                      </a:r>
                      <a:r>
                        <a:rPr lang="ru-RU" sz="1600" dirty="0" err="1"/>
                        <a:t>Кушкульское</a:t>
                      </a:r>
                      <a:r>
                        <a:rPr lang="ru-RU" sz="1600" dirty="0"/>
                        <a:t> месторождение, </a:t>
                      </a:r>
                      <a:r>
                        <a:rPr lang="ru-RU" sz="1600" dirty="0" err="1"/>
                        <a:t>респ</a:t>
                      </a:r>
                      <a:r>
                        <a:rPr lang="ru-RU" sz="1600" dirty="0"/>
                        <a:t>. Башкортостан, РФ)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степень удаления серы 68%</a:t>
                      </a:r>
                      <a:endParaRPr lang="ru-RU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745"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прямогонная дизельная фракция (содержание общей серы 460 </a:t>
                      </a:r>
                      <a:r>
                        <a:rPr lang="ru-RU" sz="1600" dirty="0" err="1"/>
                        <a:t>ppm</a:t>
                      </a:r>
                      <a:r>
                        <a:rPr lang="ru-RU" sz="1600" dirty="0"/>
                        <a:t>, фракция 165 – 340°С, ООО «Иркутская нефтяная компания», РФ)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степень удаления серы 99%</a:t>
                      </a:r>
                      <a:endParaRPr lang="ru-RU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газовый конденсат (содержание общей серы 0,69%, </a:t>
                      </a:r>
                      <a:r>
                        <a:rPr lang="ru-RU" sz="1600" dirty="0" err="1"/>
                        <a:t>Карачаганакское</a:t>
                      </a:r>
                      <a:r>
                        <a:rPr lang="ru-RU" sz="1600" dirty="0"/>
                        <a:t> месторождение, Казахстан)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степень удаления серы 72%</a:t>
                      </a:r>
                      <a:endParaRPr lang="ru-RU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9745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широкая бензиновая фракция каталитического крекинга вакуумного газойля (содержание общей серы 2500 </a:t>
                      </a:r>
                      <a:r>
                        <a:rPr lang="ru-RU" sz="1600" dirty="0" err="1"/>
                        <a:t>ppm</a:t>
                      </a:r>
                      <a:r>
                        <a:rPr lang="ru-RU" sz="1600" dirty="0"/>
                        <a:t>, фракция 35 – 225°С, завод бензинов «ТАИФ НК», РФ)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степень удаления серы 58%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  <a:p>
                      <a:pPr algn="ctr"/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газовый конденсат (содержание общей серы 0,045%, пос. </a:t>
                      </a:r>
                      <a:r>
                        <a:rPr lang="ru-RU" sz="1600" dirty="0" err="1"/>
                        <a:t>Кысыл</a:t>
                      </a:r>
                      <a:r>
                        <a:rPr lang="ru-RU" sz="1600" dirty="0"/>
                        <a:t> Сыр, ЯТЭК, Якутия, РФ)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степень удаления серы 99%</a:t>
                      </a:r>
                      <a:endParaRPr lang="ru-RU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8862"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фракция </a:t>
                      </a:r>
                      <a:r>
                        <a:rPr lang="ru-RU" sz="1600" dirty="0" err="1"/>
                        <a:t>газойлевая</a:t>
                      </a:r>
                      <a:r>
                        <a:rPr lang="ru-RU" sz="1600" dirty="0"/>
                        <a:t> прямогонная (содержание общей серы 3500 </a:t>
                      </a:r>
                      <a:r>
                        <a:rPr lang="ru-RU" sz="1600" dirty="0" err="1"/>
                        <a:t>ppm</a:t>
                      </a:r>
                      <a:r>
                        <a:rPr lang="ru-RU" sz="1600" dirty="0"/>
                        <a:t>, фракция 190 – 360°С, АО «Конденсат», Казахстан)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степень удаления серы 95%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нефть (содержание общей серы 0,76%, </a:t>
                      </a:r>
                      <a:r>
                        <a:rPr lang="ru-RU" sz="1600" dirty="0" err="1"/>
                        <a:t>Жанажолское</a:t>
                      </a:r>
                      <a:r>
                        <a:rPr lang="ru-RU" sz="1600" dirty="0"/>
                        <a:t> месторождение, Казахстан)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степень удаления серы 45%</a:t>
                      </a:r>
                      <a:endParaRPr lang="ru-RU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9745"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сланцевая нефть из сланца (содержание</a:t>
                      </a:r>
                      <a:r>
                        <a:rPr lang="ru-RU" sz="1600" baseline="0" dirty="0"/>
                        <a:t> общей серы 2,9%. </a:t>
                      </a:r>
                      <a:r>
                        <a:rPr lang="ru-RU" sz="1600" dirty="0"/>
                        <a:t>пос. Сланцы-2, Ленинградская обл., РФ)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степень удаления серы 45%</a:t>
                      </a:r>
                      <a:endParaRPr lang="ru-RU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араллелограмм 8">
            <a:extLst>
              <a:ext uri="{FF2B5EF4-FFF2-40B4-BE49-F238E27FC236}">
                <a16:creationId xmlns:a16="http://schemas.microsoft.com/office/drawing/2014/main" id="{563DB013-0DD9-43C5-918F-FAFB2FF074B7}"/>
              </a:ext>
            </a:extLst>
          </p:cNvPr>
          <p:cNvSpPr/>
          <p:nvPr/>
        </p:nvSpPr>
        <p:spPr>
          <a:xfrm>
            <a:off x="1074143" y="61562"/>
            <a:ext cx="9722027" cy="624003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  <a:gd name="connsiteX0" fmla="*/ 0 w 10571308"/>
              <a:gd name="connsiteY0" fmla="*/ 616456 h 616456"/>
              <a:gd name="connsiteX1" fmla="*/ 341 w 10571308"/>
              <a:gd name="connsiteY1" fmla="*/ 9967 h 616456"/>
              <a:gd name="connsiteX2" fmla="*/ 10571308 w 10571308"/>
              <a:gd name="connsiteY2" fmla="*/ 0 h 616456"/>
              <a:gd name="connsiteX3" fmla="*/ 9076422 w 10571308"/>
              <a:gd name="connsiteY3" fmla="*/ 603009 h 616456"/>
              <a:gd name="connsiteX4" fmla="*/ 0 w 10571308"/>
              <a:gd name="connsiteY4" fmla="*/ 616456 h 616456"/>
              <a:gd name="connsiteX0" fmla="*/ 0 w 11703168"/>
              <a:gd name="connsiteY0" fmla="*/ 646356 h 646356"/>
              <a:gd name="connsiteX1" fmla="*/ 1132201 w 11703168"/>
              <a:gd name="connsiteY1" fmla="*/ 9967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1703168"/>
              <a:gd name="connsiteY0" fmla="*/ 646356 h 646356"/>
              <a:gd name="connsiteX1" fmla="*/ 371938 w 11703168"/>
              <a:gd name="connsiteY1" fmla="*/ 35069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0646215"/>
              <a:gd name="connsiteY0" fmla="*/ 611287 h 611287"/>
              <a:gd name="connsiteX1" fmla="*/ 371938 w 10646215"/>
              <a:gd name="connsiteY1" fmla="*/ 0 h 611287"/>
              <a:gd name="connsiteX2" fmla="*/ 10646215 w 10646215"/>
              <a:gd name="connsiteY2" fmla="*/ 15134 h 611287"/>
              <a:gd name="connsiteX3" fmla="*/ 10208282 w 10646215"/>
              <a:gd name="connsiteY3" fmla="*/ 567940 h 611287"/>
              <a:gd name="connsiteX4" fmla="*/ 0 w 10646215"/>
              <a:gd name="connsiteY4" fmla="*/ 611287 h 611287"/>
              <a:gd name="connsiteX0" fmla="*/ 0 w 10646215"/>
              <a:gd name="connsiteY0" fmla="*/ 596153 h 596153"/>
              <a:gd name="connsiteX1" fmla="*/ 149421 w 10646215"/>
              <a:gd name="connsiteY1" fmla="*/ 10773 h 596153"/>
              <a:gd name="connsiteX2" fmla="*/ 10646215 w 10646215"/>
              <a:gd name="connsiteY2" fmla="*/ 0 h 596153"/>
              <a:gd name="connsiteX3" fmla="*/ 10208282 w 10646215"/>
              <a:gd name="connsiteY3" fmla="*/ 552806 h 596153"/>
              <a:gd name="connsiteX4" fmla="*/ 0 w 10646215"/>
              <a:gd name="connsiteY4" fmla="*/ 596153 h 59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215" h="596153">
                <a:moveTo>
                  <a:pt x="0" y="596153"/>
                </a:moveTo>
                <a:cubicBezTo>
                  <a:pt x="114" y="393990"/>
                  <a:pt x="149307" y="212936"/>
                  <a:pt x="149421" y="10773"/>
                </a:cubicBezTo>
                <a:lnTo>
                  <a:pt x="10646215" y="0"/>
                </a:lnTo>
                <a:lnTo>
                  <a:pt x="10208282" y="552806"/>
                </a:lnTo>
                <a:lnTo>
                  <a:pt x="0" y="5961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ОКИСЛИТЕЛЬНОЕ ОБЕССЕРИВАНИЕ  ТОПЛИВ</a:t>
            </a:r>
          </a:p>
        </p:txBody>
      </p:sp>
    </p:spTree>
    <p:extLst>
      <p:ext uri="{BB962C8B-B14F-4D97-AF65-F5344CB8AC3E}">
        <p14:creationId xmlns:p14="http://schemas.microsoft.com/office/powerpoint/2010/main" val="2865779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61666" y="973197"/>
            <a:ext cx="7186884" cy="39719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араллелограмм 8"/>
          <p:cNvSpPr/>
          <p:nvPr/>
        </p:nvSpPr>
        <p:spPr>
          <a:xfrm>
            <a:off x="1052241" y="154644"/>
            <a:ext cx="9722027" cy="624003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  <a:gd name="connsiteX0" fmla="*/ 0 w 10571308"/>
              <a:gd name="connsiteY0" fmla="*/ 616456 h 616456"/>
              <a:gd name="connsiteX1" fmla="*/ 341 w 10571308"/>
              <a:gd name="connsiteY1" fmla="*/ 9967 h 616456"/>
              <a:gd name="connsiteX2" fmla="*/ 10571308 w 10571308"/>
              <a:gd name="connsiteY2" fmla="*/ 0 h 616456"/>
              <a:gd name="connsiteX3" fmla="*/ 9076422 w 10571308"/>
              <a:gd name="connsiteY3" fmla="*/ 603009 h 616456"/>
              <a:gd name="connsiteX4" fmla="*/ 0 w 10571308"/>
              <a:gd name="connsiteY4" fmla="*/ 616456 h 616456"/>
              <a:gd name="connsiteX0" fmla="*/ 0 w 11703168"/>
              <a:gd name="connsiteY0" fmla="*/ 646356 h 646356"/>
              <a:gd name="connsiteX1" fmla="*/ 1132201 w 11703168"/>
              <a:gd name="connsiteY1" fmla="*/ 9967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1703168"/>
              <a:gd name="connsiteY0" fmla="*/ 646356 h 646356"/>
              <a:gd name="connsiteX1" fmla="*/ 371938 w 11703168"/>
              <a:gd name="connsiteY1" fmla="*/ 35069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0646215"/>
              <a:gd name="connsiteY0" fmla="*/ 611287 h 611287"/>
              <a:gd name="connsiteX1" fmla="*/ 371938 w 10646215"/>
              <a:gd name="connsiteY1" fmla="*/ 0 h 611287"/>
              <a:gd name="connsiteX2" fmla="*/ 10646215 w 10646215"/>
              <a:gd name="connsiteY2" fmla="*/ 15134 h 611287"/>
              <a:gd name="connsiteX3" fmla="*/ 10208282 w 10646215"/>
              <a:gd name="connsiteY3" fmla="*/ 567940 h 611287"/>
              <a:gd name="connsiteX4" fmla="*/ 0 w 10646215"/>
              <a:gd name="connsiteY4" fmla="*/ 611287 h 611287"/>
              <a:gd name="connsiteX0" fmla="*/ 0 w 10646215"/>
              <a:gd name="connsiteY0" fmla="*/ 596153 h 596153"/>
              <a:gd name="connsiteX1" fmla="*/ 149421 w 10646215"/>
              <a:gd name="connsiteY1" fmla="*/ 10773 h 596153"/>
              <a:gd name="connsiteX2" fmla="*/ 10646215 w 10646215"/>
              <a:gd name="connsiteY2" fmla="*/ 0 h 596153"/>
              <a:gd name="connsiteX3" fmla="*/ 10208282 w 10646215"/>
              <a:gd name="connsiteY3" fmla="*/ 552806 h 596153"/>
              <a:gd name="connsiteX4" fmla="*/ 0 w 10646215"/>
              <a:gd name="connsiteY4" fmla="*/ 596153 h 59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215" h="596153">
                <a:moveTo>
                  <a:pt x="0" y="596153"/>
                </a:moveTo>
                <a:cubicBezTo>
                  <a:pt x="114" y="393990"/>
                  <a:pt x="149307" y="212936"/>
                  <a:pt x="149421" y="10773"/>
                </a:cubicBezTo>
                <a:lnTo>
                  <a:pt x="10646215" y="0"/>
                </a:lnTo>
                <a:lnTo>
                  <a:pt x="10208282" y="552806"/>
                </a:lnTo>
                <a:lnTo>
                  <a:pt x="0" y="5961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НАФТЕНОВЫЕ БАЗОВЫЕ МАСЛА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4066" y="982759"/>
            <a:ext cx="691703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Масляная фракция </a:t>
            </a:r>
            <a:r>
              <a:rPr lang="ru-RU" sz="2400" b="1" dirty="0" err="1"/>
              <a:t>нефтей</a:t>
            </a:r>
            <a:r>
              <a:rPr lang="ru-RU" sz="2400" b="1" dirty="0"/>
              <a:t> с высоким содержанием нафтенов</a:t>
            </a:r>
          </a:p>
          <a:p>
            <a:pPr algn="ctr"/>
            <a:r>
              <a:rPr lang="ru-RU" sz="2400" b="1" dirty="0"/>
              <a:t>БАЗОВОЕ МАСЛО </a:t>
            </a:r>
            <a:r>
              <a:rPr lang="en-US" sz="2400" b="1" dirty="0"/>
              <a:t>V </a:t>
            </a:r>
            <a:r>
              <a:rPr lang="ru-RU" sz="2400" b="1" dirty="0"/>
              <a:t>группы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/>
              <a:t>Низкие индексы вязкости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/>
              <a:t>Низкие температуры потери текучести      и  застывания   (</a:t>
            </a:r>
            <a:r>
              <a:rPr lang="en-US" sz="2000" dirty="0"/>
              <a:t>&lt;-60 </a:t>
            </a:r>
            <a:r>
              <a:rPr lang="en-US" sz="2000" baseline="30000" dirty="0" err="1"/>
              <a:t>o</a:t>
            </a:r>
            <a:r>
              <a:rPr lang="en-US" sz="2000" dirty="0" err="1"/>
              <a:t>C</a:t>
            </a:r>
            <a:r>
              <a:rPr lang="en-US" sz="20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/>
              <a:t>Лучшая способность к эмульгированию с полярными жидкостями и растворами солей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/>
              <a:t>Возможность снижение  содержания ароматических соединений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/>
              <a:t>Низкая диэлектрическая проницаемость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72375" y="1333499"/>
            <a:ext cx="4171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Удаление ароматических соединений </a:t>
            </a:r>
          </a:p>
          <a:p>
            <a:pPr algn="ctr"/>
            <a:r>
              <a:rPr lang="ru-RU" dirty="0"/>
              <a:t>гидрированием, экстракцией и т.п.</a:t>
            </a:r>
            <a:endParaRPr lang="en-US" dirty="0"/>
          </a:p>
          <a:p>
            <a:pPr algn="ctr"/>
            <a:r>
              <a:rPr lang="ru-RU" dirty="0"/>
              <a:t>из ВГО сахалинских </a:t>
            </a:r>
            <a:r>
              <a:rPr lang="ru-RU" dirty="0" err="1"/>
              <a:t>нефтей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(ИК СО РАН, ИНХС РАН и др.)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4067" y="4954685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Рабочие жидкости для  металлообработки 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275" y="2653660"/>
            <a:ext cx="3790237" cy="2929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1067" y="5039604"/>
            <a:ext cx="289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Эмульсионные</a:t>
            </a:r>
            <a:r>
              <a:rPr lang="en-US" dirty="0"/>
              <a:t>  </a:t>
            </a:r>
            <a:r>
              <a:rPr lang="ru-RU" dirty="0"/>
              <a:t>смазки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810393" y="57806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290" name="Picture 2" descr="https://www.nynas.com/imagevault/publishedmedia/rupwje2q7yjmylrh2ajw/gear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095" y="5503417"/>
            <a:ext cx="1815911" cy="88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59340" y="5007870"/>
            <a:ext cx="2248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Трансформаторные </a:t>
            </a:r>
          </a:p>
          <a:p>
            <a:pPr algn="ctr"/>
            <a:r>
              <a:rPr lang="ru-RU" dirty="0"/>
              <a:t>масла</a:t>
            </a:r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21" y="5618575"/>
            <a:ext cx="1305422" cy="849933"/>
          </a:xfrm>
          <a:prstGeom prst="rect">
            <a:avLst/>
          </a:prstGeom>
        </p:spPr>
      </p:pic>
      <p:pic>
        <p:nvPicPr>
          <p:cNvPr id="12296" name="Picture 8" descr="Трансформаторное масло: марки, свойства, примен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819" y="5601016"/>
            <a:ext cx="1955860" cy="97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182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91038" y="143621"/>
            <a:ext cx="10791336" cy="79577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переработки  природного газа через синтез-газ </a:t>
            </a:r>
            <a:r>
              <a:rPr lang="en-US" sz="28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углеводороды и спирты</a:t>
            </a:r>
            <a:endParaRPr lang="ru-RU" sz="2807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-47139" y="847952"/>
            <a:ext cx="120676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трелка вправо 6"/>
          <p:cNvSpPr/>
          <p:nvPr/>
        </p:nvSpPr>
        <p:spPr>
          <a:xfrm>
            <a:off x="1867339" y="1838370"/>
            <a:ext cx="990600" cy="409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57939" y="1739496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СО     +       Н</a:t>
            </a:r>
            <a:r>
              <a:rPr lang="ru-RU" sz="2800" baseline="-25000" dirty="0"/>
              <a:t>2</a:t>
            </a:r>
            <a:endParaRPr lang="en-US" sz="2800" baseline="-25000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5158683" y="1831383"/>
            <a:ext cx="1143000" cy="441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Documents and Settings\m_kulikova\Мои документы\М.В\Крылова\ИНХС2011\Фотки\Фото_блэкинг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4315" y="1585661"/>
            <a:ext cx="1082256" cy="108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5067982" y="2440489"/>
            <a:ext cx="122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ИНХС РАН</a:t>
            </a:r>
          </a:p>
          <a:p>
            <a:r>
              <a:rPr lang="ru-RU" dirty="0"/>
              <a:t>ИОХ РАН, </a:t>
            </a:r>
          </a:p>
          <a:p>
            <a:r>
              <a:rPr lang="ru-RU" dirty="0"/>
              <a:t>ИК СО РАН</a:t>
            </a:r>
            <a:endParaRPr lang="en-US" dirty="0"/>
          </a:p>
        </p:txBody>
      </p:sp>
      <p:sp>
        <p:nvSpPr>
          <p:cNvPr id="16" name="Стрелка вправо 15"/>
          <p:cNvSpPr/>
          <p:nvPr/>
        </p:nvSpPr>
        <p:spPr>
          <a:xfrm rot="7779539">
            <a:off x="1982610" y="2748889"/>
            <a:ext cx="1143000" cy="441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62547" y="3504605"/>
            <a:ext cx="1764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Ароматические </a:t>
            </a:r>
          </a:p>
          <a:p>
            <a:r>
              <a:rPr lang="ru-RU" dirty="0"/>
              <a:t>углеводороды</a:t>
            </a:r>
            <a:endParaRPr lang="en-US" dirty="0"/>
          </a:p>
        </p:txBody>
      </p:sp>
      <p:sp>
        <p:nvSpPr>
          <p:cNvPr id="18" name="Стрелка вправо 17"/>
          <p:cNvSpPr/>
          <p:nvPr/>
        </p:nvSpPr>
        <p:spPr>
          <a:xfrm rot="5182048">
            <a:off x="3615791" y="2708143"/>
            <a:ext cx="1143000" cy="441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19492" y="4730573"/>
            <a:ext cx="23961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Метанол</a:t>
            </a:r>
          </a:p>
          <a:p>
            <a:r>
              <a:rPr lang="ru-RU" dirty="0"/>
              <a:t>Высшие спирты,</a:t>
            </a:r>
          </a:p>
          <a:p>
            <a:r>
              <a:rPr lang="ru-RU" dirty="0"/>
              <a:t>амины, этиленгликоль</a:t>
            </a:r>
          </a:p>
          <a:p>
            <a:r>
              <a:rPr lang="ru-RU" dirty="0"/>
              <a:t>Метиловые эфиры </a:t>
            </a:r>
          </a:p>
          <a:p>
            <a:r>
              <a:rPr lang="ru-RU" dirty="0" err="1"/>
              <a:t>оксиметиленов</a:t>
            </a:r>
            <a:endParaRPr lang="en-US" dirty="0"/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7023030" y="4465715"/>
            <a:ext cx="1143000" cy="441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73235" y="3285257"/>
            <a:ext cx="367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Синтетическая   нефть </a:t>
            </a:r>
            <a:r>
              <a:rPr lang="ru-RU" dirty="0"/>
              <a:t>с высоким содержанием олефинов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429584" y="5530673"/>
            <a:ext cx="4371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Получение дизельных топлив  5 класса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r>
              <a:rPr lang="ru-RU" dirty="0"/>
              <a:t>Получение олефинов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521207" y="1230411"/>
            <a:ext cx="202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 25% кап. затрат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329336" y="4545907"/>
            <a:ext cx="202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 40% кап. затрат</a:t>
            </a:r>
            <a:endParaRPr lang="en-US" dirty="0"/>
          </a:p>
        </p:txBody>
      </p:sp>
      <p:pic>
        <p:nvPicPr>
          <p:cNvPr id="2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288" y="1105285"/>
            <a:ext cx="1883046" cy="211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544175" y="1550330"/>
            <a:ext cx="1643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Непрерывный </a:t>
            </a:r>
          </a:p>
          <a:p>
            <a:r>
              <a:rPr lang="ru-RU" dirty="0"/>
              <a:t>пробег   1 мес.</a:t>
            </a:r>
            <a:endParaRPr lang="en-US" dirty="0"/>
          </a:p>
        </p:txBody>
      </p:sp>
      <p:sp>
        <p:nvSpPr>
          <p:cNvPr id="30" name="Правая фигурная скобка 29"/>
          <p:cNvSpPr/>
          <p:nvPr/>
        </p:nvSpPr>
        <p:spPr>
          <a:xfrm>
            <a:off x="9896937" y="3703539"/>
            <a:ext cx="368018" cy="2716311"/>
          </a:xfrm>
          <a:prstGeom prst="rightBrace">
            <a:avLst>
              <a:gd name="adj1" fmla="val 8333"/>
              <a:gd name="adj2" fmla="val 4929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0544175" y="4114818"/>
            <a:ext cx="1455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Установки</a:t>
            </a:r>
          </a:p>
          <a:p>
            <a:r>
              <a:rPr lang="ru-RU" dirty="0"/>
              <a:t>переработки</a:t>
            </a:r>
          </a:p>
          <a:p>
            <a:r>
              <a:rPr lang="ru-RU" dirty="0"/>
              <a:t>нефти</a:t>
            </a:r>
            <a:endParaRPr lang="en-US" dirty="0"/>
          </a:p>
        </p:txBody>
      </p:sp>
      <p:pic>
        <p:nvPicPr>
          <p:cNvPr id="8194" name="Picture 2" descr="50 интересных фактов о природном газе — Общен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" y="1581950"/>
            <a:ext cx="1699239" cy="120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трелка вправо 31"/>
          <p:cNvSpPr/>
          <p:nvPr/>
        </p:nvSpPr>
        <p:spPr>
          <a:xfrm rot="6790285">
            <a:off x="2058724" y="3427803"/>
            <a:ext cx="1942856" cy="441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78759" y="3513075"/>
            <a:ext cx="1671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Диметиловый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</a:p>
          <a:p>
            <a:r>
              <a:rPr lang="ru-RU" b="1" dirty="0">
                <a:solidFill>
                  <a:srgbClr val="FF0000"/>
                </a:solidFill>
              </a:rPr>
              <a:t>эфир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 rot="1635936">
            <a:off x="2750797" y="4907680"/>
            <a:ext cx="1054691" cy="342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трелка вниз 7"/>
          <p:cNvSpPr/>
          <p:nvPr/>
        </p:nvSpPr>
        <p:spPr>
          <a:xfrm>
            <a:off x="4044130" y="4125756"/>
            <a:ext cx="455211" cy="7894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89985" y="5257818"/>
            <a:ext cx="1192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Этилен,</a:t>
            </a:r>
          </a:p>
          <a:p>
            <a:r>
              <a:rPr lang="ru-RU" b="1" dirty="0">
                <a:solidFill>
                  <a:srgbClr val="FF0000"/>
                </a:solidFill>
              </a:rPr>
              <a:t>Пропилен</a:t>
            </a:r>
          </a:p>
          <a:p>
            <a:r>
              <a:rPr lang="ru-RU" b="1" dirty="0">
                <a:solidFill>
                  <a:srgbClr val="FF0000"/>
                </a:solidFill>
              </a:rPr>
              <a:t>Бензин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91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8"/>
          <p:cNvSpPr/>
          <p:nvPr/>
        </p:nvSpPr>
        <p:spPr>
          <a:xfrm>
            <a:off x="290241" y="221319"/>
            <a:ext cx="9722027" cy="624003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  <a:gd name="connsiteX0" fmla="*/ 0 w 10571308"/>
              <a:gd name="connsiteY0" fmla="*/ 616456 h 616456"/>
              <a:gd name="connsiteX1" fmla="*/ 341 w 10571308"/>
              <a:gd name="connsiteY1" fmla="*/ 9967 h 616456"/>
              <a:gd name="connsiteX2" fmla="*/ 10571308 w 10571308"/>
              <a:gd name="connsiteY2" fmla="*/ 0 h 616456"/>
              <a:gd name="connsiteX3" fmla="*/ 9076422 w 10571308"/>
              <a:gd name="connsiteY3" fmla="*/ 603009 h 616456"/>
              <a:gd name="connsiteX4" fmla="*/ 0 w 10571308"/>
              <a:gd name="connsiteY4" fmla="*/ 616456 h 616456"/>
              <a:gd name="connsiteX0" fmla="*/ 0 w 11703168"/>
              <a:gd name="connsiteY0" fmla="*/ 646356 h 646356"/>
              <a:gd name="connsiteX1" fmla="*/ 1132201 w 11703168"/>
              <a:gd name="connsiteY1" fmla="*/ 9967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1703168"/>
              <a:gd name="connsiteY0" fmla="*/ 646356 h 646356"/>
              <a:gd name="connsiteX1" fmla="*/ 371938 w 11703168"/>
              <a:gd name="connsiteY1" fmla="*/ 35069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0646215"/>
              <a:gd name="connsiteY0" fmla="*/ 611287 h 611287"/>
              <a:gd name="connsiteX1" fmla="*/ 371938 w 10646215"/>
              <a:gd name="connsiteY1" fmla="*/ 0 h 611287"/>
              <a:gd name="connsiteX2" fmla="*/ 10646215 w 10646215"/>
              <a:gd name="connsiteY2" fmla="*/ 15134 h 611287"/>
              <a:gd name="connsiteX3" fmla="*/ 10208282 w 10646215"/>
              <a:gd name="connsiteY3" fmla="*/ 567940 h 611287"/>
              <a:gd name="connsiteX4" fmla="*/ 0 w 10646215"/>
              <a:gd name="connsiteY4" fmla="*/ 611287 h 611287"/>
              <a:gd name="connsiteX0" fmla="*/ 0 w 10646215"/>
              <a:gd name="connsiteY0" fmla="*/ 596153 h 596153"/>
              <a:gd name="connsiteX1" fmla="*/ 149421 w 10646215"/>
              <a:gd name="connsiteY1" fmla="*/ 10773 h 596153"/>
              <a:gd name="connsiteX2" fmla="*/ 10646215 w 10646215"/>
              <a:gd name="connsiteY2" fmla="*/ 0 h 596153"/>
              <a:gd name="connsiteX3" fmla="*/ 10208282 w 10646215"/>
              <a:gd name="connsiteY3" fmla="*/ 552806 h 596153"/>
              <a:gd name="connsiteX4" fmla="*/ 0 w 10646215"/>
              <a:gd name="connsiteY4" fmla="*/ 596153 h 59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215" h="596153">
                <a:moveTo>
                  <a:pt x="0" y="596153"/>
                </a:moveTo>
                <a:cubicBezTo>
                  <a:pt x="114" y="393990"/>
                  <a:pt x="149307" y="212936"/>
                  <a:pt x="149421" y="10773"/>
                </a:cubicBezTo>
                <a:lnTo>
                  <a:pt x="10646215" y="0"/>
                </a:lnTo>
                <a:lnTo>
                  <a:pt x="10208282" y="552806"/>
                </a:lnTo>
                <a:lnTo>
                  <a:pt x="0" y="5961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СИНТЕЗ ДИМЕТИЛОВОГО ЭФИРА (ДМЭ)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7347" y="1259299"/>
            <a:ext cx="2208494" cy="10461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Получение синтез- газа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СО</a:t>
            </a:r>
            <a:r>
              <a:rPr lang="en-US" sz="2000" b="1" dirty="0">
                <a:solidFill>
                  <a:schemeClr val="tx1"/>
                </a:solidFill>
              </a:rPr>
              <a:t>+H</a:t>
            </a:r>
            <a:r>
              <a:rPr lang="en-US" sz="2000" b="1" baseline="-25000" dirty="0">
                <a:solidFill>
                  <a:schemeClr val="tx1"/>
                </a:solidFill>
              </a:rPr>
              <a:t>2</a:t>
            </a:r>
            <a:endParaRPr lang="ru-RU" sz="2000" b="1" baseline="-25000" dirty="0">
              <a:solidFill>
                <a:schemeClr val="tx1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2920745" y="1609858"/>
            <a:ext cx="582946" cy="4852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52498" y="1261967"/>
            <a:ext cx="2208494" cy="10461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Получение </a:t>
            </a:r>
            <a:r>
              <a:rPr lang="ru-RU" sz="2000" b="1" dirty="0" err="1">
                <a:solidFill>
                  <a:schemeClr val="tx1"/>
                </a:solidFill>
              </a:rPr>
              <a:t>диметилового</a:t>
            </a:r>
            <a:r>
              <a:rPr lang="ru-RU" sz="2000" b="1" dirty="0">
                <a:solidFill>
                  <a:schemeClr val="tx1"/>
                </a:solidFill>
              </a:rPr>
              <a:t> эфира</a:t>
            </a:r>
            <a:endParaRPr lang="ru-RU" sz="2000" b="1" baseline="-250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9032" y="2602855"/>
            <a:ext cx="611665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Сжиженный диметиловый эфир (ДМЭ), для  последующего хранения, транспортировки и использования его вместо  газа (Т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сж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-25 </a:t>
            </a:r>
            <a:r>
              <a:rPr lang="ru-RU" sz="1600" baseline="30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Р при 20</a:t>
            </a:r>
            <a:r>
              <a:rPr lang="ru-RU" sz="1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 равно 5-6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атм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 транспортировки ДМЭ по трубопроводам практически не отличаются от транспортировки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СУГов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 ее себестоимость существенно ниже, чем  для природного газа.  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  ДМЭ в два раза выше   чем у сжиженного природного газа, что обеспечивает долгосрочное хранения  газа в подземных хранилищах или на местах, оборудованных экспортной инфраструктурой.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ДМЭ может быть использован как </a:t>
            </a:r>
            <a:r>
              <a:rPr lang="ru-RU" sz="1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газовое топливо, в том числе  для газовых турбин, выступать как для  замены пропан-бутановых смесей в отдаленных районах, так и как экологически чистое  дизельное топливо.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455329" y="2844225"/>
            <a:ext cx="3612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H</a:t>
            </a:r>
            <a:r>
              <a:rPr lang="en-US" sz="1600" baseline="-25000" dirty="0"/>
              <a:t>2</a:t>
            </a:r>
            <a:r>
              <a:rPr lang="en-US" sz="1600" dirty="0"/>
              <a:t>/CO = </a:t>
            </a:r>
            <a:r>
              <a:rPr lang="ru-RU" sz="1600" dirty="0"/>
              <a:t>2,2-2</a:t>
            </a:r>
            <a:r>
              <a:rPr lang="en-US" sz="1600" dirty="0"/>
              <a:t>,</a:t>
            </a:r>
            <a:r>
              <a:rPr lang="ru-RU" sz="1600" dirty="0"/>
              <a:t>9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Температура</a:t>
            </a:r>
            <a:r>
              <a:rPr lang="en-US" sz="1600" dirty="0"/>
              <a:t> – 240-300 </a:t>
            </a:r>
            <a:r>
              <a:rPr lang="en-US" sz="1600" baseline="30000" dirty="0" err="1"/>
              <a:t>o</a:t>
            </a:r>
            <a:r>
              <a:rPr lang="en-US" sz="1600" dirty="0" err="1"/>
              <a:t>C</a:t>
            </a:r>
            <a:endParaRPr lang="en-US" sz="1600" dirty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34" y="3599207"/>
            <a:ext cx="4613221" cy="312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Таблица 10"/>
          <p:cNvGraphicFramePr>
            <a:graphicFrameLocks noGrp="1"/>
          </p:cNvGraphicFramePr>
          <p:nvPr/>
        </p:nvGraphicFramePr>
        <p:xfrm>
          <a:off x="6387313" y="939078"/>
          <a:ext cx="5599861" cy="168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4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1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K(CO),</a:t>
                      </a:r>
                      <a:r>
                        <a:rPr lang="en-US" sz="1600" baseline="0" dirty="0"/>
                        <a:t> %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/>
                        <a:t>Пр</a:t>
                      </a:r>
                      <a:r>
                        <a:rPr lang="ru-RU" sz="1600" dirty="0"/>
                        <a:t>(</a:t>
                      </a:r>
                      <a:r>
                        <a:rPr lang="ru-RU" sz="1600" dirty="0" err="1"/>
                        <a:t>Оксигенаты</a:t>
                      </a:r>
                      <a:r>
                        <a:rPr lang="ru-RU" sz="1600" dirty="0"/>
                        <a:t>),</a:t>
                      </a:r>
                    </a:p>
                    <a:p>
                      <a:r>
                        <a:rPr lang="ru-RU" sz="1600" dirty="0"/>
                        <a:t>г</a:t>
                      </a:r>
                      <a:r>
                        <a:rPr lang="en-US" sz="1600" dirty="0"/>
                        <a:t>/</a:t>
                      </a:r>
                      <a:r>
                        <a:rPr lang="ru-RU" sz="1600" dirty="0"/>
                        <a:t>м</a:t>
                      </a:r>
                      <a:r>
                        <a:rPr lang="ru-RU" sz="1600" baseline="30000" dirty="0"/>
                        <a:t>3</a:t>
                      </a:r>
                      <a:r>
                        <a:rPr lang="ru-RU" sz="1600" baseline="0" dirty="0"/>
                        <a:t> СГ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ДМЭ</a:t>
                      </a:r>
                      <a:r>
                        <a:rPr lang="en-US" sz="1600" dirty="0"/>
                        <a:t>/</a:t>
                      </a:r>
                      <a:r>
                        <a:rPr lang="ru-RU" sz="1600" dirty="0"/>
                        <a:t>Метанол,</a:t>
                      </a:r>
                      <a:r>
                        <a:rPr lang="ru-RU" sz="1600" baseline="0" dirty="0"/>
                        <a:t> </a:t>
                      </a:r>
                    </a:p>
                    <a:p>
                      <a:r>
                        <a:rPr lang="ru-RU" sz="1600" baseline="0" dirty="0"/>
                        <a:t>по массе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259">
                <a:tc>
                  <a:txBody>
                    <a:bodyPr/>
                    <a:lstStyle/>
                    <a:p>
                      <a:r>
                        <a:rPr lang="ru-RU" dirty="0"/>
                        <a:t>1-</a:t>
                      </a:r>
                      <a:r>
                        <a:rPr lang="en-US" dirty="0"/>
                        <a:t>Cr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30-84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60-220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2,0-5,0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86-93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230-277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2,2-2,8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90-95,5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220-300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5,5-9,0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6524003" y="2831099"/>
            <a:ext cx="31360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Давление</a:t>
            </a:r>
            <a:r>
              <a:rPr lang="en-US" sz="1600" dirty="0"/>
              <a:t> </a:t>
            </a:r>
            <a:r>
              <a:rPr lang="ru-RU" sz="1600" dirty="0"/>
              <a:t>  </a:t>
            </a:r>
            <a:r>
              <a:rPr lang="en-US" sz="1600" dirty="0"/>
              <a:t>50</a:t>
            </a:r>
            <a:r>
              <a:rPr lang="ru-RU" sz="1600" dirty="0"/>
              <a:t>-</a:t>
            </a:r>
            <a:r>
              <a:rPr lang="en-US" sz="1600" dirty="0"/>
              <a:t>100 </a:t>
            </a:r>
            <a:r>
              <a:rPr lang="ru-RU" sz="1600" dirty="0"/>
              <a:t>атм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Кратность циркуляции </a:t>
            </a:r>
            <a:r>
              <a:rPr lang="en-US" sz="1600" dirty="0"/>
              <a:t>– </a:t>
            </a:r>
            <a:r>
              <a:rPr lang="ru-RU" sz="1600" dirty="0"/>
              <a:t>3</a:t>
            </a:r>
            <a:r>
              <a:rPr lang="en-US" sz="1600" dirty="0"/>
              <a:t>,</a:t>
            </a:r>
            <a:r>
              <a:rPr lang="ru-RU" sz="1600" dirty="0"/>
              <a:t>2</a:t>
            </a:r>
            <a:r>
              <a:rPr lang="en-US" sz="1600" dirty="0"/>
              <a:t>-</a:t>
            </a:r>
            <a:r>
              <a:rPr lang="ru-RU" sz="1600" dirty="0"/>
              <a:t>4</a:t>
            </a:r>
            <a:r>
              <a:rPr lang="en-US" sz="1600" dirty="0"/>
              <a:t>,</a:t>
            </a:r>
            <a:r>
              <a:rPr lang="ru-RU" sz="1600" dirty="0"/>
              <a:t>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4694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6" y="1250754"/>
            <a:ext cx="7851775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2"/>
          <p:cNvSpPr>
            <a:spLocks noChangeArrowheads="1"/>
          </p:cNvSpPr>
          <p:nvPr/>
        </p:nvSpPr>
        <p:spPr bwMode="auto">
          <a:xfrm>
            <a:off x="2273300" y="1414070"/>
            <a:ext cx="14541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900" b="1" dirty="0">
                <a:solidFill>
                  <a:srgbClr val="D60093"/>
                </a:solidFill>
                <a:latin typeface="Verdana" panose="020B0604030504040204" pitchFamily="34" charset="0"/>
              </a:rPr>
              <a:t>100 </a:t>
            </a:r>
            <a:r>
              <a:rPr lang="ru-RU" altLang="ru-RU" sz="900" b="1" dirty="0">
                <a:solidFill>
                  <a:srgbClr val="D60093"/>
                </a:solidFill>
                <a:latin typeface="Verdana" panose="020B0604030504040204" pitchFamily="34" charset="0"/>
              </a:rPr>
              <a:t>млн.</a:t>
            </a:r>
            <a:r>
              <a:rPr lang="en-US" altLang="ru-RU" sz="900" b="1" dirty="0">
                <a:solidFill>
                  <a:srgbClr val="D60093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900" b="1" dirty="0" err="1">
                <a:solidFill>
                  <a:srgbClr val="D60093"/>
                </a:solidFill>
                <a:latin typeface="Verdana" panose="020B0604030504040204" pitchFamily="34" charset="0"/>
              </a:rPr>
              <a:t>нм</a:t>
            </a:r>
            <a:r>
              <a:rPr lang="en-US" altLang="ru-RU" sz="900" b="1" baseline="30000" dirty="0">
                <a:solidFill>
                  <a:srgbClr val="D60093"/>
                </a:solidFill>
                <a:latin typeface="Verdana" panose="020B0604030504040204" pitchFamily="34" charset="0"/>
              </a:rPr>
              <a:t>3</a:t>
            </a:r>
            <a:r>
              <a:rPr lang="en-US" altLang="ru-RU" sz="900" b="1" dirty="0">
                <a:solidFill>
                  <a:srgbClr val="D60093"/>
                </a:solidFill>
                <a:latin typeface="Verdana" panose="020B0604030504040204" pitchFamily="34" charset="0"/>
              </a:rPr>
              <a:t>/</a:t>
            </a:r>
            <a:r>
              <a:rPr lang="ru-RU" altLang="ru-RU" sz="900" b="1" dirty="0">
                <a:solidFill>
                  <a:srgbClr val="D60093"/>
                </a:solidFill>
                <a:latin typeface="Verdana" panose="020B0604030504040204" pitchFamily="34" charset="0"/>
              </a:rPr>
              <a:t>год</a:t>
            </a:r>
            <a:endParaRPr lang="ru-RU" altLang="ru-RU" sz="900" dirty="0">
              <a:solidFill>
                <a:srgbClr val="D60093"/>
              </a:solidFill>
            </a:endParaRPr>
          </a:p>
        </p:txBody>
      </p:sp>
      <p:sp>
        <p:nvSpPr>
          <p:cNvPr id="7172" name="Прямоугольник 13"/>
          <p:cNvSpPr>
            <a:spLocks noChangeArrowheads="1"/>
          </p:cNvSpPr>
          <p:nvPr/>
        </p:nvSpPr>
        <p:spPr bwMode="auto">
          <a:xfrm>
            <a:off x="4546459" y="2913595"/>
            <a:ext cx="7715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700" b="1" dirty="0">
                <a:solidFill>
                  <a:srgbClr val="D60093"/>
                </a:solidFill>
                <a:latin typeface="Verdana" panose="020B0604030504040204" pitchFamily="34" charset="0"/>
              </a:rPr>
              <a:t>H</a:t>
            </a:r>
            <a:r>
              <a:rPr lang="en-US" altLang="ru-RU" sz="700" b="1" baseline="-25000" dirty="0">
                <a:solidFill>
                  <a:srgbClr val="D60093"/>
                </a:solidFill>
                <a:latin typeface="Verdana" panose="020B0604030504040204" pitchFamily="34" charset="0"/>
              </a:rPr>
              <a:t>2</a:t>
            </a:r>
            <a:r>
              <a:rPr lang="en-US" altLang="ru-RU" sz="700" b="1" dirty="0">
                <a:solidFill>
                  <a:srgbClr val="D60093"/>
                </a:solidFill>
                <a:latin typeface="Verdana" panose="020B0604030504040204" pitchFamily="34" charset="0"/>
              </a:rPr>
              <a:t>/CO=2,8</a:t>
            </a:r>
            <a:endParaRPr lang="ru-RU" altLang="ru-RU" sz="700" dirty="0">
              <a:solidFill>
                <a:srgbClr val="D60093"/>
              </a:solidFill>
            </a:endParaRPr>
          </a:p>
        </p:txBody>
      </p:sp>
      <p:sp>
        <p:nvSpPr>
          <p:cNvPr id="7173" name="Прямоугольник 15"/>
          <p:cNvSpPr>
            <a:spLocks noChangeArrowheads="1"/>
          </p:cNvSpPr>
          <p:nvPr/>
        </p:nvSpPr>
        <p:spPr bwMode="auto">
          <a:xfrm>
            <a:off x="5187951" y="1841305"/>
            <a:ext cx="145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370</a:t>
            </a:r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 млн.</a:t>
            </a:r>
            <a:r>
              <a:rPr lang="en-US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нм</a:t>
            </a:r>
            <a:r>
              <a:rPr lang="en-US" altLang="ru-RU" sz="900" b="1" baseline="30000">
                <a:solidFill>
                  <a:srgbClr val="D60093"/>
                </a:solidFill>
                <a:latin typeface="Verdana" panose="020B0604030504040204" pitchFamily="34" charset="0"/>
              </a:rPr>
              <a:t>3</a:t>
            </a:r>
            <a:r>
              <a:rPr lang="en-US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/</a:t>
            </a:r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год</a:t>
            </a:r>
            <a:endParaRPr lang="en-US" altLang="ru-RU" sz="900" b="1">
              <a:solidFill>
                <a:srgbClr val="D60093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Синтез-газ</a:t>
            </a:r>
            <a:endParaRPr lang="ru-RU" altLang="ru-RU" sz="900">
              <a:solidFill>
                <a:srgbClr val="D60093"/>
              </a:solidFill>
            </a:endParaRPr>
          </a:p>
        </p:txBody>
      </p:sp>
      <p:sp>
        <p:nvSpPr>
          <p:cNvPr id="7174" name="Прямоугольник 18"/>
          <p:cNvSpPr>
            <a:spLocks noChangeArrowheads="1"/>
          </p:cNvSpPr>
          <p:nvPr/>
        </p:nvSpPr>
        <p:spPr bwMode="auto">
          <a:xfrm>
            <a:off x="6570663" y="1833366"/>
            <a:ext cx="145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45-50 </a:t>
            </a:r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тыс.т</a:t>
            </a:r>
            <a:r>
              <a:rPr lang="en-US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/</a:t>
            </a:r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год</a:t>
            </a:r>
            <a:endParaRPr lang="en-US" altLang="ru-RU" sz="900" b="1">
              <a:solidFill>
                <a:srgbClr val="D60093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Бензин</a:t>
            </a:r>
            <a:endParaRPr lang="ru-RU" altLang="ru-RU" sz="900">
              <a:solidFill>
                <a:srgbClr val="D60093"/>
              </a:solidFill>
            </a:endParaRPr>
          </a:p>
        </p:txBody>
      </p:sp>
      <p:sp>
        <p:nvSpPr>
          <p:cNvPr id="7175" name="Прямоугольник 24"/>
          <p:cNvSpPr>
            <a:spLocks noChangeArrowheads="1"/>
          </p:cNvSpPr>
          <p:nvPr/>
        </p:nvSpPr>
        <p:spPr bwMode="auto">
          <a:xfrm>
            <a:off x="3084513" y="2274692"/>
            <a:ext cx="8207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700" b="1">
                <a:solidFill>
                  <a:srgbClr val="FF0000"/>
                </a:solidFill>
                <a:latin typeface="Verdana" panose="020B0604030504040204" pitchFamily="34" charset="0"/>
              </a:rPr>
              <a:t>УЧ</a:t>
            </a:r>
            <a:r>
              <a:rPr lang="en-US" altLang="ru-RU" sz="700" b="1">
                <a:solidFill>
                  <a:srgbClr val="FF0000"/>
                </a:solidFill>
                <a:latin typeface="Verdana" panose="020B0604030504040204" pitchFamily="34" charset="0"/>
              </a:rPr>
              <a:t>=1,15</a:t>
            </a:r>
            <a:endParaRPr lang="ru-RU" altLang="ru-RU" sz="700">
              <a:solidFill>
                <a:srgbClr val="FF0000"/>
              </a:solidFill>
            </a:endParaRPr>
          </a:p>
        </p:txBody>
      </p:sp>
      <p:pic>
        <p:nvPicPr>
          <p:cNvPr id="7176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221163"/>
            <a:ext cx="8505825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5"/>
          <p:cNvSpPr txBox="1">
            <a:spLocks noChangeArrowheads="1"/>
          </p:cNvSpPr>
          <p:nvPr/>
        </p:nvSpPr>
        <p:spPr bwMode="auto">
          <a:xfrm>
            <a:off x="1656555" y="117476"/>
            <a:ext cx="86971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000" b="1" dirty="0">
                <a:solidFill>
                  <a:srgbClr val="FF0000"/>
                </a:solidFill>
                <a:latin typeface="Verdana" panose="020B0604030504040204" pitchFamily="34" charset="0"/>
              </a:rPr>
              <a:t>ОБЩАЯ концепция</a:t>
            </a:r>
            <a:r>
              <a:rPr lang="en-US" altLang="ru-RU" sz="2000" b="1" dirty="0">
                <a:solidFill>
                  <a:srgbClr val="FF0000"/>
                </a:solidFill>
                <a:latin typeface="Verdana" panose="020B0604030504040204" pitchFamily="34" charset="0"/>
              </a:rPr>
              <a:t> GTL-</a:t>
            </a:r>
            <a:r>
              <a:rPr lang="ru-RU" altLang="ru-RU" sz="2000" b="1" dirty="0">
                <a:solidFill>
                  <a:srgbClr val="FF0000"/>
                </a:solidFill>
                <a:latin typeface="Verdana" panose="020B0604030504040204" pitchFamily="34" charset="0"/>
              </a:rPr>
              <a:t>технологий через ДМЭ</a:t>
            </a:r>
            <a:endParaRPr lang="en-US" altLang="ru-RU" sz="20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7179" name="Прямоугольник 20"/>
          <p:cNvSpPr>
            <a:spLocks noChangeArrowheads="1"/>
          </p:cNvSpPr>
          <p:nvPr/>
        </p:nvSpPr>
        <p:spPr bwMode="auto">
          <a:xfrm>
            <a:off x="2724151" y="4437064"/>
            <a:ext cx="1643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100 </a:t>
            </a:r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млн.нм</a:t>
            </a:r>
            <a:r>
              <a:rPr lang="en-US" altLang="ru-RU" sz="900" b="1" baseline="30000">
                <a:solidFill>
                  <a:srgbClr val="D60093"/>
                </a:solidFill>
                <a:latin typeface="Verdana" panose="020B0604030504040204" pitchFamily="34" charset="0"/>
              </a:rPr>
              <a:t>3</a:t>
            </a:r>
            <a:r>
              <a:rPr lang="en-US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/</a:t>
            </a:r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год</a:t>
            </a:r>
            <a:endParaRPr lang="ru-RU" altLang="ru-RU" sz="900">
              <a:solidFill>
                <a:srgbClr val="D60093"/>
              </a:solidFill>
            </a:endParaRPr>
          </a:p>
        </p:txBody>
      </p:sp>
      <p:sp>
        <p:nvSpPr>
          <p:cNvPr id="7180" name="Прямоугольник 21"/>
          <p:cNvSpPr>
            <a:spLocks noChangeArrowheads="1"/>
          </p:cNvSpPr>
          <p:nvPr/>
        </p:nvSpPr>
        <p:spPr bwMode="auto">
          <a:xfrm>
            <a:off x="5973764" y="5389564"/>
            <a:ext cx="9683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ru-RU" sz="700" b="1">
                <a:solidFill>
                  <a:srgbClr val="D60093"/>
                </a:solidFill>
                <a:latin typeface="Verdana" panose="020B0604030504040204" pitchFamily="34" charset="0"/>
              </a:rPr>
              <a:t>H</a:t>
            </a:r>
            <a:r>
              <a:rPr lang="en-US" altLang="ru-RU" sz="700" b="1" baseline="-25000">
                <a:solidFill>
                  <a:srgbClr val="D60093"/>
                </a:solidFill>
                <a:latin typeface="Verdana" panose="020B0604030504040204" pitchFamily="34" charset="0"/>
              </a:rPr>
              <a:t>2</a:t>
            </a:r>
            <a:r>
              <a:rPr lang="en-US" altLang="ru-RU" sz="700" b="1">
                <a:solidFill>
                  <a:srgbClr val="D60093"/>
                </a:solidFill>
                <a:latin typeface="Verdana" panose="020B0604030504040204" pitchFamily="34" charset="0"/>
              </a:rPr>
              <a:t>/CO=2,0-2,5</a:t>
            </a:r>
            <a:endParaRPr lang="ru-RU" altLang="ru-RU" sz="700">
              <a:solidFill>
                <a:srgbClr val="D60093"/>
              </a:solidFill>
            </a:endParaRPr>
          </a:p>
        </p:txBody>
      </p:sp>
      <p:sp>
        <p:nvSpPr>
          <p:cNvPr id="7181" name="Прямоугольник 22"/>
          <p:cNvSpPr>
            <a:spLocks noChangeArrowheads="1"/>
          </p:cNvSpPr>
          <p:nvPr/>
        </p:nvSpPr>
        <p:spPr bwMode="auto">
          <a:xfrm>
            <a:off x="5951538" y="5173664"/>
            <a:ext cx="13192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330</a:t>
            </a:r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 млн.нм</a:t>
            </a:r>
            <a:r>
              <a:rPr lang="en-US" altLang="ru-RU" sz="900" b="1" baseline="30000">
                <a:solidFill>
                  <a:srgbClr val="D60093"/>
                </a:solidFill>
                <a:latin typeface="Verdana" panose="020B0604030504040204" pitchFamily="34" charset="0"/>
              </a:rPr>
              <a:t>3</a:t>
            </a:r>
            <a:r>
              <a:rPr lang="en-US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/</a:t>
            </a:r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год</a:t>
            </a:r>
            <a:endParaRPr lang="en-US" altLang="ru-RU" sz="900" b="1">
              <a:solidFill>
                <a:srgbClr val="D60093"/>
              </a:solidFill>
              <a:latin typeface="Verdana" panose="020B0604030504040204" pitchFamily="34" charset="0"/>
            </a:endParaRPr>
          </a:p>
        </p:txBody>
      </p:sp>
      <p:sp>
        <p:nvSpPr>
          <p:cNvPr id="7182" name="Прямоугольник 23"/>
          <p:cNvSpPr>
            <a:spLocks noChangeArrowheads="1"/>
          </p:cNvSpPr>
          <p:nvPr/>
        </p:nvSpPr>
        <p:spPr bwMode="auto">
          <a:xfrm>
            <a:off x="9567863" y="4941889"/>
            <a:ext cx="11366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55</a:t>
            </a:r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 тыс.т</a:t>
            </a:r>
            <a:r>
              <a:rPr lang="en-US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/</a:t>
            </a:r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год</a:t>
            </a:r>
            <a:endParaRPr lang="en-US" altLang="ru-RU" sz="900" b="1">
              <a:solidFill>
                <a:srgbClr val="D60093"/>
              </a:solidFill>
              <a:latin typeface="Verdana" panose="020B0604030504040204" pitchFamily="34" charset="0"/>
            </a:endParaRPr>
          </a:p>
        </p:txBody>
      </p:sp>
      <p:sp>
        <p:nvSpPr>
          <p:cNvPr id="7183" name="Прямоугольник 24"/>
          <p:cNvSpPr>
            <a:spLocks noChangeArrowheads="1"/>
          </p:cNvSpPr>
          <p:nvPr/>
        </p:nvSpPr>
        <p:spPr bwMode="auto">
          <a:xfrm>
            <a:off x="3000375" y="5157789"/>
            <a:ext cx="8191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700" b="1">
                <a:solidFill>
                  <a:srgbClr val="FF0000"/>
                </a:solidFill>
                <a:latin typeface="Verdana" panose="020B0604030504040204" pitchFamily="34" charset="0"/>
              </a:rPr>
              <a:t>УЧ</a:t>
            </a:r>
            <a:r>
              <a:rPr lang="en-US" altLang="ru-RU" sz="700" b="1">
                <a:solidFill>
                  <a:srgbClr val="FF0000"/>
                </a:solidFill>
                <a:latin typeface="Verdana" panose="020B0604030504040204" pitchFamily="34" charset="0"/>
              </a:rPr>
              <a:t>=1.15</a:t>
            </a:r>
            <a:endParaRPr lang="ru-RU" altLang="ru-RU" sz="700">
              <a:solidFill>
                <a:srgbClr val="FF0000"/>
              </a:solidFill>
            </a:endParaRPr>
          </a:p>
        </p:txBody>
      </p:sp>
      <p:sp>
        <p:nvSpPr>
          <p:cNvPr id="7184" name="Прямоугольник 22"/>
          <p:cNvSpPr>
            <a:spLocks noChangeArrowheads="1"/>
          </p:cNvSpPr>
          <p:nvPr/>
        </p:nvSpPr>
        <p:spPr bwMode="auto">
          <a:xfrm>
            <a:off x="7319963" y="6149975"/>
            <a:ext cx="10795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45 </a:t>
            </a:r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тыс.т</a:t>
            </a:r>
            <a:r>
              <a:rPr lang="en-US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/</a:t>
            </a:r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год</a:t>
            </a:r>
            <a:endParaRPr lang="en-US" altLang="ru-RU" sz="900" b="1">
              <a:solidFill>
                <a:srgbClr val="D60093"/>
              </a:solidFill>
              <a:latin typeface="Verdana" panose="020B0604030504040204" pitchFamily="34" charset="0"/>
            </a:endParaRPr>
          </a:p>
        </p:txBody>
      </p:sp>
      <p:sp>
        <p:nvSpPr>
          <p:cNvPr id="7185" name="Прямоугольник 22"/>
          <p:cNvSpPr>
            <a:spLocks noChangeArrowheads="1"/>
          </p:cNvSpPr>
          <p:nvPr/>
        </p:nvSpPr>
        <p:spPr bwMode="auto">
          <a:xfrm>
            <a:off x="7591426" y="4327525"/>
            <a:ext cx="10255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10 </a:t>
            </a:r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тыс.т</a:t>
            </a:r>
            <a:r>
              <a:rPr lang="en-US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/</a:t>
            </a:r>
            <a:r>
              <a:rPr lang="ru-RU" altLang="ru-RU" sz="900" b="1">
                <a:solidFill>
                  <a:srgbClr val="D60093"/>
                </a:solidFill>
                <a:latin typeface="Verdana" panose="020B0604030504040204" pitchFamily="34" charset="0"/>
              </a:rPr>
              <a:t>год</a:t>
            </a:r>
            <a:endParaRPr lang="en-US" altLang="ru-RU" sz="900" b="1">
              <a:solidFill>
                <a:srgbClr val="D60093"/>
              </a:solidFill>
              <a:latin typeface="Verdana" panose="020B0604030504040204" pitchFamily="34" charset="0"/>
            </a:endParaRPr>
          </a:p>
        </p:txBody>
      </p:sp>
      <p:sp>
        <p:nvSpPr>
          <p:cNvPr id="7186" name="Прямоугольник 2"/>
          <p:cNvSpPr>
            <a:spLocks noChangeArrowheads="1"/>
          </p:cNvSpPr>
          <p:nvPr/>
        </p:nvSpPr>
        <p:spPr bwMode="auto">
          <a:xfrm>
            <a:off x="2708581" y="702205"/>
            <a:ext cx="64700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u="sng" dirty="0">
                <a:solidFill>
                  <a:srgbClr val="0000FF"/>
                </a:solidFill>
                <a:latin typeface="Verdana" panose="020B0604030504040204" pitchFamily="34" charset="0"/>
              </a:rPr>
              <a:t>Вариант </a:t>
            </a:r>
            <a:r>
              <a:rPr lang="en-US" altLang="ru-RU" b="1" u="sng" dirty="0">
                <a:solidFill>
                  <a:srgbClr val="0000FF"/>
                </a:solidFill>
                <a:latin typeface="Verdana" panose="020B0604030504040204" pitchFamily="34" charset="0"/>
              </a:rPr>
              <a:t>1. </a:t>
            </a:r>
            <a:r>
              <a:rPr lang="ru-RU" altLang="ru-RU" b="1" u="sng" dirty="0">
                <a:solidFill>
                  <a:srgbClr val="0000FF"/>
                </a:solidFill>
                <a:latin typeface="Verdana" panose="020B0604030504040204" pitchFamily="34" charset="0"/>
              </a:rPr>
              <a:t>Технология получения аналога газового </a:t>
            </a:r>
          </a:p>
          <a:p>
            <a:pPr algn="ctr" eaLnBrk="1" hangingPunct="1"/>
            <a:r>
              <a:rPr lang="ru-RU" altLang="ru-RU" b="1" u="sng" dirty="0">
                <a:solidFill>
                  <a:srgbClr val="0000FF"/>
                </a:solidFill>
                <a:latin typeface="Verdana" panose="020B0604030504040204" pitchFamily="34" charset="0"/>
              </a:rPr>
              <a:t>конденсата для закачки в нефтепроводы</a:t>
            </a:r>
            <a:endParaRPr lang="en-US" altLang="ru-RU" b="1" u="sng" dirty="0">
              <a:solidFill>
                <a:srgbClr val="0000FF"/>
              </a:solidFill>
              <a:latin typeface="Verdana" panose="020B0604030504040204" pitchFamily="34" charset="0"/>
            </a:endParaRPr>
          </a:p>
        </p:txBody>
      </p:sp>
      <p:sp>
        <p:nvSpPr>
          <p:cNvPr id="7187" name="Прямоугольник 3"/>
          <p:cNvSpPr>
            <a:spLocks noChangeArrowheads="1"/>
          </p:cNvSpPr>
          <p:nvPr/>
        </p:nvSpPr>
        <p:spPr bwMode="auto">
          <a:xfrm>
            <a:off x="2334475" y="3689882"/>
            <a:ext cx="78517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u="sng" dirty="0">
                <a:solidFill>
                  <a:srgbClr val="0000FF"/>
                </a:solidFill>
                <a:latin typeface="Verdana" panose="020B0604030504040204" pitchFamily="34" charset="0"/>
              </a:rPr>
              <a:t>Вариант</a:t>
            </a:r>
            <a:r>
              <a:rPr lang="en-US" altLang="ru-RU" b="1" u="sng" dirty="0">
                <a:solidFill>
                  <a:srgbClr val="0000FF"/>
                </a:solidFill>
                <a:latin typeface="Verdana" panose="020B0604030504040204" pitchFamily="34" charset="0"/>
              </a:rPr>
              <a:t> 2. </a:t>
            </a:r>
            <a:r>
              <a:rPr lang="ru-RU" altLang="ru-RU" b="1" u="sng" dirty="0">
                <a:solidFill>
                  <a:srgbClr val="0000FF"/>
                </a:solidFill>
                <a:latin typeface="Verdana" panose="020B0604030504040204" pitchFamily="34" charset="0"/>
              </a:rPr>
              <a:t>Технология получение высокооктанового бензина</a:t>
            </a:r>
            <a:endParaRPr lang="en-US" altLang="ru-RU" b="1" u="sng" dirty="0">
              <a:solidFill>
                <a:srgbClr val="0000FF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FE3360-8605-4309-87C5-27F57144BA92}"/>
              </a:ext>
            </a:extLst>
          </p:cNvPr>
          <p:cNvSpPr txBox="1"/>
          <p:nvPr/>
        </p:nvSpPr>
        <p:spPr>
          <a:xfrm>
            <a:off x="6860738" y="3055301"/>
            <a:ext cx="1054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ОЧ 80-83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0A7F7-EFB3-4B60-B231-31D5071AA952}"/>
              </a:ext>
            </a:extLst>
          </p:cNvPr>
          <p:cNvSpPr txBox="1"/>
          <p:nvPr/>
        </p:nvSpPr>
        <p:spPr>
          <a:xfrm>
            <a:off x="6114649" y="6522714"/>
            <a:ext cx="1054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ОЧ 92-93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694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8"/>
          <p:cNvSpPr/>
          <p:nvPr/>
        </p:nvSpPr>
        <p:spPr>
          <a:xfrm>
            <a:off x="290241" y="221319"/>
            <a:ext cx="9722027" cy="624003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  <a:gd name="connsiteX0" fmla="*/ 0 w 10571308"/>
              <a:gd name="connsiteY0" fmla="*/ 616456 h 616456"/>
              <a:gd name="connsiteX1" fmla="*/ 341 w 10571308"/>
              <a:gd name="connsiteY1" fmla="*/ 9967 h 616456"/>
              <a:gd name="connsiteX2" fmla="*/ 10571308 w 10571308"/>
              <a:gd name="connsiteY2" fmla="*/ 0 h 616456"/>
              <a:gd name="connsiteX3" fmla="*/ 9076422 w 10571308"/>
              <a:gd name="connsiteY3" fmla="*/ 603009 h 616456"/>
              <a:gd name="connsiteX4" fmla="*/ 0 w 10571308"/>
              <a:gd name="connsiteY4" fmla="*/ 616456 h 616456"/>
              <a:gd name="connsiteX0" fmla="*/ 0 w 11703168"/>
              <a:gd name="connsiteY0" fmla="*/ 646356 h 646356"/>
              <a:gd name="connsiteX1" fmla="*/ 1132201 w 11703168"/>
              <a:gd name="connsiteY1" fmla="*/ 9967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1703168"/>
              <a:gd name="connsiteY0" fmla="*/ 646356 h 646356"/>
              <a:gd name="connsiteX1" fmla="*/ 371938 w 11703168"/>
              <a:gd name="connsiteY1" fmla="*/ 35069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0646215"/>
              <a:gd name="connsiteY0" fmla="*/ 611287 h 611287"/>
              <a:gd name="connsiteX1" fmla="*/ 371938 w 10646215"/>
              <a:gd name="connsiteY1" fmla="*/ 0 h 611287"/>
              <a:gd name="connsiteX2" fmla="*/ 10646215 w 10646215"/>
              <a:gd name="connsiteY2" fmla="*/ 15134 h 611287"/>
              <a:gd name="connsiteX3" fmla="*/ 10208282 w 10646215"/>
              <a:gd name="connsiteY3" fmla="*/ 567940 h 611287"/>
              <a:gd name="connsiteX4" fmla="*/ 0 w 10646215"/>
              <a:gd name="connsiteY4" fmla="*/ 611287 h 611287"/>
              <a:gd name="connsiteX0" fmla="*/ 0 w 10646215"/>
              <a:gd name="connsiteY0" fmla="*/ 596153 h 596153"/>
              <a:gd name="connsiteX1" fmla="*/ 149421 w 10646215"/>
              <a:gd name="connsiteY1" fmla="*/ 10773 h 596153"/>
              <a:gd name="connsiteX2" fmla="*/ 10646215 w 10646215"/>
              <a:gd name="connsiteY2" fmla="*/ 0 h 596153"/>
              <a:gd name="connsiteX3" fmla="*/ 10208282 w 10646215"/>
              <a:gd name="connsiteY3" fmla="*/ 552806 h 596153"/>
              <a:gd name="connsiteX4" fmla="*/ 0 w 10646215"/>
              <a:gd name="connsiteY4" fmla="*/ 596153 h 59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215" h="596153">
                <a:moveTo>
                  <a:pt x="0" y="596153"/>
                </a:moveTo>
                <a:cubicBezTo>
                  <a:pt x="114" y="393990"/>
                  <a:pt x="149307" y="212936"/>
                  <a:pt x="149421" y="10773"/>
                </a:cubicBezTo>
                <a:lnTo>
                  <a:pt x="10646215" y="0"/>
                </a:lnTo>
                <a:lnTo>
                  <a:pt x="10208282" y="552806"/>
                </a:lnTo>
                <a:lnTo>
                  <a:pt x="0" y="5961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 СИНТЕЗ  ОЛЕФИНОВ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459384" y="1205468"/>
            <a:ext cx="2208494" cy="10461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ОЛЕФИНЫ С2-С3</a:t>
            </a:r>
            <a:endParaRPr lang="ru-RU" sz="2000" b="1" baseline="-25000" dirty="0">
              <a:solidFill>
                <a:schemeClr val="tx1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6720289" y="1440661"/>
            <a:ext cx="582946" cy="4852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0495" y="1205468"/>
            <a:ext cx="2208494" cy="10461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Получение синтез- газа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СО</a:t>
            </a:r>
            <a:r>
              <a:rPr lang="en-US" sz="2000" b="1" dirty="0">
                <a:solidFill>
                  <a:schemeClr val="tx1"/>
                </a:solidFill>
              </a:rPr>
              <a:t>+H</a:t>
            </a:r>
            <a:r>
              <a:rPr lang="en-US" sz="2000" b="1" baseline="-25000" dirty="0">
                <a:solidFill>
                  <a:schemeClr val="tx1"/>
                </a:solidFill>
              </a:rPr>
              <a:t>2</a:t>
            </a:r>
            <a:endParaRPr lang="ru-RU" sz="2000" b="1" baseline="-25000" dirty="0">
              <a:solidFill>
                <a:schemeClr val="tx1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623893" y="1556027"/>
            <a:ext cx="582946" cy="4852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55646" y="1208136"/>
            <a:ext cx="2208494" cy="10461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Получение </a:t>
            </a:r>
            <a:r>
              <a:rPr lang="ru-RU" sz="2000" b="1" dirty="0" err="1">
                <a:solidFill>
                  <a:schemeClr val="tx1"/>
                </a:solidFill>
              </a:rPr>
              <a:t>диметилового</a:t>
            </a:r>
            <a:r>
              <a:rPr lang="ru-RU" sz="2000" b="1" dirty="0">
                <a:solidFill>
                  <a:schemeClr val="tx1"/>
                </a:solidFill>
              </a:rPr>
              <a:t> эфира</a:t>
            </a:r>
            <a:endParaRPr lang="ru-RU" sz="2000" b="1" baseline="-25000" dirty="0">
              <a:solidFill>
                <a:schemeClr val="tx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281143" y="2374256"/>
            <a:ext cx="6778184" cy="5762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i="1" dirty="0">
                <a:solidFill>
                  <a:srgbClr val="0070C0"/>
                </a:solidFill>
              </a:rPr>
              <a:t>Получение олефинов из ДМЭ в среде синтез-газа</a:t>
            </a:r>
            <a:endParaRPr lang="ru-RU" altLang="ru-RU" sz="2400" i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1206799" y="6276958"/>
            <a:ext cx="6959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0"/>
            <a:r>
              <a:rPr lang="ru-RU" altLang="ru-RU" dirty="0"/>
              <a:t>Снижение единиц колонного оборудования, капитальных затрат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3233063" y="5988507"/>
            <a:ext cx="470012" cy="337314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6835983" y="5026213"/>
            <a:ext cx="44466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altLang="ru-RU" dirty="0"/>
              <a:t>Конверсия ДМЭ 90-100 %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dirty="0"/>
              <a:t>Для синтез-газа Н</a:t>
            </a:r>
            <a:r>
              <a:rPr lang="ru-RU" altLang="ru-RU" baseline="-25000" dirty="0"/>
              <a:t>2</a:t>
            </a:r>
            <a:r>
              <a:rPr lang="en-US" altLang="ru-RU" dirty="0"/>
              <a:t>/</a:t>
            </a:r>
            <a:r>
              <a:rPr lang="ru-RU" altLang="ru-RU" dirty="0"/>
              <a:t>СО=4 селективность по сумме олефинов С</a:t>
            </a:r>
            <a:r>
              <a:rPr lang="ru-RU" altLang="ru-RU" baseline="-25000" dirty="0"/>
              <a:t>2</a:t>
            </a:r>
            <a:r>
              <a:rPr lang="ru-RU" altLang="ru-RU" dirty="0"/>
              <a:t>-С</a:t>
            </a:r>
            <a:r>
              <a:rPr lang="ru-RU" altLang="ru-RU" baseline="-25000" dirty="0"/>
              <a:t>4</a:t>
            </a:r>
            <a:r>
              <a:rPr lang="ru-RU" altLang="ru-RU" dirty="0"/>
              <a:t> – 75 % </a:t>
            </a:r>
            <a:r>
              <a:rPr lang="ru-RU" altLang="ru-RU" dirty="0" err="1"/>
              <a:t>мас</a:t>
            </a:r>
            <a:r>
              <a:rPr lang="ru-RU" altLang="ru-RU" dirty="0"/>
              <a:t>.  </a:t>
            </a:r>
          </a:p>
          <a:p>
            <a:pPr marL="0" indent="0"/>
            <a:r>
              <a:rPr lang="en-US" altLang="ru-RU" dirty="0"/>
              <a:t>       </a:t>
            </a:r>
            <a:r>
              <a:rPr lang="ru-RU" altLang="ru-RU" dirty="0"/>
              <a:t>(</a:t>
            </a:r>
            <a:r>
              <a:rPr lang="en-US" altLang="ru-RU" dirty="0"/>
              <a:t>&gt; 90% c </a:t>
            </a:r>
            <a:r>
              <a:rPr lang="ru-RU" altLang="ru-RU" dirty="0"/>
              <a:t>рециклом)</a:t>
            </a: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7475073" y="4348153"/>
            <a:ext cx="2552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000" b="1" u="sng" dirty="0">
                <a:solidFill>
                  <a:srgbClr val="0000FF"/>
                </a:solidFill>
              </a:rPr>
              <a:t>Показатели процесса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82069" y="53421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Осуществление процесса </a:t>
            </a:r>
            <a:r>
              <a:rPr lang="ru-RU" b="1" u="sng" dirty="0"/>
              <a:t>без промежуточного выделения ДМЭ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020111" y="3520448"/>
            <a:ext cx="3384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/>
              <a:t>температура 320 – 380°С,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dirty="0"/>
              <a:t>давление 1,0 </a:t>
            </a:r>
            <a:r>
              <a:rPr lang="ru-RU" dirty="0" err="1"/>
              <a:t>атм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47908" y="3029574"/>
            <a:ext cx="3207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Реактор синтеза олефинов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13511" y="3643966"/>
            <a:ext cx="864096" cy="792088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4646401" y="4772338"/>
            <a:ext cx="251520" cy="36004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672301" y="3787687"/>
            <a:ext cx="91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Синтез олефинов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465752" y="3676408"/>
            <a:ext cx="864096" cy="792088"/>
          </a:xfrm>
          <a:prstGeom prst="rect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570652" y="3666883"/>
            <a:ext cx="864096" cy="792088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1769008" y="3358500"/>
            <a:ext cx="251520" cy="36004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2319132" y="3892432"/>
            <a:ext cx="251520" cy="36004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3434748" y="3892432"/>
            <a:ext cx="251520" cy="36004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393744" y="3859823"/>
            <a:ext cx="1002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Получение синтез-газа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08212" y="3749286"/>
            <a:ext cx="1002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Одно-стадийный синтез ДМЭ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49728" y="314593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Природный газ</a:t>
            </a:r>
          </a:p>
        </p:txBody>
      </p:sp>
      <p:sp>
        <p:nvSpPr>
          <p:cNvPr id="27" name="Стрелка вправо 26"/>
          <p:cNvSpPr/>
          <p:nvPr/>
        </p:nvSpPr>
        <p:spPr>
          <a:xfrm rot="5400000">
            <a:off x="3998791" y="4404711"/>
            <a:ext cx="251520" cy="36004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5068577" y="3726321"/>
            <a:ext cx="843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Этилен</a:t>
            </a:r>
            <a:r>
              <a:rPr lang="en-US" sz="1200" b="1" dirty="0">
                <a:solidFill>
                  <a:srgbClr val="FF0000"/>
                </a:solidFill>
              </a:rPr>
              <a:t>/</a:t>
            </a:r>
            <a:endParaRPr lang="ru-RU" sz="1200" b="1" dirty="0">
              <a:solidFill>
                <a:srgbClr val="FF0000"/>
              </a:solidFill>
            </a:endParaRPr>
          </a:p>
          <a:p>
            <a:pPr algn="ctr"/>
            <a:r>
              <a:rPr lang="ru-RU" sz="1200" b="1" dirty="0">
                <a:solidFill>
                  <a:srgbClr val="FF0000"/>
                </a:solidFill>
              </a:rPr>
              <a:t>пропилен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719057" y="4743219"/>
            <a:ext cx="830194" cy="501993"/>
          </a:xfrm>
          <a:prstGeom prst="rect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3748123" y="4860584"/>
            <a:ext cx="752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Очистка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946472" y="4705322"/>
            <a:ext cx="948410" cy="527131"/>
          </a:xfrm>
          <a:prstGeom prst="rect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916949" y="4718784"/>
            <a:ext cx="99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Газо-разделение</a:t>
            </a:r>
          </a:p>
        </p:txBody>
      </p:sp>
      <p:sp>
        <p:nvSpPr>
          <p:cNvPr id="33" name="Стрелка вправо 32"/>
          <p:cNvSpPr/>
          <p:nvPr/>
        </p:nvSpPr>
        <p:spPr>
          <a:xfrm rot="16200000">
            <a:off x="5364455" y="4267051"/>
            <a:ext cx="251520" cy="36004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2819556" y="3275391"/>
            <a:ext cx="2249950" cy="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5084379" y="3257461"/>
            <a:ext cx="2733" cy="136699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2830265" y="3275391"/>
            <a:ext cx="4127" cy="39408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080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176" y="5245010"/>
            <a:ext cx="1433705" cy="98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655257" y="1006383"/>
            <a:ext cx="2208494" cy="104611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Природный газ</a:t>
            </a:r>
            <a:endParaRPr lang="ru-RU" b="1" baseline="-25000" dirty="0">
              <a:solidFill>
                <a:schemeClr val="tx1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072895" y="1359616"/>
            <a:ext cx="582946" cy="485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37729" y="1112045"/>
            <a:ext cx="2574717" cy="10199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Получение синтез-газа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7444764" y="1278184"/>
            <a:ext cx="829911" cy="566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819787" y="64856"/>
            <a:ext cx="86106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Химико-технологический комплекс для превращения углекислого  и природного газа  в легкие олефины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306320" y="1079161"/>
            <a:ext cx="2208494" cy="104611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Получение </a:t>
            </a:r>
            <a:r>
              <a:rPr lang="ru-RU" b="1" dirty="0" err="1">
                <a:solidFill>
                  <a:schemeClr val="tx1"/>
                </a:solidFill>
              </a:rPr>
              <a:t>диметилового</a:t>
            </a:r>
            <a:r>
              <a:rPr lang="ru-RU" b="1" dirty="0">
                <a:solidFill>
                  <a:schemeClr val="tx1"/>
                </a:solidFill>
              </a:rPr>
              <a:t> эфира</a:t>
            </a:r>
            <a:endParaRPr lang="ru-RU" b="1" baseline="-25000" dirty="0">
              <a:solidFill>
                <a:schemeClr val="tx1"/>
              </a:solidFill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6238094" y="4769436"/>
            <a:ext cx="4308475" cy="1871662"/>
            <a:chOff x="3409085" y="4513055"/>
            <a:chExt cx="4308475" cy="1871662"/>
          </a:xfrm>
        </p:grpSpPr>
        <p:sp>
          <p:nvSpPr>
            <p:cNvPr id="25" name="TextBox 24"/>
            <p:cNvSpPr txBox="1"/>
            <p:nvPr/>
          </p:nvSpPr>
          <p:spPr>
            <a:xfrm>
              <a:off x="3409085" y="4653136"/>
              <a:ext cx="4308475" cy="1731581"/>
            </a:xfrm>
            <a:prstGeom prst="rect">
              <a:avLst/>
            </a:prstGeom>
            <a:noFill/>
            <a:ln w="38100" cmpd="sng">
              <a:solidFill>
                <a:schemeClr val="accent6"/>
              </a:solidFill>
              <a:prstDash val="dash"/>
            </a:ln>
          </p:spPr>
          <p:txBody>
            <a:bodyPr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 err="1">
                  <a:solidFill>
                    <a:srgbClr val="000000"/>
                  </a:solidFill>
                  <a:cs typeface="Arial" charset="0"/>
                </a:rPr>
                <a:t>Наноструктурированный</a:t>
              </a:r>
              <a:r>
                <a:rPr lang="ru-RU" sz="1400" b="1" dirty="0">
                  <a:solidFill>
                    <a:srgbClr val="000000"/>
                  </a:solidFill>
                  <a:cs typeface="Arial" charset="0"/>
                </a:rPr>
                <a:t> </a:t>
              </a:r>
              <a:endParaRPr lang="en-US" sz="1400" b="1" dirty="0">
                <a:solidFill>
                  <a:srgbClr val="000000"/>
                </a:solidFill>
                <a:cs typeface="Arial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>
                  <a:solidFill>
                    <a:srgbClr val="000000"/>
                  </a:solidFill>
                  <a:cs typeface="Arial" charset="0"/>
                </a:rPr>
                <a:t>катализатор на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>
                  <a:solidFill>
                    <a:srgbClr val="000000"/>
                  </a:solidFill>
                  <a:cs typeface="Arial" charset="0"/>
                </a:rPr>
                <a:t>основе цеолита </a:t>
              </a: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ZSM-5</a:t>
              </a:r>
              <a:endParaRPr lang="ru-RU" sz="1400" b="1" dirty="0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10" y="4513055"/>
              <a:ext cx="2027237" cy="173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5066435" y="5663992"/>
              <a:ext cx="7191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b="1">
                <a:solidFill>
                  <a:srgbClr val="000000"/>
                </a:solidFill>
              </a:endParaRPr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>
              <a:off x="5066435" y="5448092"/>
              <a:ext cx="7191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b="1">
                <a:solidFill>
                  <a:srgbClr val="000000"/>
                </a:solidFill>
              </a:endParaRPr>
            </a:p>
          </p:txBody>
        </p:sp>
        <p:sp>
          <p:nvSpPr>
            <p:cNvPr id="29" name="Line 32"/>
            <p:cNvSpPr>
              <a:spLocks noChangeShapeType="1"/>
            </p:cNvSpPr>
            <p:nvPr/>
          </p:nvSpPr>
          <p:spPr bwMode="auto">
            <a:xfrm flipH="1" flipV="1">
              <a:off x="5641110" y="5737017"/>
              <a:ext cx="0" cy="358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b="1">
                <a:solidFill>
                  <a:srgbClr val="000000"/>
                </a:solidFill>
              </a:endParaRPr>
            </a:p>
          </p:txBody>
        </p:sp>
        <p:sp>
          <p:nvSpPr>
            <p:cNvPr id="30" name="Line 33"/>
            <p:cNvSpPr>
              <a:spLocks noChangeShapeType="1"/>
            </p:cNvSpPr>
            <p:nvPr/>
          </p:nvSpPr>
          <p:spPr bwMode="auto">
            <a:xfrm>
              <a:off x="5641110" y="5087730"/>
              <a:ext cx="0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 b="1">
                <a:solidFill>
                  <a:srgbClr val="000000"/>
                </a:solidFill>
              </a:endParaRPr>
            </a:p>
          </p:txBody>
        </p:sp>
        <p:sp>
          <p:nvSpPr>
            <p:cNvPr id="31" name="Oval 55"/>
            <p:cNvSpPr>
              <a:spLocks noChangeArrowheads="1"/>
            </p:cNvSpPr>
            <p:nvPr/>
          </p:nvSpPr>
          <p:spPr bwMode="auto">
            <a:xfrm>
              <a:off x="4921972" y="4944855"/>
              <a:ext cx="184150" cy="179387"/>
            </a:xfrm>
            <a:prstGeom prst="ellipse">
              <a:avLst/>
            </a:prstGeom>
            <a:solidFill>
              <a:srgbClr val="F7E93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000000"/>
                  </a:solidFill>
                  <a:latin typeface="Calibri" pitchFamily="34" charset="0"/>
                </a:rPr>
                <a:t>Me</a:t>
              </a:r>
              <a:r>
                <a:rPr lang="en-US" sz="800" b="1" baseline="30000">
                  <a:solidFill>
                    <a:srgbClr val="000000"/>
                  </a:solidFill>
                  <a:latin typeface="Calibri" pitchFamily="34" charset="0"/>
                </a:rPr>
                <a:t>n+</a:t>
              </a:r>
              <a:endParaRPr lang="ru-RU" sz="800" b="1" baseline="300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2" name="Oval 60"/>
            <p:cNvSpPr>
              <a:spLocks noChangeArrowheads="1"/>
            </p:cNvSpPr>
            <p:nvPr/>
          </p:nvSpPr>
          <p:spPr bwMode="auto">
            <a:xfrm>
              <a:off x="4129810" y="5160755"/>
              <a:ext cx="185737" cy="179387"/>
            </a:xfrm>
            <a:prstGeom prst="ellipse">
              <a:avLst/>
            </a:prstGeom>
            <a:solidFill>
              <a:srgbClr val="F7E93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000000"/>
                  </a:solidFill>
                  <a:latin typeface="Calibri" pitchFamily="34" charset="0"/>
                </a:rPr>
                <a:t>Me</a:t>
              </a:r>
              <a:r>
                <a:rPr lang="en-US" sz="800" b="1" baseline="30000">
                  <a:solidFill>
                    <a:srgbClr val="000000"/>
                  </a:solidFill>
                  <a:latin typeface="Calibri" pitchFamily="34" charset="0"/>
                </a:rPr>
                <a:t>n+</a:t>
              </a:r>
              <a:endParaRPr lang="ru-RU" sz="800" b="1" baseline="300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3" name="Oval 61"/>
            <p:cNvSpPr>
              <a:spLocks noChangeArrowheads="1"/>
            </p:cNvSpPr>
            <p:nvPr/>
          </p:nvSpPr>
          <p:spPr bwMode="auto">
            <a:xfrm>
              <a:off x="4129810" y="5592555"/>
              <a:ext cx="185737" cy="179387"/>
            </a:xfrm>
            <a:prstGeom prst="ellipse">
              <a:avLst/>
            </a:prstGeom>
            <a:solidFill>
              <a:srgbClr val="F7E93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srgbClr val="000000"/>
                  </a:solidFill>
                  <a:latin typeface="Calibri" pitchFamily="34" charset="0"/>
                </a:rPr>
                <a:t>Me</a:t>
              </a:r>
              <a:r>
                <a:rPr lang="en-US" sz="800" b="1" baseline="30000">
                  <a:solidFill>
                    <a:srgbClr val="000000"/>
                  </a:solidFill>
                  <a:latin typeface="Calibri" pitchFamily="34" charset="0"/>
                </a:rPr>
                <a:t>n+</a:t>
              </a:r>
              <a:endParaRPr lang="ru-RU" sz="800" b="1" baseline="300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4" name="Rectangle 62"/>
            <p:cNvSpPr>
              <a:spLocks noChangeArrowheads="1"/>
            </p:cNvSpPr>
            <p:nvPr/>
          </p:nvSpPr>
          <p:spPr bwMode="auto">
            <a:xfrm>
              <a:off x="5125172" y="5292517"/>
              <a:ext cx="259238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>
                  <a:solidFill>
                    <a:srgbClr val="000000"/>
                  </a:solidFill>
                  <a:latin typeface="Calibri" pitchFamily="34" charset="0"/>
                </a:rPr>
                <a:t>диаметр входных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>
                  <a:solidFill>
                    <a:srgbClr val="000000"/>
                  </a:solidFill>
                  <a:latin typeface="Calibri" pitchFamily="34" charset="0"/>
                </a:rPr>
                <a:t>окон 0,5-0,</a:t>
              </a:r>
              <a:r>
                <a:rPr lang="en-US" sz="1200" b="1">
                  <a:solidFill>
                    <a:srgbClr val="000000"/>
                  </a:solidFill>
                  <a:latin typeface="Calibri" pitchFamily="34" charset="0"/>
                </a:rPr>
                <a:t>7</a:t>
              </a:r>
              <a:r>
                <a:rPr lang="ru-RU" sz="1200" b="1">
                  <a:solidFill>
                    <a:srgbClr val="000000"/>
                  </a:solidFill>
                  <a:latin typeface="Calibri" pitchFamily="34" charset="0"/>
                </a:rPr>
                <a:t> нм</a:t>
              </a: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6200000">
            <a:off x="9149972" y="4251445"/>
            <a:ext cx="504826" cy="531156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sp>
      <p:sp>
        <p:nvSpPr>
          <p:cNvPr id="37" name="Скругленный прямоугольник 36"/>
          <p:cNvSpPr/>
          <p:nvPr/>
        </p:nvSpPr>
        <p:spPr>
          <a:xfrm>
            <a:off x="8386580" y="3135812"/>
            <a:ext cx="2208494" cy="104611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Получение олефинов: этилена и пропилена</a:t>
            </a:r>
            <a:endParaRPr lang="ru-RU" b="1" baseline="-25000" dirty="0">
              <a:solidFill>
                <a:schemeClr val="tx1"/>
              </a:solidFill>
            </a:endParaRPr>
          </a:p>
        </p:txBody>
      </p:sp>
      <p:sp>
        <p:nvSpPr>
          <p:cNvPr id="38" name="Стрелка вправо 37"/>
          <p:cNvSpPr/>
          <p:nvPr/>
        </p:nvSpPr>
        <p:spPr>
          <a:xfrm rot="5400000">
            <a:off x="9099857" y="2386899"/>
            <a:ext cx="829911" cy="566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40" name="Стрелка вправо 39"/>
          <p:cNvSpPr/>
          <p:nvPr/>
        </p:nvSpPr>
        <p:spPr>
          <a:xfrm rot="10800000">
            <a:off x="7429508" y="3375551"/>
            <a:ext cx="829911" cy="566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655842" y="3021455"/>
            <a:ext cx="2668895" cy="129614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ЭТИЛЕН – до 40%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ПРОПИЛЕН- до 45%</a:t>
            </a:r>
          </a:p>
        </p:txBody>
      </p:sp>
      <p:pic>
        <p:nvPicPr>
          <p:cNvPr id="43" name="Picture 12" descr="http://lurgi.com/website/fileadmin/user_upload/referencepics/11_N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466" y="4492238"/>
            <a:ext cx="2129135" cy="159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4" descr="C:\Users\yarv\Desktop\Презентация Конова\артинки\ДМЭ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632969">
            <a:off x="9930308" y="1449820"/>
            <a:ext cx="571500" cy="30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" name="Picture 10" descr="C:\Users\yarv\Desktop\Презентация Конова\артинки\пропилен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605398">
            <a:off x="6868816" y="3809792"/>
            <a:ext cx="474663" cy="396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" name="Picture 12" descr="C:\Users\yarv\Desktop\Презентация Конова\артинки\этилен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9305126">
            <a:off x="6806957" y="3140199"/>
            <a:ext cx="441325" cy="384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7" name="Стрелка вправо 46"/>
          <p:cNvSpPr/>
          <p:nvPr/>
        </p:nvSpPr>
        <p:spPr>
          <a:xfrm rot="10800000">
            <a:off x="3687830" y="3336424"/>
            <a:ext cx="829911" cy="566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697188" y="3199667"/>
            <a:ext cx="1901715" cy="104551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Полиэтилен</a:t>
            </a:r>
          </a:p>
          <a:p>
            <a:r>
              <a:rPr lang="ru-RU" b="1" dirty="0">
                <a:solidFill>
                  <a:schemeClr val="tx1"/>
                </a:solidFill>
              </a:rPr>
              <a:t>Полипропилен</a:t>
            </a:r>
          </a:p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9" name="TextBox 23"/>
          <p:cNvSpPr txBox="1">
            <a:spLocks noChangeArrowheads="1"/>
          </p:cNvSpPr>
          <p:nvPr/>
        </p:nvSpPr>
        <p:spPr bwMode="auto">
          <a:xfrm>
            <a:off x="6233247" y="2372553"/>
            <a:ext cx="31929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           Конверсия 96-100% масс.</a:t>
            </a:r>
          </a:p>
          <a:p>
            <a:pPr algn="ctr" eaLnBrk="1" hangingPunct="1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340-360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aseline="30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1.0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МПа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52" y="4652210"/>
            <a:ext cx="1243234" cy="98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607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66876" y="38847"/>
            <a:ext cx="9504363" cy="692150"/>
          </a:xfrm>
          <a:noFill/>
        </p:spPr>
        <p:txBody>
          <a:bodyPr>
            <a:normAutofit fontScale="90000"/>
          </a:bodyPr>
          <a:lstStyle/>
          <a:p>
            <a:r>
              <a:rPr lang="ru-RU" altLang="ru-RU" sz="2600" dirty="0">
                <a:latin typeface="Times New Roman" pitchFamily="18" charset="0"/>
              </a:rPr>
              <a:t>Комплексное использование продуктов парциального окисления и окислительного крекинга. Новый тип </a:t>
            </a:r>
            <a:r>
              <a:rPr lang="en-US" altLang="ru-RU" sz="2600" dirty="0">
                <a:latin typeface="Times New Roman" pitchFamily="18" charset="0"/>
              </a:rPr>
              <a:t>GTL-</a:t>
            </a:r>
            <a:r>
              <a:rPr lang="ru-RU" altLang="ru-RU" sz="2600" dirty="0">
                <a:latin typeface="Times New Roman" pitchFamily="18" charset="0"/>
              </a:rPr>
              <a:t>процессов (ИХФ, ИПХФ).</a:t>
            </a:r>
            <a:r>
              <a:rPr lang="ru-RU" altLang="ru-RU" sz="2000" dirty="0">
                <a:latin typeface="Times New Roman" pitchFamily="18" charset="0"/>
              </a:rPr>
              <a:t> </a:t>
            </a:r>
          </a:p>
        </p:txBody>
      </p:sp>
      <p:grpSp>
        <p:nvGrpSpPr>
          <p:cNvPr id="137219" name="Group 4"/>
          <p:cNvGrpSpPr>
            <a:grpSpLocks noChangeAspect="1"/>
          </p:cNvGrpSpPr>
          <p:nvPr/>
        </p:nvGrpSpPr>
        <p:grpSpPr bwMode="auto">
          <a:xfrm>
            <a:off x="1666876" y="836613"/>
            <a:ext cx="9001125" cy="4851400"/>
            <a:chOff x="2280" y="2928"/>
            <a:chExt cx="9715" cy="4373"/>
          </a:xfrm>
        </p:grpSpPr>
        <p:sp>
          <p:nvSpPr>
            <p:cNvPr id="137221" name="AutoShape 5"/>
            <p:cNvSpPr>
              <a:spLocks noChangeAspect="1" noChangeArrowheads="1"/>
            </p:cNvSpPr>
            <p:nvPr/>
          </p:nvSpPr>
          <p:spPr bwMode="auto">
            <a:xfrm>
              <a:off x="2280" y="2928"/>
              <a:ext cx="9715" cy="4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137222" name="Прямоугольник 3"/>
            <p:cNvSpPr>
              <a:spLocks noChangeArrowheads="1"/>
            </p:cNvSpPr>
            <p:nvPr/>
          </p:nvSpPr>
          <p:spPr bwMode="auto">
            <a:xfrm>
              <a:off x="2368" y="3459"/>
              <a:ext cx="1324" cy="871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817" tIns="34409" rIns="68817" bIns="34409"/>
            <a:lstStyle/>
            <a:p>
              <a:endParaRPr lang="ru-RU" altLang="ru-RU"/>
            </a:p>
          </p:txBody>
        </p:sp>
        <p:sp>
          <p:nvSpPr>
            <p:cNvPr id="137223" name="Прямоугольник 4"/>
            <p:cNvSpPr>
              <a:spLocks noChangeArrowheads="1"/>
            </p:cNvSpPr>
            <p:nvPr/>
          </p:nvSpPr>
          <p:spPr bwMode="auto">
            <a:xfrm>
              <a:off x="2368" y="5812"/>
              <a:ext cx="1324" cy="871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817" tIns="34409" rIns="68817" bIns="34409"/>
            <a:lstStyle/>
            <a:p>
              <a:endParaRPr lang="ru-RU" altLang="ru-RU"/>
            </a:p>
          </p:txBody>
        </p:sp>
        <p:sp>
          <p:nvSpPr>
            <p:cNvPr id="137224" name="Прямоугольник 5"/>
            <p:cNvSpPr>
              <a:spLocks noChangeArrowheads="1"/>
            </p:cNvSpPr>
            <p:nvPr/>
          </p:nvSpPr>
          <p:spPr bwMode="auto">
            <a:xfrm>
              <a:off x="4662" y="3373"/>
              <a:ext cx="1147" cy="3396"/>
            </a:xfrm>
            <a:prstGeom prst="rect">
              <a:avLst/>
            </a:prstGeom>
            <a:solidFill>
              <a:srgbClr val="E6E6E6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817" tIns="34409" rIns="68817" bIns="34409"/>
            <a:lstStyle/>
            <a:p>
              <a:endParaRPr lang="ru-RU" altLang="ru-RU"/>
            </a:p>
          </p:txBody>
        </p:sp>
        <p:sp>
          <p:nvSpPr>
            <p:cNvPr id="137225" name="Прямоугольник 6"/>
            <p:cNvSpPr>
              <a:spLocks noChangeArrowheads="1"/>
            </p:cNvSpPr>
            <p:nvPr/>
          </p:nvSpPr>
          <p:spPr bwMode="auto">
            <a:xfrm>
              <a:off x="6868" y="3459"/>
              <a:ext cx="1323" cy="871"/>
            </a:xfrm>
            <a:prstGeom prst="rect">
              <a:avLst/>
            </a:prstGeom>
            <a:solidFill>
              <a:srgbClr val="BBE0E3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817" tIns="34409" rIns="68817" bIns="34409"/>
            <a:lstStyle/>
            <a:p>
              <a:endParaRPr lang="ru-RU" altLang="ru-RU"/>
            </a:p>
          </p:txBody>
        </p:sp>
        <p:sp>
          <p:nvSpPr>
            <p:cNvPr id="137226" name="Прямоугольник 7"/>
            <p:cNvSpPr>
              <a:spLocks noChangeArrowheads="1"/>
            </p:cNvSpPr>
            <p:nvPr/>
          </p:nvSpPr>
          <p:spPr bwMode="auto">
            <a:xfrm>
              <a:off x="6868" y="5812"/>
              <a:ext cx="1323" cy="871"/>
            </a:xfrm>
            <a:prstGeom prst="rect">
              <a:avLst/>
            </a:prstGeom>
            <a:solidFill>
              <a:srgbClr val="BBE0E3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817" tIns="34409" rIns="68817" bIns="34409"/>
            <a:lstStyle/>
            <a:p>
              <a:endParaRPr lang="ru-RU" altLang="ru-RU"/>
            </a:p>
          </p:txBody>
        </p:sp>
        <p:sp>
          <p:nvSpPr>
            <p:cNvPr id="137227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9250" y="2937"/>
              <a:ext cx="2736" cy="34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817" tIns="34409" rIns="68817" bIns="34409"/>
            <a:lstStyle/>
            <a:p>
              <a:endParaRPr lang="ru-RU" altLang="ru-RU"/>
            </a:p>
          </p:txBody>
        </p:sp>
        <p:sp>
          <p:nvSpPr>
            <p:cNvPr id="137228" name="Скругленный прямоугольник 9"/>
            <p:cNvSpPr>
              <a:spLocks noChangeArrowheads="1"/>
            </p:cNvSpPr>
            <p:nvPr/>
          </p:nvSpPr>
          <p:spPr bwMode="auto">
            <a:xfrm>
              <a:off x="9250" y="3547"/>
              <a:ext cx="2736" cy="34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817" tIns="34409" rIns="68817" bIns="34409"/>
            <a:lstStyle/>
            <a:p>
              <a:endParaRPr lang="ru-RU" altLang="ru-RU"/>
            </a:p>
          </p:txBody>
        </p:sp>
        <p:sp>
          <p:nvSpPr>
            <p:cNvPr id="137229" name="Скругленный прямоугольник 10"/>
            <p:cNvSpPr>
              <a:spLocks noChangeArrowheads="1"/>
            </p:cNvSpPr>
            <p:nvPr/>
          </p:nvSpPr>
          <p:spPr bwMode="auto">
            <a:xfrm>
              <a:off x="9250" y="4244"/>
              <a:ext cx="2736" cy="34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817" tIns="34409" rIns="68817" bIns="34409"/>
            <a:lstStyle/>
            <a:p>
              <a:pPr algn="ctr"/>
              <a:r>
                <a:rPr lang="ru-RU" altLang="ru-RU">
                  <a:solidFill>
                    <a:srgbClr val="000000"/>
                  </a:solidFill>
                </a:rPr>
                <a:t>Этилидендиацетат</a:t>
              </a:r>
              <a:endParaRPr lang="ru-RU" altLang="ru-RU"/>
            </a:p>
          </p:txBody>
        </p:sp>
        <p:sp>
          <p:nvSpPr>
            <p:cNvPr id="137230" name="Скругленный прямоугольник 11"/>
            <p:cNvSpPr>
              <a:spLocks noChangeArrowheads="1"/>
            </p:cNvSpPr>
            <p:nvPr/>
          </p:nvSpPr>
          <p:spPr bwMode="auto">
            <a:xfrm>
              <a:off x="9250" y="4853"/>
              <a:ext cx="2736" cy="34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817" tIns="34409" rIns="68817" bIns="34409"/>
            <a:lstStyle/>
            <a:p>
              <a:pPr algn="ctr"/>
              <a:r>
                <a:rPr lang="ru-RU" altLang="ru-RU">
                  <a:solidFill>
                    <a:srgbClr val="000000"/>
                  </a:solidFill>
                </a:rPr>
                <a:t>Уксусная кислота</a:t>
              </a:r>
              <a:endParaRPr lang="ru-RU" altLang="ru-RU"/>
            </a:p>
          </p:txBody>
        </p:sp>
        <p:sp>
          <p:nvSpPr>
            <p:cNvPr id="137231" name="Скругленный прямоугольник 12"/>
            <p:cNvSpPr>
              <a:spLocks noChangeArrowheads="1"/>
            </p:cNvSpPr>
            <p:nvPr/>
          </p:nvSpPr>
          <p:spPr bwMode="auto">
            <a:xfrm>
              <a:off x="9250" y="5550"/>
              <a:ext cx="2736" cy="34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817" tIns="34409" rIns="68817" bIns="34409"/>
            <a:lstStyle/>
            <a:p>
              <a:pPr algn="ctr"/>
              <a:r>
                <a:rPr lang="ru-RU" altLang="ru-RU">
                  <a:solidFill>
                    <a:srgbClr val="000000"/>
                  </a:solidFill>
                </a:rPr>
                <a:t>Диэтилкетон</a:t>
              </a:r>
              <a:endParaRPr lang="ru-RU" altLang="ru-RU"/>
            </a:p>
          </p:txBody>
        </p:sp>
        <p:sp>
          <p:nvSpPr>
            <p:cNvPr id="137232" name="Скругленный прямоугольник 13"/>
            <p:cNvSpPr>
              <a:spLocks noChangeArrowheads="1"/>
            </p:cNvSpPr>
            <p:nvPr/>
          </p:nvSpPr>
          <p:spPr bwMode="auto">
            <a:xfrm>
              <a:off x="9250" y="6247"/>
              <a:ext cx="2736" cy="34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817" tIns="34409" rIns="68817" bIns="34409"/>
            <a:lstStyle/>
            <a:p>
              <a:pPr algn="ctr"/>
              <a:r>
                <a:rPr lang="ru-RU" altLang="ru-RU">
                  <a:solidFill>
                    <a:srgbClr val="000000"/>
                  </a:solidFill>
                </a:rPr>
                <a:t>3,6-октандион</a:t>
              </a:r>
              <a:endParaRPr lang="ru-RU" altLang="ru-RU"/>
            </a:p>
          </p:txBody>
        </p:sp>
        <p:sp>
          <p:nvSpPr>
            <p:cNvPr id="137233" name="Скругленный прямоугольник 14"/>
            <p:cNvSpPr>
              <a:spLocks noChangeArrowheads="1"/>
            </p:cNvSpPr>
            <p:nvPr/>
          </p:nvSpPr>
          <p:spPr bwMode="auto">
            <a:xfrm>
              <a:off x="9250" y="6943"/>
              <a:ext cx="2736" cy="349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817" tIns="34409" rIns="68817" bIns="34409"/>
            <a:lstStyle/>
            <a:p>
              <a:pPr algn="ctr"/>
              <a:r>
                <a:rPr lang="ru-RU" altLang="ru-RU">
                  <a:solidFill>
                    <a:srgbClr val="000000"/>
                  </a:solidFill>
                </a:rPr>
                <a:t>3,6,9-ундекантрион</a:t>
              </a:r>
              <a:endParaRPr lang="ru-RU" altLang="ru-RU"/>
            </a:p>
          </p:txBody>
        </p:sp>
        <p:sp>
          <p:nvSpPr>
            <p:cNvPr id="137234" name="Text Box 8"/>
            <p:cNvSpPr txBox="1">
              <a:spLocks noChangeArrowheads="1"/>
            </p:cNvSpPr>
            <p:nvPr/>
          </p:nvSpPr>
          <p:spPr bwMode="auto">
            <a:xfrm>
              <a:off x="2280" y="3635"/>
              <a:ext cx="1331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817" tIns="34409" rIns="68817" bIns="34409"/>
            <a:lstStyle>
              <a:lvl1pPr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altLang="ru-RU" sz="1600">
                  <a:solidFill>
                    <a:srgbClr val="000000"/>
                  </a:solidFill>
                  <a:latin typeface="Times New Roman" pitchFamily="18" charset="0"/>
                </a:rPr>
                <a:t>«Сухой» газ  - метан</a:t>
              </a:r>
              <a:endParaRPr lang="ru-RU" altLang="ru-RU" sz="1600">
                <a:latin typeface="Times New Roman" pitchFamily="18" charset="0"/>
              </a:endParaRPr>
            </a:p>
          </p:txBody>
        </p:sp>
        <p:sp>
          <p:nvSpPr>
            <p:cNvPr id="137235" name="TextBox 18"/>
            <p:cNvSpPr txBox="1">
              <a:spLocks noChangeArrowheads="1"/>
            </p:cNvSpPr>
            <p:nvPr/>
          </p:nvSpPr>
          <p:spPr bwMode="auto">
            <a:xfrm>
              <a:off x="2280" y="5898"/>
              <a:ext cx="1323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817" tIns="34409" rIns="68817" bIns="34409"/>
            <a:lstStyle>
              <a:lvl1pPr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altLang="ru-RU" sz="1600">
                  <a:solidFill>
                    <a:srgbClr val="000000"/>
                  </a:solidFill>
                  <a:latin typeface="Times New Roman" pitchFamily="18" charset="0"/>
                </a:rPr>
                <a:t>«Жирный» и попутный  газы</a:t>
              </a:r>
              <a:endParaRPr lang="ru-RU" altLang="ru-RU" sz="1600">
                <a:latin typeface="Times New Roman" pitchFamily="18" charset="0"/>
              </a:endParaRPr>
            </a:p>
          </p:txBody>
        </p:sp>
        <p:sp>
          <p:nvSpPr>
            <p:cNvPr id="137236" name="TextBox 19"/>
            <p:cNvSpPr txBox="1">
              <a:spLocks noChangeArrowheads="1"/>
            </p:cNvSpPr>
            <p:nvPr/>
          </p:nvSpPr>
          <p:spPr bwMode="auto">
            <a:xfrm>
              <a:off x="4574" y="4418"/>
              <a:ext cx="1235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817" tIns="34409" rIns="68817" bIns="34409"/>
            <a:lstStyle>
              <a:lvl1pPr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altLang="ru-RU" sz="1600">
                  <a:solidFill>
                    <a:srgbClr val="000000"/>
                  </a:solidFill>
                  <a:latin typeface="Times New Roman" pitchFamily="18" charset="0"/>
                </a:rPr>
                <a:t>Прямое парциаль-ное окисление</a:t>
              </a:r>
              <a:endParaRPr lang="ru-RU" altLang="ru-RU" sz="1600">
                <a:latin typeface="Times New Roman" pitchFamily="18" charset="0"/>
              </a:endParaRPr>
            </a:p>
          </p:txBody>
        </p:sp>
        <p:sp>
          <p:nvSpPr>
            <p:cNvPr id="137237" name="TextBox 20"/>
            <p:cNvSpPr txBox="1">
              <a:spLocks noChangeArrowheads="1"/>
            </p:cNvSpPr>
            <p:nvPr/>
          </p:nvSpPr>
          <p:spPr bwMode="auto">
            <a:xfrm>
              <a:off x="6868" y="3459"/>
              <a:ext cx="1323" cy="99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817" tIns="34409" rIns="68817" bIns="34409"/>
            <a:lstStyle>
              <a:lvl1pPr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altLang="ru-RU" sz="180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ru-RU" altLang="ru-RU" sz="1800">
                  <a:solidFill>
                    <a:srgbClr val="000000"/>
                  </a:solidFill>
                  <a:latin typeface="Times New Roman" pitchFamily="18" charset="0"/>
                </a:rPr>
                <a:t>Метанол +</a:t>
              </a:r>
            </a:p>
            <a:p>
              <a:pPr algn="ctr">
                <a:lnSpc>
                  <a:spcPct val="80000"/>
                </a:lnSpc>
              </a:pPr>
              <a:r>
                <a:rPr lang="ru-RU" altLang="ru-RU" sz="1800">
                  <a:solidFill>
                    <a:srgbClr val="000000"/>
                  </a:solidFill>
                  <a:latin typeface="Times New Roman" pitchFamily="18" charset="0"/>
                </a:rPr>
                <a:t>СО</a:t>
              </a:r>
              <a:r>
                <a:rPr lang="ru-RU" altLang="ru-RU" sz="16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ru-RU" altLang="ru-RU" sz="1600">
                <a:latin typeface="Times New Roman" pitchFamily="18" charset="0"/>
              </a:endParaRPr>
            </a:p>
          </p:txBody>
        </p:sp>
        <p:sp>
          <p:nvSpPr>
            <p:cNvPr id="137238" name="TextBox 22"/>
            <p:cNvSpPr txBox="1">
              <a:spLocks noChangeArrowheads="1"/>
            </p:cNvSpPr>
            <p:nvPr/>
          </p:nvSpPr>
          <p:spPr bwMode="auto">
            <a:xfrm>
              <a:off x="6868" y="5812"/>
              <a:ext cx="1323" cy="10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817" tIns="34409" rIns="68817" bIns="34409"/>
            <a:lstStyle>
              <a:lvl1pPr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altLang="ru-RU" sz="180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ru-RU" altLang="ru-RU" sz="1800">
                  <a:solidFill>
                    <a:srgbClr val="000000"/>
                  </a:solidFill>
                  <a:latin typeface="Times New Roman" pitchFamily="18" charset="0"/>
                </a:rPr>
                <a:t>Этилен</a:t>
              </a:r>
            </a:p>
            <a:p>
              <a:pPr algn="ctr">
                <a:lnSpc>
                  <a:spcPct val="80000"/>
                </a:lnSpc>
              </a:pPr>
              <a:r>
                <a:rPr lang="ru-RU" altLang="ru-RU" sz="180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</a:p>
            <a:p>
              <a:pPr algn="ctr">
                <a:lnSpc>
                  <a:spcPct val="80000"/>
                </a:lnSpc>
              </a:pPr>
              <a:r>
                <a:rPr lang="ru-RU" altLang="ru-RU" sz="1800">
                  <a:solidFill>
                    <a:srgbClr val="000000"/>
                  </a:solidFill>
                  <a:latin typeface="Times New Roman" pitchFamily="18" charset="0"/>
                </a:rPr>
                <a:t>СО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137239" name="TextBox 23"/>
            <p:cNvSpPr txBox="1">
              <a:spLocks noChangeArrowheads="1"/>
            </p:cNvSpPr>
            <p:nvPr/>
          </p:nvSpPr>
          <p:spPr bwMode="auto">
            <a:xfrm>
              <a:off x="9515" y="2937"/>
              <a:ext cx="2295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817" tIns="34409" rIns="68817" bIns="34409"/>
            <a:lstStyle>
              <a:lvl1pPr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altLang="ru-RU" sz="1800">
                  <a:solidFill>
                    <a:srgbClr val="000000"/>
                  </a:solidFill>
                  <a:latin typeface="Times New Roman" pitchFamily="18" charset="0"/>
                </a:rPr>
                <a:t>Метилацетат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137240" name="TextBox 24"/>
            <p:cNvSpPr txBox="1">
              <a:spLocks noChangeArrowheads="1"/>
            </p:cNvSpPr>
            <p:nvPr/>
          </p:nvSpPr>
          <p:spPr bwMode="auto">
            <a:xfrm>
              <a:off x="9603" y="3547"/>
              <a:ext cx="2207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817" tIns="34409" rIns="68817" bIns="34409"/>
            <a:lstStyle>
              <a:lvl1pPr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altLang="ru-RU" sz="1800">
                  <a:solidFill>
                    <a:srgbClr val="000000"/>
                  </a:solidFill>
                  <a:latin typeface="Times New Roman" pitchFamily="18" charset="0"/>
                </a:rPr>
                <a:t>Диметилкарбонат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137241" name="AutoShape 34"/>
            <p:cNvSpPr>
              <a:spLocks noChangeArrowheads="1"/>
            </p:cNvSpPr>
            <p:nvPr/>
          </p:nvSpPr>
          <p:spPr bwMode="auto">
            <a:xfrm>
              <a:off x="3692" y="3635"/>
              <a:ext cx="963" cy="591"/>
            </a:xfrm>
            <a:prstGeom prst="rightArrow">
              <a:avLst>
                <a:gd name="adj1" fmla="val 50000"/>
                <a:gd name="adj2" fmla="val 33660"/>
              </a:avLst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8817" tIns="34409" rIns="68817" bIns="34409" anchor="ctr"/>
            <a:lstStyle/>
            <a:p>
              <a:pPr algn="ctr"/>
              <a:endParaRPr lang="ru-RU" altLang="ru-RU"/>
            </a:p>
          </p:txBody>
        </p:sp>
        <p:sp>
          <p:nvSpPr>
            <p:cNvPr id="137242" name="AutoShape 34"/>
            <p:cNvSpPr>
              <a:spLocks noChangeArrowheads="1"/>
            </p:cNvSpPr>
            <p:nvPr/>
          </p:nvSpPr>
          <p:spPr bwMode="auto">
            <a:xfrm>
              <a:off x="3692" y="5897"/>
              <a:ext cx="963" cy="594"/>
            </a:xfrm>
            <a:prstGeom prst="rightArrow">
              <a:avLst>
                <a:gd name="adj1" fmla="val 50000"/>
                <a:gd name="adj2" fmla="val 33490"/>
              </a:avLst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8817" tIns="34409" rIns="68817" bIns="34409" anchor="ctr"/>
            <a:lstStyle/>
            <a:p>
              <a:pPr algn="ctr"/>
              <a:endParaRPr lang="ru-RU" altLang="ru-RU"/>
            </a:p>
          </p:txBody>
        </p:sp>
        <p:sp>
          <p:nvSpPr>
            <p:cNvPr id="137243" name="AutoShape 34"/>
            <p:cNvSpPr>
              <a:spLocks noChangeArrowheads="1"/>
            </p:cNvSpPr>
            <p:nvPr/>
          </p:nvSpPr>
          <p:spPr bwMode="auto">
            <a:xfrm>
              <a:off x="5809" y="3635"/>
              <a:ext cx="1024" cy="591"/>
            </a:xfrm>
            <a:prstGeom prst="rightArrow">
              <a:avLst>
                <a:gd name="adj1" fmla="val 50000"/>
                <a:gd name="adj2" fmla="val 32568"/>
              </a:avLst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8817" tIns="34409" rIns="68817" bIns="34409" anchor="ctr"/>
            <a:lstStyle/>
            <a:p>
              <a:pPr algn="ctr"/>
              <a:endParaRPr lang="ru-RU" altLang="ru-RU"/>
            </a:p>
          </p:txBody>
        </p:sp>
        <p:sp>
          <p:nvSpPr>
            <p:cNvPr id="137244" name="AutoShape 34"/>
            <p:cNvSpPr>
              <a:spLocks noChangeArrowheads="1"/>
            </p:cNvSpPr>
            <p:nvPr/>
          </p:nvSpPr>
          <p:spPr bwMode="auto">
            <a:xfrm>
              <a:off x="5809" y="5897"/>
              <a:ext cx="1024" cy="594"/>
            </a:xfrm>
            <a:prstGeom prst="rightArrow">
              <a:avLst>
                <a:gd name="adj1" fmla="val 50000"/>
                <a:gd name="adj2" fmla="val 32642"/>
              </a:avLst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8817" tIns="34409" rIns="68817" bIns="34409" anchor="ctr"/>
            <a:lstStyle/>
            <a:p>
              <a:pPr algn="ctr"/>
              <a:endParaRPr lang="ru-RU" altLang="ru-RU"/>
            </a:p>
          </p:txBody>
        </p:sp>
        <p:cxnSp>
          <p:nvCxnSpPr>
            <p:cNvPr id="137245" name="Прямая со стрелкой 30"/>
            <p:cNvCxnSpPr>
              <a:cxnSpLocks noChangeShapeType="1"/>
              <a:stCxn id="137237" idx="3"/>
              <a:endCxn id="137227" idx="1"/>
            </p:cNvCxnSpPr>
            <p:nvPr/>
          </p:nvCxnSpPr>
          <p:spPr bwMode="auto">
            <a:xfrm flipV="1">
              <a:off x="8191" y="3112"/>
              <a:ext cx="1059" cy="842"/>
            </a:xfrm>
            <a:prstGeom prst="straightConnector1">
              <a:avLst/>
            </a:prstGeom>
            <a:noFill/>
            <a:ln w="22225" algn="ctr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246" name="Прямая со стрелкой 31"/>
            <p:cNvCxnSpPr>
              <a:cxnSpLocks noChangeShapeType="1"/>
              <a:stCxn id="137237" idx="3"/>
              <a:endCxn id="137228" idx="1"/>
            </p:cNvCxnSpPr>
            <p:nvPr/>
          </p:nvCxnSpPr>
          <p:spPr bwMode="auto">
            <a:xfrm flipV="1">
              <a:off x="8191" y="3722"/>
              <a:ext cx="1059" cy="232"/>
            </a:xfrm>
            <a:prstGeom prst="straightConnector1">
              <a:avLst/>
            </a:prstGeom>
            <a:noFill/>
            <a:ln w="22225" algn="ctr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247" name="Прямая со стрелкой 34"/>
            <p:cNvCxnSpPr>
              <a:cxnSpLocks noChangeShapeType="1"/>
              <a:stCxn id="137237" idx="3"/>
              <a:endCxn id="137229" idx="1"/>
            </p:cNvCxnSpPr>
            <p:nvPr/>
          </p:nvCxnSpPr>
          <p:spPr bwMode="auto">
            <a:xfrm>
              <a:off x="8191" y="3954"/>
              <a:ext cx="1059" cy="464"/>
            </a:xfrm>
            <a:prstGeom prst="straightConnector1">
              <a:avLst/>
            </a:prstGeom>
            <a:noFill/>
            <a:ln w="22225" algn="ctr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248" name="Прямая со стрелкой 37"/>
            <p:cNvCxnSpPr>
              <a:cxnSpLocks noChangeShapeType="1"/>
              <a:stCxn id="137237" idx="3"/>
              <a:endCxn id="137230" idx="1"/>
            </p:cNvCxnSpPr>
            <p:nvPr/>
          </p:nvCxnSpPr>
          <p:spPr bwMode="auto">
            <a:xfrm>
              <a:off x="8191" y="3954"/>
              <a:ext cx="1059" cy="1073"/>
            </a:xfrm>
            <a:prstGeom prst="straightConnector1">
              <a:avLst/>
            </a:prstGeom>
            <a:noFill/>
            <a:ln w="22225" algn="ctr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249" name="Прямая со стрелкой 40"/>
            <p:cNvCxnSpPr>
              <a:cxnSpLocks noChangeShapeType="1"/>
              <a:stCxn id="137238" idx="3"/>
              <a:endCxn id="137231" idx="1"/>
            </p:cNvCxnSpPr>
            <p:nvPr/>
          </p:nvCxnSpPr>
          <p:spPr bwMode="auto">
            <a:xfrm flipV="1">
              <a:off x="8191" y="5725"/>
              <a:ext cx="1059" cy="615"/>
            </a:xfrm>
            <a:prstGeom prst="straightConnector1">
              <a:avLst/>
            </a:prstGeom>
            <a:noFill/>
            <a:ln w="22225" algn="ctr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250" name="Прямая со стрелкой 43"/>
            <p:cNvCxnSpPr>
              <a:cxnSpLocks noChangeShapeType="1"/>
              <a:stCxn id="137238" idx="3"/>
              <a:endCxn id="137232" idx="1"/>
            </p:cNvCxnSpPr>
            <p:nvPr/>
          </p:nvCxnSpPr>
          <p:spPr bwMode="auto">
            <a:xfrm>
              <a:off x="8191" y="6340"/>
              <a:ext cx="1059" cy="81"/>
            </a:xfrm>
            <a:prstGeom prst="straightConnector1">
              <a:avLst/>
            </a:prstGeom>
            <a:noFill/>
            <a:ln w="22225" algn="ctr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251" name="Прямая со стрелкой 46"/>
            <p:cNvCxnSpPr>
              <a:cxnSpLocks noChangeShapeType="1"/>
              <a:stCxn id="137238" idx="3"/>
              <a:endCxn id="137233" idx="1"/>
            </p:cNvCxnSpPr>
            <p:nvPr/>
          </p:nvCxnSpPr>
          <p:spPr bwMode="auto">
            <a:xfrm>
              <a:off x="8191" y="6340"/>
              <a:ext cx="1059" cy="777"/>
            </a:xfrm>
            <a:prstGeom prst="straightConnector1">
              <a:avLst/>
            </a:prstGeom>
            <a:noFill/>
            <a:ln w="22225" algn="ctr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252" name="Shape 41"/>
            <p:cNvCxnSpPr>
              <a:cxnSpLocks noChangeShapeType="1"/>
              <a:stCxn id="137238" idx="2"/>
              <a:endCxn id="137238" idx="2"/>
            </p:cNvCxnSpPr>
            <p:nvPr/>
          </p:nvCxnSpPr>
          <p:spPr bwMode="auto">
            <a:xfrm rot="16200000" flipH="1">
              <a:off x="7530" y="6867"/>
              <a:ext cx="1" cy="1"/>
            </a:xfrm>
            <a:prstGeom prst="bentConnector3">
              <a:avLst>
                <a:gd name="adj1" fmla="val 35900000"/>
              </a:avLst>
            </a:prstGeom>
            <a:noFill/>
            <a:ln w="19050" algn="ctr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7220" name="Прямоугольник 6"/>
          <p:cNvSpPr>
            <a:spLocks noChangeArrowheads="1"/>
          </p:cNvSpPr>
          <p:nvPr/>
        </p:nvSpPr>
        <p:spPr bwMode="auto">
          <a:xfrm>
            <a:off x="1524000" y="5702302"/>
            <a:ext cx="9144000" cy="1200329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9F9F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ru-RU" altLang="ru-RU" dirty="0"/>
              <a:t>Взаимодействие </a:t>
            </a:r>
            <a:r>
              <a:rPr lang="ru-RU" altLang="ru-RU" dirty="0" err="1"/>
              <a:t>оксигенатов</a:t>
            </a:r>
            <a:r>
              <a:rPr lang="ru-RU" altLang="ru-RU" dirty="0"/>
              <a:t> и СО, олефинов и СО позволяет получать широкий спектр нового типа </a:t>
            </a:r>
            <a:r>
              <a:rPr lang="en-US" altLang="ru-RU" dirty="0"/>
              <a:t>GTL</a:t>
            </a:r>
            <a:r>
              <a:rPr lang="ru-RU" altLang="ru-RU" sz="1400" dirty="0"/>
              <a:t>-продуктов</a:t>
            </a:r>
            <a:r>
              <a:rPr lang="ru-RU" altLang="ru-RU" dirty="0"/>
              <a:t> с высокой добавленной стоимостью. Большая часть этих продуктов может потребляться непосредственно в нефтедобыче, транспортировке и переработке добываемого сырья или использоваться в качестве топливных добавок. </a:t>
            </a:r>
          </a:p>
        </p:txBody>
      </p:sp>
    </p:spTree>
    <p:extLst>
      <p:ext uri="{BB962C8B-B14F-4D97-AF65-F5344CB8AC3E}">
        <p14:creationId xmlns:p14="http://schemas.microsoft.com/office/powerpoint/2010/main" val="273932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7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7C0563F-97B5-4B9A-9853-09306C2FAB2E}" type="slidenum">
              <a:rPr lang="ru-RU" altLang="ru-RU" sz="1200" b="0">
                <a:solidFill>
                  <a:srgbClr val="898989"/>
                </a:solidFill>
              </a:rPr>
              <a:pPr algn="r" eaLnBrk="1" hangingPunct="1"/>
              <a:t>19</a:t>
            </a:fld>
            <a:endParaRPr lang="ru-RU" altLang="ru-RU" sz="1200" b="0">
              <a:solidFill>
                <a:srgbClr val="898989"/>
              </a:solidFill>
            </a:endParaRPr>
          </a:p>
        </p:txBody>
      </p:sp>
      <p:sp>
        <p:nvSpPr>
          <p:cNvPr id="54275" name="Rectangle 6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1524000" y="115889"/>
            <a:ext cx="91440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207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  <a:buSzPct val="95000"/>
            </a:pPr>
            <a:r>
              <a:rPr lang="ru-RU" altLang="ru-RU" u="sng">
                <a:solidFill>
                  <a:srgbClr val="000066"/>
                </a:solidFill>
                <a:cs typeface="Arial" panose="020B0604020202020204" pitchFamily="34" charset="0"/>
              </a:rPr>
              <a:t>Окислительная Конденсация Метана</a:t>
            </a:r>
          </a:p>
          <a:p>
            <a:pPr algn="ctr">
              <a:spcBef>
                <a:spcPct val="20000"/>
              </a:spcBef>
              <a:buClr>
                <a:srgbClr val="000066"/>
              </a:buClr>
              <a:buSzPct val="95000"/>
            </a:pPr>
            <a:r>
              <a:rPr lang="ru-RU" altLang="ru-RU" u="sng">
                <a:solidFill>
                  <a:srgbClr val="000066"/>
                </a:solidFill>
                <a:cs typeface="Arial" panose="020B0604020202020204" pitchFamily="34" charset="0"/>
              </a:rPr>
              <a:t>прямой путь переработки метана в этилен</a:t>
            </a:r>
            <a:endParaRPr lang="ru-RU" altLang="ru-RU" b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54276" name="Text Box 25"/>
          <p:cNvSpPr txBox="1">
            <a:spLocks noChangeArrowheads="1"/>
          </p:cNvSpPr>
          <p:nvPr/>
        </p:nvSpPr>
        <p:spPr bwMode="auto">
          <a:xfrm>
            <a:off x="6170614" y="2168525"/>
            <a:ext cx="4821237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20000"/>
              </a:spcBef>
            </a:pPr>
            <a:r>
              <a:rPr lang="ru-RU" altLang="ru-RU" sz="4000" dirty="0">
                <a:solidFill>
                  <a:srgbClr val="CC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ru-RU" altLang="ru-RU" sz="4000" baseline="-20000" dirty="0">
                <a:solidFill>
                  <a:srgbClr val="CC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altLang="ru-RU" sz="4000" dirty="0">
                <a:solidFill>
                  <a:srgbClr val="CC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Н</a:t>
            </a:r>
            <a:r>
              <a:rPr lang="ru-RU" altLang="ru-RU" sz="4000" baseline="-20000" dirty="0">
                <a:solidFill>
                  <a:srgbClr val="CC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ru-RU" altLang="ru-RU" sz="4000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+ </a:t>
            </a:r>
            <a:r>
              <a:rPr lang="ru-RU" altLang="ru-RU" sz="4000" dirty="0">
                <a:solidFill>
                  <a:srgbClr val="CC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ru-RU" altLang="ru-RU" sz="4000" baseline="-20000" dirty="0">
                <a:solidFill>
                  <a:srgbClr val="CC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altLang="ru-RU" sz="4000" dirty="0">
                <a:solidFill>
                  <a:srgbClr val="CC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Н</a:t>
            </a:r>
            <a:r>
              <a:rPr lang="ru-RU" altLang="ru-RU" sz="4000" baseline="-20000" dirty="0">
                <a:solidFill>
                  <a:srgbClr val="CC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ru-RU" altLang="ru-RU" sz="4000" b="0" dirty="0">
                <a:solidFill>
                  <a:srgbClr val="CC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b="0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</a:pPr>
            <a:r>
              <a:rPr lang="ru-RU" altLang="ru-RU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целевые продукты</a:t>
            </a:r>
            <a:r>
              <a:rPr lang="ru-RU" altLang="ru-RU" sz="40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</a:pPr>
            <a:r>
              <a:rPr lang="ru-RU" altLang="ru-RU" sz="1800" dirty="0">
                <a:latin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altLang="ru-RU" sz="1800" baseline="-20000" dirty="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altLang="ru-RU" sz="1800" dirty="0">
                <a:latin typeface="Times New Roman" panose="02020603050405020304" pitchFamily="18" charset="0"/>
                <a:cs typeface="Arial" panose="020B0604020202020204" pitchFamily="34" charset="0"/>
              </a:rPr>
              <a:t>; СО; СО</a:t>
            </a:r>
            <a:r>
              <a:rPr lang="ru-RU" altLang="ru-RU" sz="1800" baseline="-20000" dirty="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altLang="ru-RU" sz="1800" dirty="0">
                <a:latin typeface="Times New Roman" panose="02020603050405020304" pitchFamily="18" charset="0"/>
                <a:cs typeface="Arial" panose="020B0604020202020204" pitchFamily="34" charset="0"/>
              </a:rPr>
              <a:t>; Н</a:t>
            </a:r>
            <a:r>
              <a:rPr lang="ru-RU" altLang="ru-RU" sz="1800" baseline="-20000" dirty="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altLang="ru-RU" sz="1800" dirty="0">
                <a:latin typeface="Times New Roman" panose="02020603050405020304" pitchFamily="18" charset="0"/>
                <a:cs typeface="Arial" panose="020B0604020202020204" pitchFamily="34" charset="0"/>
              </a:rPr>
              <a:t>О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1800" dirty="0">
                <a:latin typeface="Times New Roman" panose="02020603050405020304" pitchFamily="18" charset="0"/>
                <a:cs typeface="Arial" panose="020B0604020202020204" pitchFamily="34" charset="0"/>
              </a:rPr>
              <a:t> побочные продукты</a:t>
            </a:r>
          </a:p>
        </p:txBody>
      </p:sp>
      <p:sp>
        <p:nvSpPr>
          <p:cNvPr id="54277" name="Rectangle 28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2228851" y="2149475"/>
            <a:ext cx="259556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ru-RU" altLang="ru-RU" sz="4000">
                <a:solidFill>
                  <a:srgbClr val="CC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СН</a:t>
            </a:r>
            <a:r>
              <a:rPr lang="ru-RU" altLang="ru-RU" sz="4000" baseline="-20000">
                <a:solidFill>
                  <a:srgbClr val="CC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ru-RU" altLang="ru-RU" sz="4000">
                <a:solidFill>
                  <a:srgbClr val="CC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+ О</a:t>
            </a:r>
            <a:r>
              <a:rPr lang="ru-RU" altLang="ru-RU" sz="4000" baseline="-20000">
                <a:solidFill>
                  <a:srgbClr val="CC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278" name="Text Box 31"/>
          <p:cNvSpPr txBox="1">
            <a:spLocks noChangeArrowheads="1"/>
          </p:cNvSpPr>
          <p:nvPr/>
        </p:nvSpPr>
        <p:spPr bwMode="auto">
          <a:xfrm>
            <a:off x="4183064" y="2133601"/>
            <a:ext cx="1868487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700-900</a:t>
            </a:r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С,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катализатор</a:t>
            </a:r>
          </a:p>
        </p:txBody>
      </p:sp>
      <p:sp>
        <p:nvSpPr>
          <p:cNvPr id="54279" name="AutoShape 30"/>
          <p:cNvSpPr>
            <a:spLocks noChangeArrowheads="1"/>
          </p:cNvSpPr>
          <p:nvPr/>
        </p:nvSpPr>
        <p:spPr bwMode="auto">
          <a:xfrm>
            <a:off x="4494213" y="2397125"/>
            <a:ext cx="990600" cy="228600"/>
          </a:xfrm>
          <a:prstGeom prst="rightArrow">
            <a:avLst>
              <a:gd name="adj1" fmla="val 50000"/>
              <a:gd name="adj2" fmla="val 108333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 b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9641" name="TextBox 12"/>
          <p:cNvSpPr txBox="1">
            <a:spLocks noChangeArrowheads="1"/>
          </p:cNvSpPr>
          <p:nvPr/>
        </p:nvSpPr>
        <p:spPr bwMode="auto">
          <a:xfrm>
            <a:off x="2279651" y="3789364"/>
            <a:ext cx="80168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u="sng" dirty="0">
                <a:solidFill>
                  <a:srgbClr val="00B050"/>
                </a:solidFill>
                <a:cs typeface="Arial" pitchFamily="34" charset="0"/>
              </a:rPr>
              <a:t>Сырье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b="0" dirty="0">
                <a:cs typeface="Arial" pitchFamily="34" charset="0"/>
              </a:rPr>
              <a:t>природный газ,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b="0" dirty="0">
                <a:cs typeface="Arial" pitchFamily="34" charset="0"/>
              </a:rPr>
              <a:t>попутный нефтяной газ,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b="0" dirty="0">
                <a:cs typeface="Arial" pitchFamily="34" charset="0"/>
              </a:rPr>
              <a:t>газы деструктивной переработки нефти </a:t>
            </a:r>
          </a:p>
          <a:p>
            <a:pPr eaLnBrk="1" hangingPunct="1">
              <a:defRPr/>
            </a:pPr>
            <a:endParaRPr lang="ru-RU" altLang="ru-RU" b="0" dirty="0">
              <a:cs typeface="Arial" pitchFamily="34" charset="0"/>
            </a:endParaRPr>
          </a:p>
        </p:txBody>
      </p:sp>
      <p:sp>
        <p:nvSpPr>
          <p:cNvPr id="54281" name="TextBox 31"/>
          <p:cNvSpPr txBox="1">
            <a:spLocks noChangeArrowheads="1"/>
          </p:cNvSpPr>
          <p:nvPr/>
        </p:nvSpPr>
        <p:spPr bwMode="auto">
          <a:xfrm flipH="1">
            <a:off x="1820864" y="6396039"/>
            <a:ext cx="4129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i="1" u="sng" dirty="0">
                <a:solidFill>
                  <a:srgbClr val="00B050"/>
                </a:solidFill>
              </a:rPr>
              <a:t>РГУ НГ им. </a:t>
            </a:r>
            <a:r>
              <a:rPr lang="ru-RU" altLang="ru-RU" sz="1400" i="1" u="sng" dirty="0" err="1">
                <a:solidFill>
                  <a:srgbClr val="00B050"/>
                </a:solidFill>
              </a:rPr>
              <a:t>И.М.Губкина</a:t>
            </a:r>
            <a:r>
              <a:rPr lang="ru-RU" altLang="ru-RU" sz="1400" i="1" u="sng" dirty="0">
                <a:solidFill>
                  <a:srgbClr val="00B050"/>
                </a:solidFill>
              </a:rPr>
              <a:t>, ИОНХ РАН</a:t>
            </a:r>
          </a:p>
        </p:txBody>
      </p:sp>
    </p:spTree>
    <p:extLst>
      <p:ext uri="{BB962C8B-B14F-4D97-AF65-F5344CB8AC3E}">
        <p14:creationId xmlns:p14="http://schemas.microsoft.com/office/powerpoint/2010/main" val="693755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039017"/>
              </p:ext>
            </p:extLst>
          </p:nvPr>
        </p:nvGraphicFramePr>
        <p:xfrm>
          <a:off x="7291401" y="1538294"/>
          <a:ext cx="1489075" cy="35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6" name="CS ChemDraw Drawing" r:id="rId3" imgW="1016203" imgH="345651" progId="ChemDraw.Document.6.0">
                  <p:embed/>
                </p:oleObj>
              </mc:Choice>
              <mc:Fallback>
                <p:oleObj name="CS ChemDraw Drawing" r:id="rId3" imgW="1016203" imgH="34565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1401" y="1538294"/>
                        <a:ext cx="1489075" cy="3571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33451" y="1323981"/>
            <a:ext cx="6815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Сырье</a:t>
            </a:r>
          </a:p>
        </p:txBody>
      </p:sp>
      <p:sp>
        <p:nvSpPr>
          <p:cNvPr id="4" name="Блок-схема: знак завершения 3"/>
          <p:cNvSpPr/>
          <p:nvPr/>
        </p:nvSpPr>
        <p:spPr>
          <a:xfrm rot="5400000">
            <a:off x="1112013" y="2359831"/>
            <a:ext cx="1857388" cy="357190"/>
          </a:xfrm>
          <a:prstGeom prst="flowChartTerminator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5" name="TextBox 4"/>
          <p:cNvSpPr txBox="1"/>
          <p:nvPr/>
        </p:nvSpPr>
        <p:spPr>
          <a:xfrm>
            <a:off x="933451" y="2252674"/>
            <a:ext cx="9941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Перегонка при</a:t>
            </a:r>
          </a:p>
          <a:p>
            <a:r>
              <a:rPr lang="ru-RU" sz="1000" dirty="0"/>
              <a:t>атмосферном </a:t>
            </a:r>
          </a:p>
          <a:p>
            <a:r>
              <a:rPr lang="ru-RU" sz="1000" dirty="0"/>
              <a:t>давлении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290608" y="1966922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 flipH="1" flipV="1">
            <a:off x="1147732" y="1824046"/>
            <a:ext cx="28575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19303" y="1609732"/>
            <a:ext cx="7809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/>
              <a:t>Легкая </a:t>
            </a:r>
            <a:r>
              <a:rPr lang="ru-RU" sz="800" b="1" dirty="0" err="1"/>
              <a:t>нафта</a:t>
            </a:r>
            <a:endParaRPr lang="ru-RU" sz="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19302" y="1895484"/>
            <a:ext cx="4603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err="1"/>
              <a:t>Нафта</a:t>
            </a:r>
            <a:endParaRPr lang="ru-RU" sz="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19302" y="2181236"/>
            <a:ext cx="5549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/>
              <a:t>Керосин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19302" y="2466988"/>
            <a:ext cx="1143008" cy="21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/>
              <a:t>Средние  дистилляты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19303" y="2895616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/>
              <a:t>Атмосферный </a:t>
            </a:r>
          </a:p>
          <a:p>
            <a:r>
              <a:rPr lang="ru-RU" sz="800" b="1" dirty="0"/>
              <a:t>газойль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450" y="3824310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/>
              <a:t>Остаток атмосферной</a:t>
            </a:r>
          </a:p>
          <a:p>
            <a:r>
              <a:rPr lang="ru-RU" sz="800" b="1" dirty="0"/>
              <a:t>перегонки 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5400000">
            <a:off x="1219170" y="4324376"/>
            <a:ext cx="157163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004988" y="5110194"/>
            <a:ext cx="7143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Блок-схема: знак завершения 15"/>
          <p:cNvSpPr/>
          <p:nvPr/>
        </p:nvSpPr>
        <p:spPr>
          <a:xfrm>
            <a:off x="2719368" y="4610128"/>
            <a:ext cx="285752" cy="1143008"/>
          </a:xfrm>
          <a:prstGeom prst="flowChartTerminator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862113" y="5253070"/>
            <a:ext cx="880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Перегонка в </a:t>
            </a:r>
          </a:p>
          <a:p>
            <a:r>
              <a:rPr lang="ru-RU" sz="1000" dirty="0"/>
              <a:t>вакууме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94556" y="41815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b="1" dirty="0"/>
              <a:t>Вакуумный </a:t>
            </a:r>
          </a:p>
          <a:p>
            <a:pPr algn="ctr"/>
            <a:r>
              <a:rPr lang="ru-RU" sz="800" b="1" dirty="0"/>
              <a:t>газойль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5400000">
            <a:off x="2504260" y="3467120"/>
            <a:ext cx="286546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16" idx="0"/>
            <a:endCxn id="18" idx="2"/>
          </p:cNvCxnSpPr>
          <p:nvPr/>
        </p:nvCxnSpPr>
        <p:spPr>
          <a:xfrm rot="16200000" flipV="1">
            <a:off x="2814583" y="4562467"/>
            <a:ext cx="90074" cy="52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8" idx="0"/>
          </p:cNvCxnSpPr>
          <p:nvPr/>
        </p:nvCxnSpPr>
        <p:spPr>
          <a:xfrm rot="16200000" flipV="1">
            <a:off x="2640057" y="3964562"/>
            <a:ext cx="428628" cy="5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647930" y="3609996"/>
            <a:ext cx="107157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0115161"/>
              </p:ext>
            </p:extLst>
          </p:nvPr>
        </p:nvGraphicFramePr>
        <p:xfrm>
          <a:off x="3709307" y="3395682"/>
          <a:ext cx="1715827" cy="50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7" name="CS ChemDraw Drawing" r:id="rId5" imgW="982675" imgH="383852" progId="ChemDraw.Document.6.0">
                  <p:embed/>
                </p:oleObj>
              </mc:Choice>
              <mc:Fallback>
                <p:oleObj name="CS ChemDraw Drawing" r:id="rId5" imgW="982675" imgH="38385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9307" y="3395682"/>
                        <a:ext cx="1715827" cy="5000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 flipH="1">
            <a:off x="3576625" y="3372528"/>
            <a:ext cx="2025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Каталитический крекинг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3219434" y="4252938"/>
            <a:ext cx="3000396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16335"/>
              </p:ext>
            </p:extLst>
          </p:nvPr>
        </p:nvGraphicFramePr>
        <p:xfrm>
          <a:off x="6219831" y="3967186"/>
          <a:ext cx="1489779" cy="57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8" name="CS ChemDraw Drawing" r:id="rId7" imgW="1016203" imgH="345651" progId="ChemDraw.Document.6.0">
                  <p:embed/>
                </p:oleObj>
              </mc:Choice>
              <mc:Fallback>
                <p:oleObj name="CS ChemDraw Drawing" r:id="rId7" imgW="1016203" imgH="34565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9831" y="3967186"/>
                        <a:ext cx="1489779" cy="571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301687" y="4057260"/>
            <a:ext cx="1430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Гидрокрекинг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76559" y="4824443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/>
              <a:t>Дистилляты</a:t>
            </a:r>
          </a:p>
          <a:p>
            <a:r>
              <a:rPr lang="ru-RU" sz="800" b="1" dirty="0"/>
              <a:t>смазочных</a:t>
            </a:r>
          </a:p>
          <a:p>
            <a:r>
              <a:rPr lang="ru-RU" sz="800" b="1" dirty="0"/>
              <a:t>масел</a:t>
            </a:r>
          </a:p>
        </p:txBody>
      </p:sp>
      <p:cxnSp>
        <p:nvCxnSpPr>
          <p:cNvPr id="29" name="Прямая соединительная линия 28"/>
          <p:cNvCxnSpPr>
            <a:stCxn id="16" idx="2"/>
          </p:cNvCxnSpPr>
          <p:nvPr/>
        </p:nvCxnSpPr>
        <p:spPr>
          <a:xfrm rot="5400000">
            <a:off x="2790806" y="5824574"/>
            <a:ext cx="14287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399459" y="5856444"/>
            <a:ext cx="881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Остаток</a:t>
            </a:r>
          </a:p>
        </p:txBody>
      </p:sp>
      <p:cxnSp>
        <p:nvCxnSpPr>
          <p:cNvPr id="31" name="Соединительная линия уступом 30"/>
          <p:cNvCxnSpPr/>
          <p:nvPr/>
        </p:nvCxnSpPr>
        <p:spPr>
          <a:xfrm>
            <a:off x="3219434" y="6038888"/>
            <a:ext cx="428628" cy="142876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5400000" flipH="1" flipV="1">
            <a:off x="3326591" y="5931731"/>
            <a:ext cx="21431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433748" y="5824574"/>
            <a:ext cx="1285884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4719632" y="5681698"/>
            <a:ext cx="928694" cy="35719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err="1"/>
              <a:t>Висбрекинг</a:t>
            </a:r>
            <a:endParaRPr lang="ru-RU" sz="1000" b="1" dirty="0"/>
          </a:p>
          <a:p>
            <a:pPr algn="ctr"/>
            <a:r>
              <a:rPr lang="ru-RU" sz="1000" b="1" dirty="0"/>
              <a:t>Коксование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648062" y="6110326"/>
            <a:ext cx="1285884" cy="214314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err="1"/>
              <a:t>Деасфальтизация</a:t>
            </a:r>
            <a:endParaRPr lang="ru-RU" sz="1000" b="1" dirty="0"/>
          </a:p>
        </p:txBody>
      </p:sp>
      <p:cxnSp>
        <p:nvCxnSpPr>
          <p:cNvPr id="36" name="Прямая со стрелкой 35"/>
          <p:cNvCxnSpPr>
            <a:stCxn id="35" idx="0"/>
          </p:cNvCxnSpPr>
          <p:nvPr/>
        </p:nvCxnSpPr>
        <p:spPr>
          <a:xfrm rot="5400000" flipH="1" flipV="1">
            <a:off x="4040971" y="5860293"/>
            <a:ext cx="500066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933815" y="5395946"/>
            <a:ext cx="8579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err="1"/>
              <a:t>Деасфальтизат</a:t>
            </a:r>
            <a:endParaRPr lang="ru-RU" sz="800" b="1" dirty="0"/>
          </a:p>
        </p:txBody>
      </p:sp>
      <p:cxnSp>
        <p:nvCxnSpPr>
          <p:cNvPr id="38" name="Соединительная линия уступом 37"/>
          <p:cNvCxnSpPr>
            <a:stCxn id="37" idx="0"/>
          </p:cNvCxnSpPr>
          <p:nvPr/>
        </p:nvCxnSpPr>
        <p:spPr>
          <a:xfrm rot="16200000" flipV="1">
            <a:off x="3113010" y="4146178"/>
            <a:ext cx="1713382" cy="78615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219567" y="3824311"/>
            <a:ext cx="794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Газойль</a:t>
            </a:r>
          </a:p>
        </p:txBody>
      </p:sp>
      <p:cxnSp>
        <p:nvCxnSpPr>
          <p:cNvPr id="40" name="Прямая со стрелкой 39"/>
          <p:cNvCxnSpPr/>
          <p:nvPr/>
        </p:nvCxnSpPr>
        <p:spPr>
          <a:xfrm rot="16200000" flipH="1">
            <a:off x="4536661" y="4150158"/>
            <a:ext cx="22306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3362310" y="2609864"/>
            <a:ext cx="2714644" cy="158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5862640" y="5965862"/>
            <a:ext cx="3286148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5400000" flipH="1" flipV="1">
            <a:off x="4148922" y="4895086"/>
            <a:ext cx="1285884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5400000" flipH="1" flipV="1">
            <a:off x="4790276" y="5324508"/>
            <a:ext cx="429422" cy="7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10800000">
            <a:off x="4791070" y="5538822"/>
            <a:ext cx="21431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оединительная линия уступом 45"/>
          <p:cNvCxnSpPr>
            <a:stCxn id="28" idx="3"/>
          </p:cNvCxnSpPr>
          <p:nvPr/>
        </p:nvCxnSpPr>
        <p:spPr>
          <a:xfrm>
            <a:off x="3803040" y="5055276"/>
            <a:ext cx="2488229" cy="483547"/>
          </a:xfrm>
          <a:prstGeom prst="bentConnector3">
            <a:avLst>
              <a:gd name="adj1" fmla="val 5816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кругленный прямоугольник 46"/>
          <p:cNvSpPr/>
          <p:nvPr/>
        </p:nvSpPr>
        <p:spPr>
          <a:xfrm>
            <a:off x="6362706" y="5395946"/>
            <a:ext cx="1000132" cy="35719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/>
              <a:t>Обработка </a:t>
            </a:r>
          </a:p>
          <a:p>
            <a:pPr algn="ctr"/>
            <a:r>
              <a:rPr lang="ru-RU" sz="800" b="1" dirty="0"/>
              <a:t>растворителем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33814" y="3181369"/>
            <a:ext cx="1285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Газы крекинга</a:t>
            </a:r>
          </a:p>
        </p:txBody>
      </p:sp>
      <p:cxnSp>
        <p:nvCxnSpPr>
          <p:cNvPr id="49" name="Прямая со стрелкой 48"/>
          <p:cNvCxnSpPr/>
          <p:nvPr/>
        </p:nvCxnSpPr>
        <p:spPr>
          <a:xfrm rot="16200000" flipV="1">
            <a:off x="4365068" y="2964428"/>
            <a:ext cx="428628" cy="52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219698" y="4681566"/>
            <a:ext cx="4603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err="1"/>
              <a:t>Нафта</a:t>
            </a:r>
            <a:endParaRPr lang="ru-RU" sz="800" b="1" dirty="0"/>
          </a:p>
        </p:txBody>
      </p:sp>
      <p:cxnSp>
        <p:nvCxnSpPr>
          <p:cNvPr id="51" name="Прямая со стрелкой 50"/>
          <p:cNvCxnSpPr/>
          <p:nvPr/>
        </p:nvCxnSpPr>
        <p:spPr>
          <a:xfrm rot="16200000" flipV="1">
            <a:off x="3958968" y="3206522"/>
            <a:ext cx="2928958" cy="211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endCxn id="60" idx="1"/>
          </p:cNvCxnSpPr>
          <p:nvPr/>
        </p:nvCxnSpPr>
        <p:spPr>
          <a:xfrm flipV="1">
            <a:off x="4933947" y="6248826"/>
            <a:ext cx="4247449" cy="27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16200000" flipV="1">
            <a:off x="5150886" y="5607635"/>
            <a:ext cx="1285884" cy="52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576889" y="4771640"/>
            <a:ext cx="542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b="1" dirty="0"/>
              <a:t>Газойль</a:t>
            </a:r>
          </a:p>
        </p:txBody>
      </p:sp>
      <p:cxnSp>
        <p:nvCxnSpPr>
          <p:cNvPr id="55" name="Прямая со стрелкой 54"/>
          <p:cNvCxnSpPr/>
          <p:nvPr/>
        </p:nvCxnSpPr>
        <p:spPr>
          <a:xfrm rot="5400000" flipH="1" flipV="1">
            <a:off x="4754557" y="3645715"/>
            <a:ext cx="2072496" cy="7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rot="5400000" flipH="1" flipV="1">
            <a:off x="5041104" y="5288790"/>
            <a:ext cx="78581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rot="5400000" flipH="1" flipV="1">
            <a:off x="5933284" y="5324508"/>
            <a:ext cx="429422" cy="7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6148392" y="5110194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Скругленный прямоугольник 58"/>
          <p:cNvSpPr/>
          <p:nvPr/>
        </p:nvSpPr>
        <p:spPr>
          <a:xfrm>
            <a:off x="6434144" y="5038756"/>
            <a:ext cx="857256" cy="214314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err="1"/>
              <a:t>Висбрекинг</a:t>
            </a:r>
            <a:endParaRPr lang="ru-RU" sz="1000" b="1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9181396" y="6110327"/>
            <a:ext cx="7295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/>
              <a:t>Асфальт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9148789" y="5824575"/>
            <a:ext cx="4896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/>
              <a:t>Кокс</a:t>
            </a:r>
          </a:p>
        </p:txBody>
      </p:sp>
      <p:cxnSp>
        <p:nvCxnSpPr>
          <p:cNvPr id="62" name="Прямая со стрелкой 61"/>
          <p:cNvCxnSpPr/>
          <p:nvPr/>
        </p:nvCxnSpPr>
        <p:spPr>
          <a:xfrm>
            <a:off x="7362838" y="5110194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rot="5400000">
            <a:off x="7185037" y="4930805"/>
            <a:ext cx="356396" cy="7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077086" y="4538691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/>
              <a:t>Остаток</a:t>
            </a:r>
          </a:p>
        </p:txBody>
      </p:sp>
      <p:graphicFrame>
        <p:nvGraphicFramePr>
          <p:cNvPr id="6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4151771"/>
              </p:ext>
            </p:extLst>
          </p:nvPr>
        </p:nvGraphicFramePr>
        <p:xfrm>
          <a:off x="7600733" y="4805806"/>
          <a:ext cx="2738332" cy="518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9" name="CS ChemDraw Drawing" r:id="rId8" imgW="1016203" imgH="345651" progId="ChemDraw.Document.6.0">
                  <p:embed/>
                </p:oleObj>
              </mc:Choice>
              <mc:Fallback>
                <p:oleObj name="CS ChemDraw Drawing" r:id="rId8" imgW="1016203" imgH="34565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0733" y="4805806"/>
                        <a:ext cx="2738332" cy="5186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7885691" y="4784487"/>
            <a:ext cx="298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/>
              <a:t>Гидродепарафинизация</a:t>
            </a:r>
            <a:r>
              <a:rPr lang="ru-RU" sz="1400" b="1" dirty="0"/>
              <a:t> - </a:t>
            </a:r>
            <a:r>
              <a:rPr lang="ru-RU" sz="1400" b="1" dirty="0" err="1"/>
              <a:t>гидродеароматизация</a:t>
            </a:r>
            <a:endParaRPr lang="ru-RU" sz="1400" b="1" dirty="0"/>
          </a:p>
        </p:txBody>
      </p:sp>
      <p:cxnSp>
        <p:nvCxnSpPr>
          <p:cNvPr id="67" name="Прямая со стрелкой 66"/>
          <p:cNvCxnSpPr/>
          <p:nvPr/>
        </p:nvCxnSpPr>
        <p:spPr>
          <a:xfrm rot="5400000">
            <a:off x="8184772" y="5359830"/>
            <a:ext cx="214314" cy="7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Скругленный прямоугольник 67"/>
          <p:cNvSpPr/>
          <p:nvPr/>
        </p:nvSpPr>
        <p:spPr>
          <a:xfrm>
            <a:off x="7648590" y="5467384"/>
            <a:ext cx="1000132" cy="27622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err="1"/>
              <a:t>Гидрофинишинг</a:t>
            </a:r>
            <a:endParaRPr lang="ru-RU" sz="800" b="1" dirty="0"/>
          </a:p>
        </p:txBody>
      </p:sp>
      <p:cxnSp>
        <p:nvCxnSpPr>
          <p:cNvPr id="69" name="Прямая со стрелкой 68"/>
          <p:cNvCxnSpPr/>
          <p:nvPr/>
        </p:nvCxnSpPr>
        <p:spPr>
          <a:xfrm>
            <a:off x="7362838" y="5608672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8720160" y="5608672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/>
          <p:cNvSpPr/>
          <p:nvPr/>
        </p:nvSpPr>
        <p:spPr>
          <a:xfrm>
            <a:off x="9077351" y="5395947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/>
              <a:t>Смазочные</a:t>
            </a:r>
          </a:p>
          <a:p>
            <a:pPr algn="ctr"/>
            <a:r>
              <a:rPr lang="ru-RU" sz="1200" b="1" dirty="0"/>
              <a:t>масла</a:t>
            </a:r>
          </a:p>
        </p:txBody>
      </p:sp>
      <p:graphicFrame>
        <p:nvGraphicFramePr>
          <p:cNvPr id="7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182073"/>
              </p:ext>
            </p:extLst>
          </p:nvPr>
        </p:nvGraphicFramePr>
        <p:xfrm>
          <a:off x="9077351" y="3105172"/>
          <a:ext cx="869831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0" name="CS ChemDraw Drawing" r:id="rId9" imgW="761695" imgH="504265" progId="ChemDraw.Document.6.0">
                  <p:embed/>
                </p:oleObj>
              </mc:Choice>
              <mc:Fallback>
                <p:oleObj name="CS ChemDraw Drawing" r:id="rId9" imgW="761695" imgH="50426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7351" y="3105172"/>
                        <a:ext cx="869831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528874"/>
              </p:ext>
            </p:extLst>
          </p:nvPr>
        </p:nvGraphicFramePr>
        <p:xfrm>
          <a:off x="9005913" y="3824310"/>
          <a:ext cx="1051939" cy="50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1" name="CS ChemDraw Drawing" r:id="rId11" imgW="741883" imgH="351763" progId="ChemDraw.Document.6.0">
                  <p:embed/>
                </p:oleObj>
              </mc:Choice>
              <mc:Fallback>
                <p:oleObj name="CS ChemDraw Drawing" r:id="rId11" imgW="741883" imgH="35176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5913" y="3824310"/>
                        <a:ext cx="1051939" cy="5000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4" name="Прямая со стрелкой 73"/>
          <p:cNvCxnSpPr/>
          <p:nvPr/>
        </p:nvCxnSpPr>
        <p:spPr>
          <a:xfrm>
            <a:off x="4862508" y="3967186"/>
            <a:ext cx="4071966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рямоугольник 74"/>
          <p:cNvSpPr/>
          <p:nvPr/>
        </p:nvSpPr>
        <p:spPr>
          <a:xfrm>
            <a:off x="9077351" y="3824311"/>
            <a:ext cx="923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/>
              <a:t>Топливные</a:t>
            </a:r>
          </a:p>
          <a:p>
            <a:pPr algn="ctr"/>
            <a:r>
              <a:rPr lang="ru-RU" sz="1200" b="1" dirty="0"/>
              <a:t>масла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9148788" y="3252807"/>
            <a:ext cx="663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/>
              <a:t>Бензин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6862772" y="3681434"/>
            <a:ext cx="1071570" cy="214314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err="1">
                <a:solidFill>
                  <a:schemeClr val="tx1"/>
                </a:solidFill>
              </a:rPr>
              <a:t>Обессеривание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886503" y="3567076"/>
            <a:ext cx="934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/>
              <a:t>Бензин </a:t>
            </a:r>
          </a:p>
          <a:p>
            <a:r>
              <a:rPr lang="ru-RU" sz="1000" b="1" dirty="0"/>
              <a:t>кат. крекинга</a:t>
            </a:r>
          </a:p>
        </p:txBody>
      </p:sp>
      <p:cxnSp>
        <p:nvCxnSpPr>
          <p:cNvPr id="79" name="Прямая со стрелкой 78"/>
          <p:cNvCxnSpPr/>
          <p:nvPr/>
        </p:nvCxnSpPr>
        <p:spPr>
          <a:xfrm flipV="1">
            <a:off x="5362574" y="3752870"/>
            <a:ext cx="1500198" cy="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Соединительная линия уступом 79"/>
          <p:cNvCxnSpPr/>
          <p:nvPr/>
        </p:nvCxnSpPr>
        <p:spPr>
          <a:xfrm flipV="1">
            <a:off x="8005780" y="3395682"/>
            <a:ext cx="1000132" cy="428628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Скругленный прямоугольник 80"/>
          <p:cNvSpPr/>
          <p:nvPr/>
        </p:nvSpPr>
        <p:spPr>
          <a:xfrm>
            <a:off x="6148392" y="2895616"/>
            <a:ext cx="1000132" cy="214314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Конденсация</a:t>
            </a: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5934078" y="3324244"/>
            <a:ext cx="1143008" cy="214314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Этерификация </a:t>
            </a:r>
          </a:p>
        </p:txBody>
      </p:sp>
      <p:cxnSp>
        <p:nvCxnSpPr>
          <p:cNvPr id="83" name="Прямая со стрелкой 82"/>
          <p:cNvCxnSpPr/>
          <p:nvPr/>
        </p:nvCxnSpPr>
        <p:spPr>
          <a:xfrm>
            <a:off x="5005384" y="3324244"/>
            <a:ext cx="928694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>
            <a:off x="4576756" y="2967054"/>
            <a:ext cx="1500198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>
            <a:off x="4576756" y="2752740"/>
            <a:ext cx="2571768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Скругленный прямоугольник 85"/>
          <p:cNvSpPr/>
          <p:nvPr/>
        </p:nvSpPr>
        <p:spPr>
          <a:xfrm>
            <a:off x="7362838" y="2681302"/>
            <a:ext cx="1214446" cy="214314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АЛКИЛИРОВАНИЕ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005516" y="3038468"/>
            <a:ext cx="689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err="1"/>
              <a:t>н-олефины</a:t>
            </a:r>
            <a:endParaRPr lang="ru-RU" sz="800" b="1" dirty="0"/>
          </a:p>
        </p:txBody>
      </p:sp>
      <p:cxnSp>
        <p:nvCxnSpPr>
          <p:cNvPr id="88" name="Прямая со стрелкой 87"/>
          <p:cNvCxnSpPr/>
          <p:nvPr/>
        </p:nvCxnSpPr>
        <p:spPr>
          <a:xfrm rot="5400000" flipH="1" flipV="1">
            <a:off x="5863999" y="3110471"/>
            <a:ext cx="283828" cy="7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 rot="5400000" flipH="1" flipV="1">
            <a:off x="5702584" y="2984234"/>
            <a:ext cx="462988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Скругленный прямоугольник 89"/>
          <p:cNvSpPr/>
          <p:nvPr/>
        </p:nvSpPr>
        <p:spPr>
          <a:xfrm>
            <a:off x="6076954" y="2466988"/>
            <a:ext cx="1000132" cy="214314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Гидроочистка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505715" y="3252807"/>
            <a:ext cx="5725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/>
              <a:t>Эфиры</a:t>
            </a:r>
          </a:p>
        </p:txBody>
      </p:sp>
      <p:cxnSp>
        <p:nvCxnSpPr>
          <p:cNvPr id="92" name="Прямая со стрелкой 91"/>
          <p:cNvCxnSpPr/>
          <p:nvPr/>
        </p:nvCxnSpPr>
        <p:spPr>
          <a:xfrm flipV="1">
            <a:off x="6648458" y="3395682"/>
            <a:ext cx="928694" cy="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7219962" y="3038492"/>
            <a:ext cx="1285884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8005780" y="3395682"/>
            <a:ext cx="500066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rot="5400000">
            <a:off x="8255019" y="3145649"/>
            <a:ext cx="500860" cy="79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/>
          <p:nvPr/>
        </p:nvCxnSpPr>
        <p:spPr>
          <a:xfrm>
            <a:off x="2719368" y="2038360"/>
            <a:ext cx="285752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>
            <a:off x="3005120" y="1752608"/>
            <a:ext cx="35719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>
            <a:off x="2719368" y="2324112"/>
            <a:ext cx="35719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Скругленный прямоугольник 98"/>
          <p:cNvSpPr/>
          <p:nvPr/>
        </p:nvSpPr>
        <p:spPr>
          <a:xfrm>
            <a:off x="3147996" y="2252674"/>
            <a:ext cx="1071570" cy="214314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Гидроочистка</a:t>
            </a: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3362310" y="1681170"/>
            <a:ext cx="1071570" cy="214314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Гидроочистка</a:t>
            </a:r>
          </a:p>
        </p:txBody>
      </p:sp>
      <p:sp>
        <p:nvSpPr>
          <p:cNvPr id="101" name="Скругленный прямоугольник 100"/>
          <p:cNvSpPr/>
          <p:nvPr/>
        </p:nvSpPr>
        <p:spPr>
          <a:xfrm>
            <a:off x="5576888" y="1966922"/>
            <a:ext cx="1071570" cy="214314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Гидроочистка</a:t>
            </a:r>
          </a:p>
        </p:txBody>
      </p:sp>
      <p:cxnSp>
        <p:nvCxnSpPr>
          <p:cNvPr id="102" name="Прямая со стрелкой 101"/>
          <p:cNvCxnSpPr/>
          <p:nvPr/>
        </p:nvCxnSpPr>
        <p:spPr>
          <a:xfrm>
            <a:off x="4433880" y="1752608"/>
            <a:ext cx="285752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/>
          <p:cNvCxnSpPr/>
          <p:nvPr/>
        </p:nvCxnSpPr>
        <p:spPr>
          <a:xfrm>
            <a:off x="4291004" y="2324112"/>
            <a:ext cx="4643470" cy="158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Скругленный прямоугольник 103"/>
          <p:cNvSpPr/>
          <p:nvPr/>
        </p:nvSpPr>
        <p:spPr>
          <a:xfrm>
            <a:off x="8934474" y="2109798"/>
            <a:ext cx="1071570" cy="35719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Реактивное топлив</a:t>
            </a:r>
          </a:p>
        </p:txBody>
      </p:sp>
      <p:cxnSp>
        <p:nvCxnSpPr>
          <p:cNvPr id="105" name="Прямая со стрелкой 104"/>
          <p:cNvCxnSpPr/>
          <p:nvPr/>
        </p:nvCxnSpPr>
        <p:spPr>
          <a:xfrm>
            <a:off x="6648458" y="2038360"/>
            <a:ext cx="71438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Скругленный прямоугольник 105"/>
          <p:cNvSpPr/>
          <p:nvPr/>
        </p:nvSpPr>
        <p:spPr>
          <a:xfrm>
            <a:off x="7362838" y="1966922"/>
            <a:ext cx="928694" cy="214314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err="1"/>
              <a:t>Риформинг</a:t>
            </a:r>
            <a:endParaRPr lang="ru-RU" sz="1000" b="1" dirty="0"/>
          </a:p>
        </p:txBody>
      </p:sp>
      <p:cxnSp>
        <p:nvCxnSpPr>
          <p:cNvPr id="107" name="Прямая соединительная линия 106"/>
          <p:cNvCxnSpPr/>
          <p:nvPr/>
        </p:nvCxnSpPr>
        <p:spPr>
          <a:xfrm rot="5400000">
            <a:off x="7862110" y="2609864"/>
            <a:ext cx="1572430" cy="79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7934342" y="3966056"/>
            <a:ext cx="4603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err="1"/>
              <a:t>Нафта</a:t>
            </a:r>
            <a:endParaRPr lang="ru-RU" sz="800" b="1" dirty="0"/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8937430" y="2545285"/>
            <a:ext cx="1071570" cy="21431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Дизель</a:t>
            </a:r>
          </a:p>
        </p:txBody>
      </p:sp>
      <p:cxnSp>
        <p:nvCxnSpPr>
          <p:cNvPr id="110" name="Соединительная линия уступом 109"/>
          <p:cNvCxnSpPr>
            <a:stCxn id="90" idx="3"/>
          </p:cNvCxnSpPr>
          <p:nvPr/>
        </p:nvCxnSpPr>
        <p:spPr>
          <a:xfrm>
            <a:off x="7077086" y="2574146"/>
            <a:ext cx="1837674" cy="61813"/>
          </a:xfrm>
          <a:prstGeom prst="bentConnector3">
            <a:avLst>
              <a:gd name="adj1" fmla="val 50000"/>
            </a:avLst>
          </a:prstGeom>
          <a:ln w="158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7934343" y="4110062"/>
            <a:ext cx="5597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/>
              <a:t>Керосин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989776" y="4252938"/>
            <a:ext cx="8034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/>
              <a:t>Дизель             </a:t>
            </a:r>
          </a:p>
        </p:txBody>
      </p:sp>
      <p:cxnSp>
        <p:nvCxnSpPr>
          <p:cNvPr id="113" name="Прямая соединительная линия 112"/>
          <p:cNvCxnSpPr/>
          <p:nvPr/>
        </p:nvCxnSpPr>
        <p:spPr>
          <a:xfrm>
            <a:off x="8362970" y="2038360"/>
            <a:ext cx="285752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7291400" y="1538294"/>
            <a:ext cx="1510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Изомеризация</a:t>
            </a:r>
          </a:p>
        </p:txBody>
      </p:sp>
      <p:cxnSp>
        <p:nvCxnSpPr>
          <p:cNvPr id="115" name="Прямая соединительная линия 114"/>
          <p:cNvCxnSpPr/>
          <p:nvPr/>
        </p:nvCxnSpPr>
        <p:spPr>
          <a:xfrm>
            <a:off x="8505846" y="4252938"/>
            <a:ext cx="214314" cy="15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rot="5400000">
            <a:off x="7755747" y="3288525"/>
            <a:ext cx="1928826" cy="15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 rot="5400000" flipH="1" flipV="1">
            <a:off x="8059641" y="3913325"/>
            <a:ext cx="17803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642916"/>
              </p:ext>
            </p:extLst>
          </p:nvPr>
        </p:nvGraphicFramePr>
        <p:xfrm>
          <a:off x="7648591" y="4029102"/>
          <a:ext cx="366713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2" name="CS ChemDraw Drawing" r:id="rId13" imgW="366979" imgH="367044" progId="ChemDraw.Document.6.0">
                  <p:embed/>
                </p:oleObj>
              </mc:Choice>
              <mc:Fallback>
                <p:oleObj name="CS ChemDraw Drawing" r:id="rId13" imgW="366979" imgH="36704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591" y="4029102"/>
                        <a:ext cx="366713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9" name="Прямая соединительная линия 118"/>
          <p:cNvCxnSpPr/>
          <p:nvPr/>
        </p:nvCxnSpPr>
        <p:spPr>
          <a:xfrm>
            <a:off x="8828011" y="2652442"/>
            <a:ext cx="14111" cy="1969816"/>
          </a:xfrm>
          <a:prstGeom prst="line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>
            <a:off x="8434408" y="4610128"/>
            <a:ext cx="357190" cy="1588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 rot="16200000" flipH="1">
            <a:off x="8358208" y="4533928"/>
            <a:ext cx="142876" cy="9524"/>
          </a:xfrm>
          <a:prstGeom prst="line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 rot="5400000">
            <a:off x="1933550" y="1394624"/>
            <a:ext cx="286546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>
            <a:off x="2076426" y="1250954"/>
            <a:ext cx="1285884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3362310" y="1109667"/>
            <a:ext cx="64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Газы</a:t>
            </a:r>
          </a:p>
        </p:txBody>
      </p:sp>
      <p:cxnSp>
        <p:nvCxnSpPr>
          <p:cNvPr id="125" name="Прямая соединительная линия 124"/>
          <p:cNvCxnSpPr/>
          <p:nvPr/>
        </p:nvCxnSpPr>
        <p:spPr>
          <a:xfrm>
            <a:off x="3862376" y="1252542"/>
            <a:ext cx="350046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 rot="5400000">
            <a:off x="4504524" y="1395418"/>
            <a:ext cx="286546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4648194" y="1538294"/>
            <a:ext cx="14287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4648194" y="1395418"/>
            <a:ext cx="50006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5076822" y="1268196"/>
            <a:ext cx="5998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/>
              <a:t>Изобутан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4719632" y="1440996"/>
            <a:ext cx="5229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err="1"/>
              <a:t>н-бутан</a:t>
            </a:r>
            <a:endParaRPr lang="ru-RU" sz="800" b="1" dirty="0"/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 rot="5400000">
            <a:off x="4576756" y="2252674"/>
            <a:ext cx="142876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>
            <a:off x="5148260" y="1536706"/>
            <a:ext cx="14287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Соединительная линия уступом 132"/>
          <p:cNvCxnSpPr>
            <a:stCxn id="129" idx="3"/>
            <a:endCxn id="86" idx="1"/>
          </p:cNvCxnSpPr>
          <p:nvPr/>
        </p:nvCxnSpPr>
        <p:spPr>
          <a:xfrm>
            <a:off x="5676666" y="1375919"/>
            <a:ext cx="1686172" cy="1412541"/>
          </a:xfrm>
          <a:prstGeom prst="bentConnector3">
            <a:avLst>
              <a:gd name="adj1" fmla="val 8927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987369"/>
              </p:ext>
            </p:extLst>
          </p:nvPr>
        </p:nvGraphicFramePr>
        <p:xfrm>
          <a:off x="7362839" y="1038229"/>
          <a:ext cx="811213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3" name="CS ChemDraw Drawing" r:id="rId15" imgW="811987" imgH="322729" progId="ChemDraw.Document.6.0">
                  <p:embed/>
                </p:oleObj>
              </mc:Choice>
              <mc:Fallback>
                <p:oleObj name="CS ChemDraw Drawing" r:id="rId15" imgW="811987" imgH="32272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2839" y="1038229"/>
                        <a:ext cx="811213" cy="32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TextBox 134"/>
          <p:cNvSpPr txBox="1"/>
          <p:nvPr/>
        </p:nvSpPr>
        <p:spPr>
          <a:xfrm flipH="1">
            <a:off x="7434277" y="1038229"/>
            <a:ext cx="571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PSA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>
            <a:off x="8327220" y="2109798"/>
            <a:ext cx="46437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Соединительная линия уступом 136"/>
          <p:cNvCxnSpPr/>
          <p:nvPr/>
        </p:nvCxnSpPr>
        <p:spPr>
          <a:xfrm rot="10800000">
            <a:off x="7934342" y="1466856"/>
            <a:ext cx="857256" cy="642942"/>
          </a:xfrm>
          <a:prstGeom prst="bentConnector3">
            <a:avLst>
              <a:gd name="adj1" fmla="val -272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 стрелкой 137"/>
          <p:cNvCxnSpPr/>
          <p:nvPr/>
        </p:nvCxnSpPr>
        <p:spPr>
          <a:xfrm rot="10800000" flipH="1">
            <a:off x="7933548" y="1289620"/>
            <a:ext cx="794" cy="1772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/>
          <p:cNvCxnSpPr/>
          <p:nvPr/>
        </p:nvCxnSpPr>
        <p:spPr>
          <a:xfrm>
            <a:off x="8148656" y="1109666"/>
            <a:ext cx="857256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9148789" y="1538294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/>
              <a:t>Сжиженные </a:t>
            </a:r>
          </a:p>
          <a:p>
            <a:pPr algn="ctr"/>
            <a:r>
              <a:rPr lang="ru-RU" sz="800" b="1" dirty="0"/>
              <a:t>газы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9148789" y="1038228"/>
            <a:ext cx="5790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/>
              <a:t>Водород</a:t>
            </a:r>
          </a:p>
        </p:txBody>
      </p:sp>
      <p:cxnSp>
        <p:nvCxnSpPr>
          <p:cNvPr id="142" name="Соединительная линия уступом 141"/>
          <p:cNvCxnSpPr/>
          <p:nvPr/>
        </p:nvCxnSpPr>
        <p:spPr>
          <a:xfrm>
            <a:off x="8220094" y="1181104"/>
            <a:ext cx="1000132" cy="500066"/>
          </a:xfrm>
          <a:prstGeom prst="bentConnector3">
            <a:avLst>
              <a:gd name="adj1" fmla="val 7417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Овал 152"/>
          <p:cNvSpPr/>
          <p:nvPr/>
        </p:nvSpPr>
        <p:spPr>
          <a:xfrm>
            <a:off x="8520046" y="1977952"/>
            <a:ext cx="2028604" cy="8235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Овал 154"/>
          <p:cNvSpPr/>
          <p:nvPr/>
        </p:nvSpPr>
        <p:spPr>
          <a:xfrm>
            <a:off x="2173957" y="4333129"/>
            <a:ext cx="1565913" cy="21629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Овал 155"/>
          <p:cNvSpPr/>
          <p:nvPr/>
        </p:nvSpPr>
        <p:spPr>
          <a:xfrm>
            <a:off x="8587702" y="2944341"/>
            <a:ext cx="2028604" cy="8837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Овал 156"/>
          <p:cNvSpPr/>
          <p:nvPr/>
        </p:nvSpPr>
        <p:spPr>
          <a:xfrm>
            <a:off x="7298482" y="4643259"/>
            <a:ext cx="3367135" cy="6957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араллелограмм 8"/>
          <p:cNvSpPr/>
          <p:nvPr/>
        </p:nvSpPr>
        <p:spPr>
          <a:xfrm>
            <a:off x="1052241" y="154644"/>
            <a:ext cx="9722027" cy="624003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  <a:gd name="connsiteX0" fmla="*/ 0 w 10571308"/>
              <a:gd name="connsiteY0" fmla="*/ 616456 h 616456"/>
              <a:gd name="connsiteX1" fmla="*/ 341 w 10571308"/>
              <a:gd name="connsiteY1" fmla="*/ 9967 h 616456"/>
              <a:gd name="connsiteX2" fmla="*/ 10571308 w 10571308"/>
              <a:gd name="connsiteY2" fmla="*/ 0 h 616456"/>
              <a:gd name="connsiteX3" fmla="*/ 9076422 w 10571308"/>
              <a:gd name="connsiteY3" fmla="*/ 603009 h 616456"/>
              <a:gd name="connsiteX4" fmla="*/ 0 w 10571308"/>
              <a:gd name="connsiteY4" fmla="*/ 616456 h 616456"/>
              <a:gd name="connsiteX0" fmla="*/ 0 w 11703168"/>
              <a:gd name="connsiteY0" fmla="*/ 646356 h 646356"/>
              <a:gd name="connsiteX1" fmla="*/ 1132201 w 11703168"/>
              <a:gd name="connsiteY1" fmla="*/ 9967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1703168"/>
              <a:gd name="connsiteY0" fmla="*/ 646356 h 646356"/>
              <a:gd name="connsiteX1" fmla="*/ 371938 w 11703168"/>
              <a:gd name="connsiteY1" fmla="*/ 35069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0646215"/>
              <a:gd name="connsiteY0" fmla="*/ 611287 h 611287"/>
              <a:gd name="connsiteX1" fmla="*/ 371938 w 10646215"/>
              <a:gd name="connsiteY1" fmla="*/ 0 h 611287"/>
              <a:gd name="connsiteX2" fmla="*/ 10646215 w 10646215"/>
              <a:gd name="connsiteY2" fmla="*/ 15134 h 611287"/>
              <a:gd name="connsiteX3" fmla="*/ 10208282 w 10646215"/>
              <a:gd name="connsiteY3" fmla="*/ 567940 h 611287"/>
              <a:gd name="connsiteX4" fmla="*/ 0 w 10646215"/>
              <a:gd name="connsiteY4" fmla="*/ 611287 h 611287"/>
              <a:gd name="connsiteX0" fmla="*/ 0 w 10646215"/>
              <a:gd name="connsiteY0" fmla="*/ 596153 h 596153"/>
              <a:gd name="connsiteX1" fmla="*/ 149421 w 10646215"/>
              <a:gd name="connsiteY1" fmla="*/ 10773 h 596153"/>
              <a:gd name="connsiteX2" fmla="*/ 10646215 w 10646215"/>
              <a:gd name="connsiteY2" fmla="*/ 0 h 596153"/>
              <a:gd name="connsiteX3" fmla="*/ 10208282 w 10646215"/>
              <a:gd name="connsiteY3" fmla="*/ 552806 h 596153"/>
              <a:gd name="connsiteX4" fmla="*/ 0 w 10646215"/>
              <a:gd name="connsiteY4" fmla="*/ 596153 h 59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215" h="596153">
                <a:moveTo>
                  <a:pt x="0" y="596153"/>
                </a:moveTo>
                <a:cubicBezTo>
                  <a:pt x="114" y="393990"/>
                  <a:pt x="149307" y="212936"/>
                  <a:pt x="149421" y="10773"/>
                </a:cubicBezTo>
                <a:lnTo>
                  <a:pt x="10646215" y="0"/>
                </a:lnTo>
                <a:lnTo>
                  <a:pt x="10208282" y="552806"/>
                </a:lnTo>
                <a:lnTo>
                  <a:pt x="0" y="5961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ОБЩАЯ СХЕМА ПЕРЕРАБОТК НЕФТИ</a:t>
            </a:r>
          </a:p>
        </p:txBody>
      </p:sp>
      <p:sp>
        <p:nvSpPr>
          <p:cNvPr id="159" name="Овал 158"/>
          <p:cNvSpPr/>
          <p:nvPr/>
        </p:nvSpPr>
        <p:spPr>
          <a:xfrm>
            <a:off x="8587702" y="5393596"/>
            <a:ext cx="2028604" cy="4222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Arrow: Right 143">
            <a:extLst>
              <a:ext uri="{FF2B5EF4-FFF2-40B4-BE49-F238E27FC236}">
                <a16:creationId xmlns:a16="http://schemas.microsoft.com/office/drawing/2014/main" id="{94CDD56D-F2C7-4555-8FA4-0566D23A4ECC}"/>
              </a:ext>
            </a:extLst>
          </p:cNvPr>
          <p:cNvSpPr/>
          <p:nvPr/>
        </p:nvSpPr>
        <p:spPr>
          <a:xfrm>
            <a:off x="1289814" y="5055276"/>
            <a:ext cx="682760" cy="280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7F98A90-BCDD-444B-B07F-DA3F85AD1CB9}"/>
              </a:ext>
            </a:extLst>
          </p:cNvPr>
          <p:cNvSpPr txBox="1"/>
          <p:nvPr/>
        </p:nvSpPr>
        <p:spPr>
          <a:xfrm>
            <a:off x="136998" y="4993544"/>
            <a:ext cx="145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Глубина </a:t>
            </a:r>
          </a:p>
          <a:p>
            <a:r>
              <a:rPr lang="ru-RU" dirty="0"/>
              <a:t>переработки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59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latin typeface="Arial Narrow" panose="020B0606020202030204" pitchFamily="34" charset="0"/>
              </a:rPr>
              <a:t>Энергетический переход и роль водорода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en-US" smtClean="0">
                <a:latin typeface="Arial Narrow" panose="020B0606020202030204" pitchFamily="34" charset="0"/>
              </a:rPr>
              <a:pPr/>
              <a:t>20</a:t>
            </a:fld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03307" y="6623505"/>
            <a:ext cx="31886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/>
              <a:t>Источник: </a:t>
            </a:r>
            <a:r>
              <a:rPr lang="en-US" sz="800" dirty="0"/>
              <a:t>Morgan Stanley </a:t>
            </a:r>
            <a:r>
              <a:rPr lang="en-US" sz="800" dirty="0" err="1"/>
              <a:t>Decarbonisation</a:t>
            </a:r>
            <a:r>
              <a:rPr lang="en-US" sz="800" dirty="0"/>
              <a:t>: The Race to Net Zero, 2019</a:t>
            </a:r>
            <a:endParaRPr lang="ru-RU" sz="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1" y="720082"/>
            <a:ext cx="6603944" cy="267055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1103" y="3397383"/>
            <a:ext cx="41104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/>
              <a:t>Источник: ИНЭИ РАН, Центр энергетики Московской школы управления СКОЛКОВО</a:t>
            </a:r>
            <a:r>
              <a:rPr lang="en-US" sz="800" dirty="0"/>
              <a:t>, 2019</a:t>
            </a:r>
            <a:endParaRPr lang="ru-RU" sz="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975" y="789298"/>
            <a:ext cx="5049118" cy="58801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88260" y="3707733"/>
            <a:ext cx="6570966" cy="219104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Водородные технологии – это один из пяти элементов технологического пакета декарбонизации мировой экономики.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Драйверы </a:t>
            </a:r>
            <a:r>
              <a:rPr lang="ru-RU" dirty="0" err="1">
                <a:solidFill>
                  <a:schemeClr val="tx1"/>
                </a:solidFill>
              </a:rPr>
              <a:t>энергоперехода</a:t>
            </a:r>
            <a:r>
              <a:rPr lang="ru-RU" dirty="0">
                <a:solidFill>
                  <a:schemeClr val="tx1"/>
                </a:solidFill>
              </a:rPr>
              <a:t> – (</a:t>
            </a:r>
            <a:r>
              <a:rPr lang="en-US" dirty="0">
                <a:solidFill>
                  <a:schemeClr val="tx1"/>
                </a:solidFill>
              </a:rPr>
              <a:t>push) </a:t>
            </a:r>
            <a:r>
              <a:rPr lang="ru-RU" dirty="0">
                <a:solidFill>
                  <a:schemeClr val="tx1"/>
                </a:solidFill>
              </a:rPr>
              <a:t>борьба с изменением климата и глубокая декарбонизация, (</a:t>
            </a:r>
            <a:r>
              <a:rPr lang="en-US" dirty="0">
                <a:solidFill>
                  <a:schemeClr val="tx1"/>
                </a:solidFill>
              </a:rPr>
              <a:t>pull) </a:t>
            </a:r>
            <a:r>
              <a:rPr lang="ru-RU" dirty="0">
                <a:solidFill>
                  <a:schemeClr val="tx1"/>
                </a:solidFill>
              </a:rPr>
              <a:t>необходимость в экономическом росте и внедрении технологических инноваций.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9371" y="5714110"/>
            <a:ext cx="582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/>
              <a:t>РОСТ РЫНКА ВОДОРОДА – В 7-10 РАЗ ЗА 10 ЛЕТ</a:t>
            </a:r>
          </a:p>
        </p:txBody>
      </p:sp>
    </p:spTree>
    <p:extLst>
      <p:ext uri="{BB962C8B-B14F-4D97-AF65-F5344CB8AC3E}">
        <p14:creationId xmlns:p14="http://schemas.microsoft.com/office/powerpoint/2010/main" val="954917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F9D1BF14-218A-4D42-ABC8-84E35BFE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latin typeface="Arial Narrow" panose="020B0606020202030204" pitchFamily="34" charset="0"/>
              </a:rPr>
              <a:t>«Разноцветный» Водород в мировой энергетике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27565E-3A39-4EFD-AB78-875D6F9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en-US" smtClean="0">
                <a:latin typeface="Arial Narrow" panose="020B0606020202030204" pitchFamily="34" charset="0"/>
              </a:rPr>
              <a:pPr/>
              <a:t>21</a:t>
            </a:fld>
            <a:endParaRPr lang="en-US">
              <a:latin typeface="Arial Narrow" panose="020B0606020202030204" pitchFamily="34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F4EF86B4-EE47-4DBB-8B5F-B067F7528E8F}"/>
              </a:ext>
            </a:extLst>
          </p:cNvPr>
          <p:cNvGraphicFramePr>
            <a:graphicFrameLocks/>
          </p:cNvGraphicFramePr>
          <p:nvPr/>
        </p:nvGraphicFramePr>
        <p:xfrm>
          <a:off x="6298115" y="1239352"/>
          <a:ext cx="4289518" cy="2361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B42A797-E2AC-41F3-AF15-C5D0F70E3459}"/>
              </a:ext>
            </a:extLst>
          </p:cNvPr>
          <p:cNvSpPr txBox="1"/>
          <p:nvPr/>
        </p:nvSpPr>
        <p:spPr>
          <a:xfrm>
            <a:off x="6395860" y="744442"/>
            <a:ext cx="418582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1600" b="1">
                <a:latin typeface="Arial Narrow" panose="020B0606020202030204" pitchFamily="34" charset="0"/>
              </a:defRPr>
            </a:lvl1pPr>
          </a:lstStyle>
          <a:p>
            <a:r>
              <a:rPr lang="ru-RU" sz="1400" dirty="0">
                <a:cs typeface="Arial" panose="020B0604020202020204" pitchFamily="34" charset="0"/>
              </a:rPr>
              <a:t>Прогнозы объема торговли водородом к 2050 году в мире, трлн. долларов США в год</a:t>
            </a: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A1CCF7D6-A87A-44CC-A4EB-B59126B081B1}"/>
              </a:ext>
            </a:extLst>
          </p:cNvPr>
          <p:cNvGraphicFramePr>
            <a:graphicFrameLocks/>
          </p:cNvGraphicFramePr>
          <p:nvPr/>
        </p:nvGraphicFramePr>
        <p:xfrm>
          <a:off x="6298115" y="3878187"/>
          <a:ext cx="4289517" cy="2632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1A0DB0FA-A6D8-4ACD-9A2C-0CD5EBC53E97}"/>
              </a:ext>
            </a:extLst>
          </p:cNvPr>
          <p:cNvSpPr txBox="1"/>
          <p:nvPr/>
        </p:nvSpPr>
        <p:spPr>
          <a:xfrm>
            <a:off x="6292166" y="3465973"/>
            <a:ext cx="428951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1600" b="1">
                <a:latin typeface="Arial Narrow" panose="020B0606020202030204" pitchFamily="34" charset="0"/>
              </a:defRPr>
            </a:lvl1pPr>
          </a:lstStyle>
          <a:p>
            <a:r>
              <a:rPr lang="ru-RU" sz="1400" dirty="0">
                <a:cs typeface="Arial" panose="020B0604020202020204" pitchFamily="34" charset="0"/>
              </a:rPr>
              <a:t>Прогноз мирового рынка водородного топлива, </a:t>
            </a:r>
          </a:p>
          <a:p>
            <a:r>
              <a:rPr lang="ru-RU" sz="1400" dirty="0">
                <a:cs typeface="Arial" panose="020B0604020202020204" pitchFamily="34" charset="0"/>
              </a:rPr>
              <a:t>млрд. долларов США в год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ABE2CB-59E8-45C1-A4A3-FB2925EF8501}"/>
              </a:ext>
            </a:extLst>
          </p:cNvPr>
          <p:cNvSpPr txBox="1"/>
          <p:nvPr/>
        </p:nvSpPr>
        <p:spPr>
          <a:xfrm>
            <a:off x="2125146" y="6471881"/>
            <a:ext cx="7678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latin typeface="Arial Narrow" panose="020B0606020202030204" pitchFamily="34" charset="0"/>
              </a:rPr>
              <a:t>Источники: </a:t>
            </a:r>
            <a:r>
              <a:rPr lang="en-US" sz="1200" dirty="0">
                <a:latin typeface="Arial Narrow" panose="020B0606020202030204" pitchFamily="34" charset="0"/>
              </a:rPr>
              <a:t>IEA, Navigant Research, </a:t>
            </a:r>
            <a:r>
              <a:rPr lang="en-US" sz="1200" dirty="0" err="1">
                <a:latin typeface="Arial Narrow" panose="020B0606020202030204" pitchFamily="34" charset="0"/>
              </a:rPr>
              <a:t>Ecofys</a:t>
            </a:r>
            <a:r>
              <a:rPr lang="en-US" sz="1200" dirty="0">
                <a:latin typeface="Arial Narrow" panose="020B0606020202030204" pitchFamily="34" charset="0"/>
              </a:rPr>
              <a:t>, IRENA, Hydrogen Council, IAE, ACIL ALLEN Consulting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8609264-9D3A-4A05-ACB7-28705E702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8" y="2643871"/>
            <a:ext cx="4120381" cy="41203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7B14A3B-1F4E-4C82-8DCB-41F379BEBDCD}"/>
              </a:ext>
            </a:extLst>
          </p:cNvPr>
          <p:cNvSpPr txBox="1"/>
          <p:nvPr/>
        </p:nvSpPr>
        <p:spPr>
          <a:xfrm>
            <a:off x="178720" y="805456"/>
            <a:ext cx="4185823" cy="203132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ru-RU"/>
            </a:defPPr>
            <a:lvl1pPr algn="ctr">
              <a:defRPr sz="1600" b="1">
                <a:latin typeface="Arial Narrow" panose="020B0606020202030204" pitchFamily="34" charset="0"/>
              </a:defRPr>
            </a:lvl1pPr>
          </a:lstStyle>
          <a:p>
            <a:pPr algn="l"/>
            <a:r>
              <a:rPr lang="ru-RU" sz="1400" dirty="0">
                <a:cs typeface="Arial" panose="020B0604020202020204" pitchFamily="34" charset="0"/>
              </a:rPr>
              <a:t>Водород в мировой энергетике</a:t>
            </a:r>
            <a:r>
              <a:rPr lang="ru-RU" sz="1400" b="0" dirty="0">
                <a:cs typeface="Arial" panose="020B0604020202020204" pitchFamily="34" charset="0"/>
              </a:rPr>
              <a:t>:</a:t>
            </a:r>
          </a:p>
          <a:p>
            <a:pPr marL="342900" indent="-342900" algn="l">
              <a:buAutoNum type="arabicPeriod"/>
            </a:pPr>
            <a:r>
              <a:rPr lang="ru-RU" sz="1400" b="0" dirty="0">
                <a:cs typeface="Arial" panose="020B0604020202020204" pitchFamily="34" charset="0"/>
              </a:rPr>
              <a:t>Средство интеграции ВИЭ со стохастической выработкой</a:t>
            </a:r>
          </a:p>
          <a:p>
            <a:pPr marL="342900" indent="-342900" algn="l">
              <a:buAutoNum type="arabicPeriod"/>
            </a:pPr>
            <a:r>
              <a:rPr lang="ru-RU" sz="1400" b="0" dirty="0">
                <a:cs typeface="Arial" panose="020B0604020202020204" pitchFamily="34" charset="0"/>
              </a:rPr>
              <a:t>Средство интеграции электроэнергетики, газовой отрасли и теплоснабжения</a:t>
            </a:r>
          </a:p>
          <a:p>
            <a:pPr marL="342900" indent="-342900" algn="l">
              <a:buAutoNum type="arabicPeriod"/>
            </a:pPr>
            <a:r>
              <a:rPr lang="ru-RU" sz="1400" b="0" dirty="0">
                <a:cs typeface="Arial" panose="020B0604020202020204" pitchFamily="34" charset="0"/>
              </a:rPr>
              <a:t>Средство декарбонизации транспорта</a:t>
            </a:r>
          </a:p>
          <a:p>
            <a:pPr marL="342900" indent="-342900" algn="l">
              <a:buAutoNum type="arabicPeriod"/>
            </a:pPr>
            <a:r>
              <a:rPr lang="ru-RU" sz="1400" b="0" dirty="0">
                <a:cs typeface="Arial" panose="020B0604020202020204" pitchFamily="34" charset="0"/>
              </a:rPr>
              <a:t>Средство декарбонизации электроэнергетики</a:t>
            </a:r>
          </a:p>
          <a:p>
            <a:pPr marL="342900" indent="-342900" algn="l">
              <a:buAutoNum type="arabicPeriod"/>
            </a:pPr>
            <a:r>
              <a:rPr lang="ru-RU" sz="1400" b="0" dirty="0">
                <a:cs typeface="Arial" panose="020B0604020202020204" pitchFamily="34" charset="0"/>
              </a:rPr>
              <a:t>Средство энергоснабжения автономных территорий</a:t>
            </a:r>
            <a:endParaRPr lang="en-US" sz="1400" b="0" dirty="0">
              <a:cs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ru-RU" sz="1400" b="0" dirty="0">
                <a:cs typeface="Arial" panose="020B0604020202020204" pitchFamily="34" charset="0"/>
              </a:rPr>
              <a:t>Средство декарбонизации промышленности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6ABEC05-4CCD-49DA-9419-0FF0EF805822}"/>
              </a:ext>
            </a:extLst>
          </p:cNvPr>
          <p:cNvGrpSpPr/>
          <p:nvPr/>
        </p:nvGrpSpPr>
        <p:grpSpPr>
          <a:xfrm>
            <a:off x="4365382" y="803523"/>
            <a:ext cx="2030478" cy="5669592"/>
            <a:chOff x="4365382" y="803523"/>
            <a:chExt cx="2030478" cy="5669592"/>
          </a:xfrm>
        </p:grpSpPr>
        <p:sp>
          <p:nvSpPr>
            <p:cNvPr id="29" name="Стрелка: влево-вправо 28">
              <a:extLst>
                <a:ext uri="{FF2B5EF4-FFF2-40B4-BE49-F238E27FC236}">
                  <a16:creationId xmlns:a16="http://schemas.microsoft.com/office/drawing/2014/main" id="{88BC73FA-DF55-4BAD-A3A0-1849F1C92D7D}"/>
                </a:ext>
              </a:extLst>
            </p:cNvPr>
            <p:cNvSpPr/>
            <p:nvPr/>
          </p:nvSpPr>
          <p:spPr>
            <a:xfrm rot="16200000">
              <a:off x="1893254" y="3275651"/>
              <a:ext cx="5607036" cy="662780"/>
            </a:xfrm>
            <a:prstGeom prst="leftRightArrow">
              <a:avLst/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67000">
                  <a:schemeClr val="accent4"/>
                </a:gs>
                <a:gs pos="42000">
                  <a:schemeClr val="accent5"/>
                </a:gs>
                <a:gs pos="100000">
                  <a:schemeClr val="accent6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5678AD8-4AEA-4FC5-9841-CE9928BB90E3}"/>
                </a:ext>
              </a:extLst>
            </p:cNvPr>
            <p:cNvSpPr txBox="1"/>
            <p:nvPr/>
          </p:nvSpPr>
          <p:spPr>
            <a:xfrm>
              <a:off x="5028162" y="975809"/>
              <a:ext cx="1361748" cy="52322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>
              <a:defPPr>
                <a:defRPr lang="ru-RU"/>
              </a:defPPr>
              <a:lvl1pPr algn="ctr">
                <a:defRPr sz="1600" b="1">
                  <a:latin typeface="Arial Narrow" panose="020B0606020202030204" pitchFamily="34" charset="0"/>
                </a:defRPr>
              </a:lvl1pPr>
            </a:lstStyle>
            <a:p>
              <a:pPr algn="l"/>
              <a:r>
                <a:rPr lang="ru-RU" sz="1400" dirty="0">
                  <a:solidFill>
                    <a:schemeClr val="accent6">
                      <a:lumMod val="75000"/>
                    </a:schemeClr>
                  </a:solidFill>
                  <a:cs typeface="Arial" panose="020B0604020202020204" pitchFamily="34" charset="0"/>
                </a:rPr>
                <a:t>ЗЕЛЕНЫЙ</a:t>
              </a:r>
            </a:p>
            <a:p>
              <a:pPr algn="l"/>
              <a:r>
                <a:rPr lang="ru-RU" sz="1400" dirty="0">
                  <a:solidFill>
                    <a:schemeClr val="accent6">
                      <a:lumMod val="75000"/>
                    </a:schemeClr>
                  </a:solidFill>
                  <a:cs typeface="Arial" panose="020B0604020202020204" pitchFamily="34" charset="0"/>
                </a:rPr>
                <a:t>На остове ВИЭ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7AFED8-1F50-489E-A2FE-93C94A8F31DC}"/>
                </a:ext>
              </a:extLst>
            </p:cNvPr>
            <p:cNvSpPr txBox="1"/>
            <p:nvPr/>
          </p:nvSpPr>
          <p:spPr>
            <a:xfrm>
              <a:off x="5028162" y="2357795"/>
              <a:ext cx="1367698" cy="52322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>
              <a:defPPr>
                <a:defRPr lang="ru-RU"/>
              </a:defPPr>
              <a:lvl1pPr algn="ctr">
                <a:defRPr sz="1600" b="1">
                  <a:latin typeface="Arial Narrow" panose="020B0606020202030204" pitchFamily="34" charset="0"/>
                </a:defRPr>
              </a:lvl1pPr>
            </a:lstStyle>
            <a:p>
              <a:pPr algn="l"/>
              <a:r>
                <a:rPr lang="ru-RU" sz="14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ЖЕЛТЫЙ</a:t>
              </a:r>
            </a:p>
            <a:p>
              <a:pPr algn="l"/>
              <a:r>
                <a:rPr lang="ru-RU" sz="14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На остове АЭС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2B0047-05DC-4E3F-865D-A7C92AFE9CBA}"/>
                </a:ext>
              </a:extLst>
            </p:cNvPr>
            <p:cNvSpPr txBox="1"/>
            <p:nvPr/>
          </p:nvSpPr>
          <p:spPr>
            <a:xfrm>
              <a:off x="4867275" y="3524240"/>
              <a:ext cx="1528585" cy="1815882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>
              <a:defPPr>
                <a:defRPr lang="ru-RU"/>
              </a:defPPr>
              <a:lvl1pPr algn="ctr">
                <a:defRPr sz="1600" b="1">
                  <a:latin typeface="Arial Narrow" panose="020B0606020202030204" pitchFamily="34" charset="0"/>
                </a:defRPr>
              </a:lvl1pPr>
            </a:lstStyle>
            <a:p>
              <a:pPr algn="l"/>
              <a:r>
                <a:rPr lang="ru-RU" i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ГОЛУБОЙ</a:t>
              </a:r>
            </a:p>
            <a:p>
              <a:pPr algn="l"/>
              <a:r>
                <a:rPr lang="ru-RU" i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На </a:t>
              </a:r>
              <a:r>
                <a:rPr lang="ru-RU" i="1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основе </a:t>
              </a:r>
              <a:r>
                <a:rPr lang="ru-RU" i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природного газа или угля с технологией утилизации </a:t>
              </a:r>
              <a:r>
                <a:rPr lang="en-US" i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CO</a:t>
              </a:r>
              <a:r>
                <a:rPr lang="en-US" i="1" baseline="-250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2</a:t>
              </a:r>
              <a:endParaRPr lang="ru-RU" i="1" baseline="-25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67B14D-1FDE-4428-9C19-4CDCA92989A2}"/>
                </a:ext>
              </a:extLst>
            </p:cNvPr>
            <p:cNvSpPr txBox="1"/>
            <p:nvPr/>
          </p:nvSpPr>
          <p:spPr>
            <a:xfrm>
              <a:off x="5028162" y="5519008"/>
              <a:ext cx="1361748" cy="954107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>
              <a:defPPr>
                <a:defRPr lang="ru-RU"/>
              </a:defPPr>
              <a:lvl1pPr algn="ctr">
                <a:defRPr sz="1600" b="1">
                  <a:latin typeface="Arial Narrow" panose="020B0606020202030204" pitchFamily="34" charset="0"/>
                </a:defRPr>
              </a:lvl1pPr>
            </a:lstStyle>
            <a:p>
              <a:pPr algn="l"/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СЕРЫЙ</a:t>
              </a:r>
            </a:p>
            <a:p>
              <a:pPr algn="l"/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  <a:cs typeface="Arial" panose="020B0604020202020204" pitchFamily="34" charset="0"/>
                </a:rPr>
                <a:t>На основе природного газа или угля</a:t>
              </a:r>
              <a:endParaRPr lang="ru-RU" sz="1400" baseline="-250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EE01BC2-B03B-494C-A2DE-D02081F46167}"/>
              </a:ext>
            </a:extLst>
          </p:cNvPr>
          <p:cNvSpPr/>
          <p:nvPr/>
        </p:nvSpPr>
        <p:spPr>
          <a:xfrm>
            <a:off x="10506301" y="4630284"/>
            <a:ext cx="1584000" cy="1476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</a:rPr>
              <a:t>Энергетическая эффективность хранения и транспортировки водорода</a:t>
            </a:r>
            <a:endParaRPr lang="en-US" sz="1400" dirty="0">
              <a:solidFill>
                <a:schemeClr val="tx2"/>
              </a:solidFill>
            </a:endParaRP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&lt;6 </a:t>
            </a:r>
            <a:r>
              <a:rPr lang="ru-RU" sz="1400" b="1" dirty="0" err="1">
                <a:solidFill>
                  <a:srgbClr val="C00000"/>
                </a:solidFill>
              </a:rPr>
              <a:t>кВт∙ч</a:t>
            </a:r>
            <a:r>
              <a:rPr lang="ru-RU" sz="1400" b="1" dirty="0">
                <a:solidFill>
                  <a:srgbClr val="C00000"/>
                </a:solidFill>
              </a:rPr>
              <a:t>/кг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A4E0AC5-18D1-4921-91B0-98068F22A66C}"/>
              </a:ext>
            </a:extLst>
          </p:cNvPr>
          <p:cNvSpPr/>
          <p:nvPr/>
        </p:nvSpPr>
        <p:spPr>
          <a:xfrm>
            <a:off x="10506301" y="1413735"/>
            <a:ext cx="1588291" cy="1476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</a:rPr>
              <a:t>Стоимость производства водорода (</a:t>
            </a:r>
            <a:r>
              <a:rPr lang="en-US" sz="1400" dirty="0">
                <a:solidFill>
                  <a:schemeClr val="tx2"/>
                </a:solidFill>
              </a:rPr>
              <a:t>LHOC)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&lt;$1,5 </a:t>
            </a:r>
            <a:r>
              <a:rPr lang="ru-RU" sz="1400" b="1" dirty="0">
                <a:solidFill>
                  <a:srgbClr val="C00000"/>
                </a:solidFill>
              </a:rPr>
              <a:t>за кг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EEE7FDE-B419-44FD-9953-5C62FB26427E}"/>
              </a:ext>
            </a:extLst>
          </p:cNvPr>
          <p:cNvSpPr/>
          <p:nvPr/>
        </p:nvSpPr>
        <p:spPr>
          <a:xfrm>
            <a:off x="10506301" y="3042687"/>
            <a:ext cx="1595478" cy="1476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2"/>
                </a:solidFill>
              </a:rPr>
              <a:t>Эффективность электролиза воды (КПД электролиза)</a:t>
            </a:r>
            <a:endParaRPr lang="en-US" sz="1400" dirty="0">
              <a:solidFill>
                <a:schemeClr val="tx2"/>
              </a:solidFill>
            </a:endParaRP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&lt;48,2 </a:t>
            </a:r>
            <a:r>
              <a:rPr lang="ru-RU" sz="1400" b="1" dirty="0" err="1">
                <a:solidFill>
                  <a:srgbClr val="C00000"/>
                </a:solidFill>
              </a:rPr>
              <a:t>кВт∙ч</a:t>
            </a:r>
            <a:r>
              <a:rPr lang="ru-RU" sz="1400" b="1" dirty="0">
                <a:solidFill>
                  <a:srgbClr val="C00000"/>
                </a:solidFill>
              </a:rPr>
              <a:t>/кг</a:t>
            </a:r>
          </a:p>
        </p:txBody>
      </p:sp>
    </p:spTree>
    <p:extLst>
      <p:ext uri="{BB962C8B-B14F-4D97-AF65-F5344CB8AC3E}">
        <p14:creationId xmlns:p14="http://schemas.microsoft.com/office/powerpoint/2010/main" val="1674803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-90170" y="61738"/>
            <a:ext cx="1220192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3200" b="1" dirty="0">
                <a:solidFill>
                  <a:schemeClr val="accent2"/>
                </a:solidFill>
              </a:rPr>
              <a:t>Производство водорода в промышленности из метана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914400" y="2174826"/>
            <a:ext cx="9633469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ct val="20000"/>
              </a:spcBef>
              <a:buFontTx/>
              <a:buChar char="•"/>
            </a:pPr>
            <a:r>
              <a:rPr lang="ru-RU" sz="2400" dirty="0"/>
              <a:t>Паровой </a:t>
            </a:r>
            <a:r>
              <a:rPr lang="ru-RU" sz="2400" dirty="0" err="1"/>
              <a:t>риформинг</a:t>
            </a:r>
            <a:r>
              <a:rPr lang="en-US" sz="2400" dirty="0"/>
              <a:t>	</a:t>
            </a:r>
            <a:r>
              <a:rPr lang="en-US" sz="2400" dirty="0">
                <a:sym typeface="Symbol" panose="05050102010706020507" pitchFamily="18" charset="2"/>
              </a:rPr>
              <a:t> </a:t>
            </a:r>
            <a:r>
              <a:rPr lang="en-US" sz="2400" dirty="0"/>
              <a:t>90%</a:t>
            </a:r>
          </a:p>
          <a:p>
            <a:pPr eaLnBrk="1" hangingPunct="1">
              <a:lnSpc>
                <a:spcPct val="105000"/>
              </a:lnSpc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eaLnBrk="1" hangingPunct="1">
              <a:lnSpc>
                <a:spcPct val="105000"/>
              </a:lnSpc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0" indent="0" eaLnBrk="1" hangingPunct="1">
              <a:lnSpc>
                <a:spcPct val="105000"/>
              </a:lnSpc>
              <a:spcBef>
                <a:spcPct val="20000"/>
              </a:spcBef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105000"/>
              </a:lnSpc>
              <a:spcBef>
                <a:spcPct val="20000"/>
              </a:spcBef>
              <a:buFontTx/>
              <a:buChar char="•"/>
            </a:pPr>
            <a:r>
              <a:rPr lang="ru-RU" sz="2400" dirty="0" err="1"/>
              <a:t>Автотермический</a:t>
            </a:r>
            <a:r>
              <a:rPr lang="ru-RU" sz="2400" dirty="0"/>
              <a:t> и комбинированный </a:t>
            </a:r>
            <a:r>
              <a:rPr lang="ru-RU" sz="2400" dirty="0" err="1"/>
              <a:t>риформинг</a:t>
            </a:r>
            <a:endParaRPr lang="en-US" sz="2400" dirty="0"/>
          </a:p>
          <a:p>
            <a:pPr eaLnBrk="1" hangingPunct="1">
              <a:lnSpc>
                <a:spcPct val="105000"/>
              </a:lnSpc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eaLnBrk="1" hangingPunct="1">
              <a:lnSpc>
                <a:spcPct val="105000"/>
              </a:lnSpc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eaLnBrk="1" hangingPunct="1">
              <a:lnSpc>
                <a:spcPct val="105000"/>
              </a:lnSpc>
              <a:spcBef>
                <a:spcPct val="20000"/>
              </a:spcBef>
              <a:buFontTx/>
              <a:buChar char="•"/>
            </a:pPr>
            <a:r>
              <a:rPr lang="ru-RU" sz="2400" dirty="0"/>
              <a:t>Некаталитическое парциальное окисление</a:t>
            </a:r>
            <a:endParaRPr lang="en-US" sz="2400" dirty="0"/>
          </a:p>
          <a:p>
            <a:pPr eaLnBrk="1" hangingPunct="1">
              <a:lnSpc>
                <a:spcPct val="105000"/>
              </a:lnSpc>
              <a:spcBef>
                <a:spcPct val="20000"/>
              </a:spcBef>
            </a:pPr>
            <a:r>
              <a:rPr lang="en-US" sz="2400" dirty="0"/>
              <a:t>	</a:t>
            </a:r>
            <a:endParaRPr lang="ru-RU" sz="2400" dirty="0">
              <a:latin typeface="Tahoma" panose="020B0604030504040204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29256" y="2773531"/>
            <a:ext cx="61682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 dirty="0"/>
              <a:t>CH</a:t>
            </a:r>
            <a:r>
              <a:rPr lang="en-US" b="1" baseline="-25000" dirty="0"/>
              <a:t>4</a:t>
            </a:r>
            <a:r>
              <a:rPr lang="en-US" b="1" dirty="0"/>
              <a:t> + H</a:t>
            </a:r>
            <a:r>
              <a:rPr lang="en-US" b="1" baseline="-25000" dirty="0"/>
              <a:t>2</a:t>
            </a:r>
            <a:r>
              <a:rPr lang="en-US" b="1" dirty="0"/>
              <a:t>O = 3H</a:t>
            </a:r>
            <a:r>
              <a:rPr lang="en-US" b="1" baseline="-25000" dirty="0"/>
              <a:t>2</a:t>
            </a:r>
            <a:r>
              <a:rPr lang="en-US" b="1" dirty="0"/>
              <a:t> + CO – 206 kJ/</a:t>
            </a:r>
            <a:r>
              <a:rPr lang="en-US" b="1" dirty="0" err="1"/>
              <a:t>mol</a:t>
            </a:r>
            <a:endParaRPr lang="ru-RU" b="1" dirty="0"/>
          </a:p>
          <a:p>
            <a:pPr eaLnBrk="1" hangingPunct="1"/>
            <a:r>
              <a:rPr lang="en-US" b="1" dirty="0">
                <a:solidFill>
                  <a:schemeClr val="hlink"/>
                </a:solidFill>
              </a:rPr>
              <a:t>CO + H</a:t>
            </a:r>
            <a:r>
              <a:rPr lang="en-US" b="1" baseline="-25000" dirty="0">
                <a:solidFill>
                  <a:schemeClr val="hlink"/>
                </a:solidFill>
              </a:rPr>
              <a:t>2</a:t>
            </a:r>
            <a:r>
              <a:rPr lang="en-US" b="1" dirty="0">
                <a:solidFill>
                  <a:schemeClr val="hlink"/>
                </a:solidFill>
              </a:rPr>
              <a:t>O = H</a:t>
            </a:r>
            <a:r>
              <a:rPr lang="en-US" b="1" baseline="-25000" dirty="0">
                <a:solidFill>
                  <a:schemeClr val="hlink"/>
                </a:solidFill>
              </a:rPr>
              <a:t>2</a:t>
            </a:r>
            <a:r>
              <a:rPr lang="en-US" b="1" dirty="0">
                <a:solidFill>
                  <a:schemeClr val="hlink"/>
                </a:solidFill>
              </a:rPr>
              <a:t> + CO</a:t>
            </a:r>
            <a:r>
              <a:rPr lang="en-US" b="1" baseline="-25000" dirty="0">
                <a:solidFill>
                  <a:schemeClr val="hlink"/>
                </a:solidFill>
              </a:rPr>
              <a:t>2</a:t>
            </a:r>
            <a:r>
              <a:rPr lang="en-US" b="1" dirty="0">
                <a:solidFill>
                  <a:schemeClr val="hlink"/>
                </a:solidFill>
              </a:rPr>
              <a:t> + 44 kJ/</a:t>
            </a:r>
            <a:r>
              <a:rPr lang="en-US" b="1" dirty="0" err="1">
                <a:solidFill>
                  <a:schemeClr val="hlink"/>
                </a:solidFill>
              </a:rPr>
              <a:t>mol</a:t>
            </a:r>
            <a:endParaRPr lang="ru-RU" b="1" dirty="0">
              <a:solidFill>
                <a:schemeClr val="hlink"/>
              </a:solidFill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88367" y="2846645"/>
            <a:ext cx="6318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 dirty="0"/>
              <a:t>CH</a:t>
            </a:r>
            <a:r>
              <a:rPr lang="en-US" b="1" baseline="-25000" dirty="0"/>
              <a:t>4</a:t>
            </a:r>
            <a:r>
              <a:rPr lang="en-US" b="1" dirty="0"/>
              <a:t> + 0,5H</a:t>
            </a:r>
            <a:r>
              <a:rPr lang="en-US" b="1" baseline="-25000" dirty="0"/>
              <a:t>2</a:t>
            </a:r>
            <a:r>
              <a:rPr lang="en-US" b="1" dirty="0"/>
              <a:t>O + 0,25O</a:t>
            </a:r>
            <a:r>
              <a:rPr lang="en-US" b="1" baseline="-25000" dirty="0"/>
              <a:t>2</a:t>
            </a:r>
            <a:r>
              <a:rPr lang="en-US" b="1" dirty="0"/>
              <a:t> = 2,5H</a:t>
            </a:r>
            <a:r>
              <a:rPr lang="en-US" b="1" baseline="-25000" dirty="0"/>
              <a:t>2</a:t>
            </a:r>
            <a:r>
              <a:rPr lang="en-US" b="1" dirty="0"/>
              <a:t> + CO – 90 kJ/</a:t>
            </a:r>
            <a:r>
              <a:rPr lang="en-US" b="1" dirty="0" err="1"/>
              <a:t>mol</a:t>
            </a:r>
            <a:endParaRPr lang="en-US" b="1" dirty="0"/>
          </a:p>
          <a:p>
            <a:pPr eaLnBrk="1" hangingPunct="1"/>
            <a:r>
              <a:rPr lang="en-US" b="1" dirty="0">
                <a:solidFill>
                  <a:schemeClr val="hlink"/>
                </a:solidFill>
              </a:rPr>
              <a:t>CO + H</a:t>
            </a:r>
            <a:r>
              <a:rPr lang="en-US" b="1" baseline="-25000" dirty="0">
                <a:solidFill>
                  <a:schemeClr val="hlink"/>
                </a:solidFill>
              </a:rPr>
              <a:t>2</a:t>
            </a:r>
            <a:r>
              <a:rPr lang="en-US" b="1" dirty="0">
                <a:solidFill>
                  <a:schemeClr val="hlink"/>
                </a:solidFill>
              </a:rPr>
              <a:t>O = H</a:t>
            </a:r>
            <a:r>
              <a:rPr lang="en-US" b="1" baseline="-25000" dirty="0">
                <a:solidFill>
                  <a:schemeClr val="hlink"/>
                </a:solidFill>
              </a:rPr>
              <a:t>2</a:t>
            </a:r>
            <a:r>
              <a:rPr lang="en-US" b="1" dirty="0">
                <a:solidFill>
                  <a:schemeClr val="hlink"/>
                </a:solidFill>
              </a:rPr>
              <a:t> + CO</a:t>
            </a:r>
            <a:r>
              <a:rPr lang="en-US" b="1" baseline="-25000" dirty="0">
                <a:solidFill>
                  <a:schemeClr val="hlink"/>
                </a:solidFill>
              </a:rPr>
              <a:t>2</a:t>
            </a:r>
            <a:r>
              <a:rPr lang="en-US" b="1" dirty="0">
                <a:solidFill>
                  <a:schemeClr val="hlink"/>
                </a:solidFill>
              </a:rPr>
              <a:t> + 44 kJ/</a:t>
            </a:r>
            <a:r>
              <a:rPr lang="en-US" b="1" dirty="0" err="1">
                <a:solidFill>
                  <a:schemeClr val="hlink"/>
                </a:solidFill>
              </a:rPr>
              <a:t>mol</a:t>
            </a:r>
            <a:endParaRPr lang="en-US" b="1" dirty="0">
              <a:solidFill>
                <a:schemeClr val="hlink"/>
              </a:solidFill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4224172" y="4499475"/>
            <a:ext cx="4572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CH</a:t>
            </a:r>
            <a:r>
              <a:rPr lang="en-US" b="1" baseline="-25000">
                <a:solidFill>
                  <a:srgbClr val="FF0000"/>
                </a:solidFill>
              </a:rPr>
              <a:t>4</a:t>
            </a:r>
            <a:r>
              <a:rPr lang="en-US" b="1">
                <a:solidFill>
                  <a:srgbClr val="FF0000"/>
                </a:solidFill>
              </a:rPr>
              <a:t> + 1,5O</a:t>
            </a:r>
            <a:r>
              <a:rPr lang="en-US" b="1" baseline="-25000">
                <a:solidFill>
                  <a:srgbClr val="FF0000"/>
                </a:solidFill>
              </a:rPr>
              <a:t>2</a:t>
            </a:r>
            <a:r>
              <a:rPr lang="en-US" b="1">
                <a:solidFill>
                  <a:srgbClr val="FF0000"/>
                </a:solidFill>
              </a:rPr>
              <a:t> = 2H</a:t>
            </a:r>
            <a:r>
              <a:rPr lang="en-US" b="1" baseline="-25000">
                <a:solidFill>
                  <a:srgbClr val="FF0000"/>
                </a:solidFill>
              </a:rPr>
              <a:t>2</a:t>
            </a:r>
            <a:r>
              <a:rPr lang="en-US" b="1">
                <a:solidFill>
                  <a:srgbClr val="FF0000"/>
                </a:solidFill>
              </a:rPr>
              <a:t>O + CO + 520 kJ/mol</a:t>
            </a:r>
          </a:p>
          <a:p>
            <a:pPr eaLnBrk="1" hangingPunct="1"/>
            <a:r>
              <a:rPr lang="en-US" b="1"/>
              <a:t>CH</a:t>
            </a:r>
            <a:r>
              <a:rPr lang="en-US" b="1" baseline="-25000"/>
              <a:t>4</a:t>
            </a:r>
            <a:r>
              <a:rPr lang="en-US" b="1"/>
              <a:t> + H</a:t>
            </a:r>
            <a:r>
              <a:rPr lang="en-US" b="1" baseline="-25000"/>
              <a:t>2</a:t>
            </a:r>
            <a:r>
              <a:rPr lang="en-US" b="1"/>
              <a:t>O = 3H</a:t>
            </a:r>
            <a:r>
              <a:rPr lang="en-US" b="1" baseline="-25000"/>
              <a:t>2</a:t>
            </a:r>
            <a:r>
              <a:rPr lang="en-US" b="1"/>
              <a:t> + CO – 206 kJ/mol</a:t>
            </a:r>
          </a:p>
          <a:p>
            <a:pPr eaLnBrk="1" hangingPunct="1"/>
            <a:r>
              <a:rPr lang="en-US" b="1">
                <a:solidFill>
                  <a:schemeClr val="hlink"/>
                </a:solidFill>
              </a:rPr>
              <a:t>CO + H</a:t>
            </a:r>
            <a:r>
              <a:rPr lang="en-US" b="1" baseline="-25000">
                <a:solidFill>
                  <a:schemeClr val="hlink"/>
                </a:solidFill>
              </a:rPr>
              <a:t>2</a:t>
            </a:r>
            <a:r>
              <a:rPr lang="en-US" b="1">
                <a:solidFill>
                  <a:schemeClr val="hlink"/>
                </a:solidFill>
              </a:rPr>
              <a:t>O = H</a:t>
            </a:r>
            <a:r>
              <a:rPr lang="en-US" b="1" baseline="-25000">
                <a:solidFill>
                  <a:schemeClr val="hlink"/>
                </a:solidFill>
              </a:rPr>
              <a:t>2</a:t>
            </a:r>
            <a:r>
              <a:rPr lang="en-US" b="1">
                <a:solidFill>
                  <a:schemeClr val="hlink"/>
                </a:solidFill>
              </a:rPr>
              <a:t> + CO</a:t>
            </a:r>
            <a:r>
              <a:rPr lang="en-US" b="1" baseline="-25000">
                <a:solidFill>
                  <a:schemeClr val="hlink"/>
                </a:solidFill>
              </a:rPr>
              <a:t>2</a:t>
            </a:r>
            <a:r>
              <a:rPr lang="en-US" b="1">
                <a:solidFill>
                  <a:schemeClr val="hlink"/>
                </a:solidFill>
              </a:rPr>
              <a:t> + 44 kJ/mol</a:t>
            </a:r>
            <a:endParaRPr lang="ru-RU" b="1">
              <a:solidFill>
                <a:schemeClr val="hlink"/>
              </a:solidFill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3989222" y="5824702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CH</a:t>
            </a:r>
            <a:r>
              <a:rPr lang="en-US" b="1" baseline="-25000" dirty="0">
                <a:solidFill>
                  <a:srgbClr val="FF0000"/>
                </a:solidFill>
              </a:rPr>
              <a:t>4</a:t>
            </a:r>
            <a:r>
              <a:rPr lang="en-US" b="1" dirty="0">
                <a:solidFill>
                  <a:srgbClr val="FF0000"/>
                </a:solidFill>
              </a:rPr>
              <a:t> + 0,5O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= 2H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+ CO + 36 kJ/</a:t>
            </a:r>
            <a:r>
              <a:rPr lang="en-US" b="1" dirty="0" err="1">
                <a:solidFill>
                  <a:srgbClr val="FF0000"/>
                </a:solidFill>
              </a:rPr>
              <a:t>mol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b="1" dirty="0">
                <a:solidFill>
                  <a:schemeClr val="hlink"/>
                </a:solidFill>
              </a:rPr>
              <a:t>CO + H</a:t>
            </a:r>
            <a:r>
              <a:rPr lang="en-US" b="1" baseline="-25000" dirty="0">
                <a:solidFill>
                  <a:schemeClr val="hlink"/>
                </a:solidFill>
              </a:rPr>
              <a:t>2</a:t>
            </a:r>
            <a:r>
              <a:rPr lang="en-US" b="1" dirty="0">
                <a:solidFill>
                  <a:schemeClr val="hlink"/>
                </a:solidFill>
              </a:rPr>
              <a:t>O = H</a:t>
            </a:r>
            <a:r>
              <a:rPr lang="en-US" b="1" baseline="-25000" dirty="0">
                <a:solidFill>
                  <a:schemeClr val="hlink"/>
                </a:solidFill>
              </a:rPr>
              <a:t>2</a:t>
            </a:r>
            <a:r>
              <a:rPr lang="en-US" b="1" dirty="0">
                <a:solidFill>
                  <a:schemeClr val="hlink"/>
                </a:solidFill>
              </a:rPr>
              <a:t> + CO</a:t>
            </a:r>
            <a:r>
              <a:rPr lang="en-US" b="1" baseline="-25000" dirty="0">
                <a:solidFill>
                  <a:schemeClr val="hlink"/>
                </a:solidFill>
              </a:rPr>
              <a:t>2</a:t>
            </a:r>
            <a:r>
              <a:rPr lang="en-US" b="1" dirty="0">
                <a:solidFill>
                  <a:schemeClr val="hlink"/>
                </a:solidFill>
              </a:rPr>
              <a:t> + 44 kJ/</a:t>
            </a:r>
            <a:r>
              <a:rPr lang="en-US" b="1" dirty="0" err="1">
                <a:solidFill>
                  <a:schemeClr val="hlink"/>
                </a:solidFill>
              </a:rPr>
              <a:t>mol</a:t>
            </a:r>
            <a:endParaRPr lang="en-US" b="1" dirty="0">
              <a:solidFill>
                <a:schemeClr val="hlink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401972" y="853233"/>
            <a:ext cx="1873250" cy="11509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dirty="0"/>
              <a:t>Получение</a:t>
            </a:r>
          </a:p>
          <a:p>
            <a:pPr algn="ctr" eaLnBrk="1" hangingPunct="1"/>
            <a:r>
              <a:rPr lang="ru-RU" dirty="0"/>
              <a:t>синтез-газа</a:t>
            </a: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3538372" y="1429496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593684" y="853233"/>
            <a:ext cx="1873250" cy="11509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/>
              <a:t>Очистка от серы</a:t>
            </a: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6419684" y="1356471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7859547" y="853233"/>
            <a:ext cx="1873250" cy="11509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/>
              <a:t>Удаление СО</a:t>
            </a: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818866" y="3501975"/>
            <a:ext cx="2644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Термический крекинг</a:t>
            </a:r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/>
        </p:nvGraphicFramePr>
        <p:xfrm>
          <a:off x="4095466" y="3501975"/>
          <a:ext cx="350520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CS ChemDraw Drawing" r:id="rId3" imgW="2886840" imgH="372240" progId="ChemDraw.Document.6.0">
                  <p:embed/>
                </p:oleObj>
              </mc:Choice>
              <mc:Fallback>
                <p:oleObj name="CS ChemDraw Drawing" r:id="rId3" imgW="2886840" imgH="37224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466" y="3501975"/>
                        <a:ext cx="3505200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600666" y="3494680"/>
            <a:ext cx="18686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FF3300"/>
                </a:solidFill>
              </a:rPr>
              <a:t>+17</a:t>
            </a:r>
            <a:r>
              <a:rPr lang="en-US" b="1" dirty="0">
                <a:solidFill>
                  <a:srgbClr val="FF3300"/>
                </a:solidFill>
              </a:rPr>
              <a:t>3</a:t>
            </a:r>
            <a:r>
              <a:rPr lang="ru-RU" b="1" dirty="0">
                <a:solidFill>
                  <a:srgbClr val="FF3300"/>
                </a:solidFill>
              </a:rPr>
              <a:t> кДж/моль</a:t>
            </a:r>
          </a:p>
        </p:txBody>
      </p:sp>
    </p:spTree>
    <p:extLst>
      <p:ext uri="{BB962C8B-B14F-4D97-AF65-F5344CB8AC3E}">
        <p14:creationId xmlns:p14="http://schemas.microsoft.com/office/powerpoint/2010/main" val="2231608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4358640" y="5257562"/>
            <a:ext cx="684620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dirty="0"/>
              <a:t>	</a:t>
            </a:r>
            <a:endParaRPr lang="ru-RU" altLang="ru-RU" sz="900" dirty="0"/>
          </a:p>
          <a:p>
            <a:pPr eaLnBrk="1" hangingPunct="1">
              <a:defRPr/>
            </a:pPr>
            <a:r>
              <a:rPr lang="ru-RU" altLang="ru-RU" sz="1400" dirty="0"/>
              <a:t>	</a:t>
            </a:r>
            <a:r>
              <a:rPr lang="ru-RU" altLang="ru-RU" sz="1400" dirty="0">
                <a:solidFill>
                  <a:srgbClr val="002060"/>
                </a:solidFill>
              </a:rPr>
              <a:t>Сферы применения:</a:t>
            </a:r>
          </a:p>
          <a:p>
            <a:pPr marL="622300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400" dirty="0">
                <a:solidFill>
                  <a:srgbClr val="002060"/>
                </a:solidFill>
              </a:rPr>
              <a:t>	в каскадных схемах получения </a:t>
            </a:r>
            <a:r>
              <a:rPr lang="ru-RU" altLang="ru-RU" sz="1400" dirty="0">
                <a:solidFill>
                  <a:srgbClr val="FF0000"/>
                </a:solidFill>
              </a:rPr>
              <a:t>метанола или продуктов Фишера-</a:t>
            </a:r>
            <a:r>
              <a:rPr lang="ru-RU" altLang="ru-RU" sz="1400" dirty="0" err="1">
                <a:solidFill>
                  <a:srgbClr val="FF0000"/>
                </a:solidFill>
              </a:rPr>
              <a:t>Тропша</a:t>
            </a:r>
            <a:r>
              <a:rPr lang="ru-RU" altLang="ru-RU" sz="1400" dirty="0">
                <a:solidFill>
                  <a:srgbClr val="002060"/>
                </a:solidFill>
              </a:rPr>
              <a:t>, в том числе на морских платформах; </a:t>
            </a:r>
          </a:p>
          <a:p>
            <a:pPr marL="622300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400" dirty="0">
                <a:solidFill>
                  <a:srgbClr val="002060"/>
                </a:solidFill>
              </a:rPr>
              <a:t>для синтеза жидких продуктов </a:t>
            </a:r>
            <a:r>
              <a:rPr lang="ru-RU" altLang="ru-RU" sz="1400" dirty="0">
                <a:solidFill>
                  <a:srgbClr val="FF0000"/>
                </a:solidFill>
              </a:rPr>
              <a:t>в труднодоступных местах добычи</a:t>
            </a:r>
            <a:r>
              <a:rPr lang="ru-RU" altLang="ru-RU" sz="1400" dirty="0">
                <a:solidFill>
                  <a:srgbClr val="002060"/>
                </a:solidFill>
              </a:rPr>
              <a:t>;</a:t>
            </a:r>
          </a:p>
          <a:p>
            <a:pPr marL="622300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400" dirty="0">
                <a:solidFill>
                  <a:srgbClr val="002060"/>
                </a:solidFill>
              </a:rPr>
              <a:t> 	для питания </a:t>
            </a:r>
            <a:r>
              <a:rPr lang="ru-RU" altLang="ru-RU" sz="1400" dirty="0" err="1">
                <a:solidFill>
                  <a:srgbClr val="002060"/>
                </a:solidFill>
              </a:rPr>
              <a:t>твердооксидных</a:t>
            </a:r>
            <a:r>
              <a:rPr lang="ru-RU" altLang="ru-RU" sz="1400" dirty="0">
                <a:solidFill>
                  <a:srgbClr val="002060"/>
                </a:solidFill>
              </a:rPr>
              <a:t> </a:t>
            </a:r>
            <a:r>
              <a:rPr lang="ru-RU" altLang="ru-RU" sz="1400" dirty="0">
                <a:solidFill>
                  <a:srgbClr val="FF0000"/>
                </a:solidFill>
              </a:rPr>
              <a:t>топливных элементов</a:t>
            </a:r>
            <a:r>
              <a:rPr lang="ru-RU" altLang="ru-RU" sz="1400" dirty="0">
                <a:solidFill>
                  <a:srgbClr val="002060"/>
                </a:solidFill>
              </a:rPr>
              <a:t>; </a:t>
            </a:r>
          </a:p>
          <a:p>
            <a:pPr marL="622300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400" dirty="0">
                <a:solidFill>
                  <a:srgbClr val="002060"/>
                </a:solidFill>
              </a:rPr>
              <a:t>	в качестве восстановителя </a:t>
            </a:r>
            <a:r>
              <a:rPr lang="ru-RU" altLang="ru-RU" sz="1400" dirty="0">
                <a:solidFill>
                  <a:srgbClr val="FF0000"/>
                </a:solidFill>
              </a:rPr>
              <a:t>в металлургических процессах</a:t>
            </a:r>
            <a:r>
              <a:rPr lang="ru-RU" altLang="ru-RU" sz="1400" dirty="0">
                <a:solidFill>
                  <a:srgbClr val="002060"/>
                </a:solidFill>
              </a:rPr>
              <a:t>.     </a:t>
            </a:r>
            <a:endParaRPr lang="ru-RU" altLang="ru-RU" sz="1400" dirty="0"/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549820" y="950913"/>
            <a:ext cx="684153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ru-RU" altLang="ru-RU" sz="16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Преимущества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Компактность</a:t>
            </a:r>
            <a:r>
              <a:rPr lang="en-US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(удельная производительность в 10 раз выше паровой конверсии</a:t>
            </a:r>
            <a:r>
              <a:rPr lang="en-US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Простота, отсутствие катализатора.</a:t>
            </a:r>
            <a:r>
              <a:rPr lang="en-US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Большой диапазон производительности. </a:t>
            </a:r>
          </a:p>
          <a:p>
            <a:pPr marL="285750" indent="-285750">
              <a:lnSpc>
                <a:spcPct val="120000"/>
              </a:lnSpc>
              <a:defRPr/>
            </a:pPr>
            <a:endParaRPr lang="ru-RU" alt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5693" t="7741" r="10497" b="5315"/>
          <a:stretch/>
        </p:blipFill>
        <p:spPr bwMode="auto">
          <a:xfrm>
            <a:off x="3751172" y="2482874"/>
            <a:ext cx="3640183" cy="303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764015" y="2504326"/>
          <a:ext cx="3848100" cy="30178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74770">
                  <a:extLst>
                    <a:ext uri="{9D8B030D-6E8A-4147-A177-3AD203B41FA5}">
                      <a16:colId xmlns:a16="http://schemas.microsoft.com/office/drawing/2014/main" val="1783624465"/>
                    </a:ext>
                  </a:extLst>
                </a:gridCol>
                <a:gridCol w="773330">
                  <a:extLst>
                    <a:ext uri="{9D8B030D-6E8A-4147-A177-3AD203B41FA5}">
                      <a16:colId xmlns:a16="http://schemas.microsoft.com/office/drawing/2014/main" val="1104566613"/>
                    </a:ext>
                  </a:extLst>
                </a:gridCol>
              </a:tblGrid>
              <a:tr h="2743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Параметр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Значение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897509935"/>
                  </a:ext>
                </a:extLst>
              </a:tr>
              <a:tr h="2743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Коэффициент избытка окислителя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0,34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97944590"/>
                  </a:ext>
                </a:extLst>
              </a:tr>
              <a:tr h="2743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Конверсия метана, 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94,3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2525547262"/>
                  </a:ext>
                </a:extLst>
              </a:tr>
              <a:tr h="2743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Конверсия кислорода, 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95,0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3347466930"/>
                  </a:ext>
                </a:extLst>
              </a:tr>
              <a:tr h="2743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Концентрация Н</a:t>
                      </a:r>
                      <a:r>
                        <a:rPr lang="ru-RU" sz="1200" baseline="-25000">
                          <a:effectLst/>
                        </a:rPr>
                        <a:t>2</a:t>
                      </a:r>
                      <a:r>
                        <a:rPr lang="ru-RU" sz="1200">
                          <a:effectLst/>
                        </a:rPr>
                        <a:t>, 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3121871120"/>
                  </a:ext>
                </a:extLst>
              </a:tr>
              <a:tr h="2743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Концентрация СО, 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049706984"/>
                  </a:ext>
                </a:extLst>
              </a:tr>
              <a:tr h="2743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Концентрация СО</a:t>
                      </a:r>
                      <a:r>
                        <a:rPr lang="ru-RU" sz="1200" baseline="-25000" dirty="0">
                          <a:effectLst/>
                        </a:rPr>
                        <a:t>2</a:t>
                      </a:r>
                      <a:r>
                        <a:rPr lang="ru-RU" sz="1200" dirty="0">
                          <a:effectLst/>
                        </a:rPr>
                        <a:t>, 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3331326616"/>
                  </a:ext>
                </a:extLst>
              </a:tr>
              <a:tr h="2743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Концентрация СН</a:t>
                      </a:r>
                      <a:r>
                        <a:rPr lang="ru-RU" sz="1200" baseline="-25000" dirty="0">
                          <a:effectLst/>
                        </a:rPr>
                        <a:t>4</a:t>
                      </a:r>
                      <a:r>
                        <a:rPr lang="ru-RU" sz="1200" dirty="0">
                          <a:effectLst/>
                        </a:rPr>
                        <a:t>, 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&lt;</a:t>
                      </a: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227211595"/>
                  </a:ext>
                </a:extLst>
              </a:tr>
              <a:tr h="2743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Соотношение Н</a:t>
                      </a:r>
                      <a:r>
                        <a:rPr lang="ru-RU" sz="1200" baseline="-25000" dirty="0">
                          <a:effectLst/>
                        </a:rPr>
                        <a:t>2</a:t>
                      </a:r>
                      <a:r>
                        <a:rPr lang="ru-RU" sz="1200" dirty="0">
                          <a:effectLst/>
                        </a:rPr>
                        <a:t>/СО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1,67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2984059286"/>
                  </a:ext>
                </a:extLst>
              </a:tr>
              <a:tr h="2743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Селективность образования Н</a:t>
                      </a:r>
                      <a:r>
                        <a:rPr lang="ru-RU" sz="1200" baseline="-25000">
                          <a:effectLst/>
                        </a:rPr>
                        <a:t>2</a:t>
                      </a:r>
                      <a:r>
                        <a:rPr lang="ru-RU" sz="1200">
                          <a:effectLst/>
                        </a:rPr>
                        <a:t>, 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71,3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37276264"/>
                  </a:ext>
                </a:extLst>
              </a:tr>
              <a:tr h="2743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Селективность образования СО, 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85,4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3881875624"/>
                  </a:ext>
                </a:extLst>
              </a:tr>
            </a:tbl>
          </a:graphicData>
        </a:graphic>
      </p:graphicFrame>
      <p:sp>
        <p:nvSpPr>
          <p:cNvPr id="8" name="Прямоугольник 38"/>
          <p:cNvSpPr>
            <a:spLocks noChangeArrowheads="1"/>
          </p:cNvSpPr>
          <p:nvPr/>
        </p:nvSpPr>
        <p:spPr bwMode="auto">
          <a:xfrm>
            <a:off x="887958" y="2640784"/>
            <a:ext cx="900112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000000"/>
                </a:solidFill>
              </a:rPr>
              <a:t>1100</a:t>
            </a:r>
            <a:r>
              <a:rPr lang="ru-RU" altLang="ru-RU" sz="1400" b="1" baseline="30000">
                <a:solidFill>
                  <a:srgbClr val="000000"/>
                </a:solidFill>
              </a:rPr>
              <a:t>о</a:t>
            </a:r>
            <a:r>
              <a:rPr lang="ru-RU" altLang="ru-RU" sz="1400" b="1">
                <a:solidFill>
                  <a:srgbClr val="000000"/>
                </a:solidFill>
              </a:rPr>
              <a:t>С</a:t>
            </a:r>
          </a:p>
          <a:p>
            <a:pPr eaLnBrk="1" hangingPunct="1"/>
            <a:r>
              <a:rPr lang="ru-RU" altLang="ru-RU" sz="1400" b="1">
                <a:solidFill>
                  <a:srgbClr val="000000"/>
                </a:solidFill>
              </a:rPr>
              <a:t>1600</a:t>
            </a:r>
            <a:r>
              <a:rPr lang="ru-RU" altLang="ru-RU" sz="1400" b="1" baseline="30000">
                <a:solidFill>
                  <a:srgbClr val="000000"/>
                </a:solidFill>
              </a:rPr>
              <a:t>о</a:t>
            </a:r>
            <a:r>
              <a:rPr lang="ru-RU" altLang="ru-RU" sz="1400" b="1">
                <a:solidFill>
                  <a:srgbClr val="000000"/>
                </a:solidFill>
              </a:rPr>
              <a:t>С</a:t>
            </a:r>
          </a:p>
        </p:txBody>
      </p:sp>
      <p:cxnSp>
        <p:nvCxnSpPr>
          <p:cNvPr id="9" name="Прямая соединительная линия 39"/>
          <p:cNvCxnSpPr>
            <a:cxnSpLocks noChangeShapeType="1"/>
          </p:cNvCxnSpPr>
          <p:nvPr/>
        </p:nvCxnSpPr>
        <p:spPr bwMode="auto">
          <a:xfrm flipV="1">
            <a:off x="964158" y="2931296"/>
            <a:ext cx="468312" cy="144463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Рисунок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"/>
          <a:stretch>
            <a:fillRect/>
          </a:stretch>
        </p:blipFill>
        <p:spPr bwMode="auto">
          <a:xfrm>
            <a:off x="549820" y="2613796"/>
            <a:ext cx="2943225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67295" y="6163446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FF0000"/>
                </a:solidFill>
              </a:rPr>
              <a:t>Углеводородный газ и кислород</a:t>
            </a:r>
          </a:p>
        </p:txBody>
      </p:sp>
      <p:sp>
        <p:nvSpPr>
          <p:cNvPr id="12" name="Параллелограмм 8"/>
          <p:cNvSpPr/>
          <p:nvPr/>
        </p:nvSpPr>
        <p:spPr>
          <a:xfrm>
            <a:off x="-342" y="96134"/>
            <a:ext cx="10345814" cy="818266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8093" h="606489">
                <a:moveTo>
                  <a:pt x="0" y="606489"/>
                </a:moveTo>
                <a:cubicBezTo>
                  <a:pt x="114" y="404326"/>
                  <a:pt x="227" y="202163"/>
                  <a:pt x="341" y="0"/>
                </a:cubicBezTo>
                <a:lnTo>
                  <a:pt x="9628093" y="0"/>
                </a:lnTo>
                <a:lnTo>
                  <a:pt x="9076422" y="593042"/>
                </a:lnTo>
                <a:lnTo>
                  <a:pt x="0" y="606489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chemeClr val="bg1"/>
                </a:solidFill>
              </a:rPr>
              <a:t>Матричная конверсия  природных и попутных газов в синтез-газ на основе объемных матричных горелок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504" y="0"/>
            <a:ext cx="1630496" cy="112864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3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8"/>
          <p:cNvSpPr/>
          <p:nvPr/>
        </p:nvSpPr>
        <p:spPr>
          <a:xfrm>
            <a:off x="-342" y="96134"/>
            <a:ext cx="10345814" cy="818266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8093" h="606489">
                <a:moveTo>
                  <a:pt x="0" y="606489"/>
                </a:moveTo>
                <a:cubicBezTo>
                  <a:pt x="114" y="404326"/>
                  <a:pt x="227" y="202163"/>
                  <a:pt x="341" y="0"/>
                </a:cubicBezTo>
                <a:lnTo>
                  <a:pt x="9628093" y="0"/>
                </a:lnTo>
                <a:lnTo>
                  <a:pt x="9076422" y="593042"/>
                </a:lnTo>
                <a:lnTo>
                  <a:pt x="0" y="606489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chemeClr val="bg1"/>
                </a:solidFill>
              </a:rPr>
              <a:t>Матричная конверсия  природных и попутных газов в синтез-газ на основе объемных матричных горелок. Параметры процесса.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40" y="1340945"/>
            <a:ext cx="4151703" cy="29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171668"/>
            <a:ext cx="4830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Рабочие параметры испытаний длительного пробега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812" y="3922738"/>
            <a:ext cx="4123087" cy="29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053221" y="1171668"/>
            <a:ext cx="4628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Тепло выходящего из конвертора </a:t>
            </a:r>
            <a:r>
              <a:rPr lang="ru-RU" dirty="0" err="1"/>
              <a:t>синтез-газа</a:t>
            </a:r>
            <a:endParaRPr lang="ru-RU" dirty="0"/>
          </a:p>
          <a:p>
            <a:pPr algn="ctr"/>
            <a:r>
              <a:rPr lang="ru-RU" dirty="0"/>
              <a:t>используется для генерации водяного пара </a:t>
            </a:r>
          </a:p>
        </p:txBody>
      </p:sp>
      <p:pic>
        <p:nvPicPr>
          <p:cNvPr id="8" name="Picture 2" descr="G:\Новая папка (2)\Пилотная. Синтез-газ\Чертежи\квд+пар-рекуперация тепл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5858" y="2010495"/>
            <a:ext cx="4285810" cy="457216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C1D78A-3A58-384F-B2DE-355CC099A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504" y="0"/>
            <a:ext cx="1630496" cy="112864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1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E7385-E35C-44E2-9223-F85F3D225179}" type="slidenum">
              <a:rPr lang="ru-RU"/>
              <a:pPr>
                <a:defRPr/>
              </a:pPr>
              <a:t>25</a:t>
            </a:fld>
            <a:endParaRPr lang="ru-RU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2309814" y="142875"/>
            <a:ext cx="8429625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Парциальное  окисление  метана  в ракетных   двигателях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7096126" y="1500188"/>
            <a:ext cx="322897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336600"/>
                </a:solidFill>
              </a:rPr>
              <a:t>Принципиальная схема проточного химического реактора на базе ракетных технологий</a:t>
            </a:r>
          </a:p>
        </p:txBody>
      </p:sp>
      <p:pic>
        <p:nvPicPr>
          <p:cNvPr id="18436" name="Picture 5" descr="rocket reactor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6939" y="1071563"/>
            <a:ext cx="457517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Group 24"/>
          <p:cNvGraphicFramePr>
            <a:graphicFrameLocks noGrp="1"/>
          </p:cNvGraphicFramePr>
          <p:nvPr>
            <p:ph idx="4294967295"/>
          </p:nvPr>
        </p:nvGraphicFramePr>
        <p:xfrm>
          <a:off x="1881188" y="3429000"/>
          <a:ext cx="8697912" cy="2834640"/>
        </p:xfrm>
        <a:graphic>
          <a:graphicData uri="http://schemas.openxmlformats.org/drawingml/2006/table">
            <a:tbl>
              <a:tblPr/>
              <a:tblGrid>
                <a:gridCol w="5098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9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9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852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мольн. %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масс. %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58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Расход: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Метан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Кислород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Водяной пар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53,3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37,9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8667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Производство: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Синтез-газ, в т.ч.: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Водород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Оксид углерода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Диоксид углерода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Метан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Кислород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Углеводороды С</a:t>
                      </a:r>
                      <a:r>
                        <a:rPr kumimoji="0" lang="ru-RU" sz="12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2+</a:t>
                      </a:r>
                      <a:endParaRPr kumimoji="0" lang="ru-RU" sz="12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Водяной пар         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,35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,85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569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4022" y="49428"/>
            <a:ext cx="9403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Принципиальная схема получения водорода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83748" y="1655969"/>
            <a:ext cx="3606800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Verdana" pitchFamily="34" charset="0"/>
                <a:cs typeface="Arial" pitchFamily="34" charset="0"/>
              </a:rPr>
              <a:t>Лифт-реактор</a:t>
            </a:r>
            <a:r>
              <a:rPr lang="en-US" sz="1600" dirty="0">
                <a:latin typeface="Verdana" pitchFamily="34" charset="0"/>
                <a:cs typeface="Arial" pitchFamily="34" charset="0"/>
              </a:rPr>
              <a:t> + </a:t>
            </a:r>
            <a:r>
              <a:rPr lang="ru-RU" sz="1600" dirty="0">
                <a:latin typeface="Verdana" pitchFamily="34" charset="0"/>
                <a:cs typeface="Arial" pitchFamily="34" charset="0"/>
              </a:rPr>
              <a:t>регенератор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01748" y="1668669"/>
            <a:ext cx="1955800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Verdana" pitchFamily="34" charset="0"/>
                <a:cs typeface="Arial" pitchFamily="34" charset="0"/>
              </a:rPr>
              <a:t>Конверсия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CO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41748" y="1643269"/>
            <a:ext cx="1955800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Verdana" pitchFamily="34" charset="0"/>
                <a:cs typeface="Arial" pitchFamily="34" charset="0"/>
              </a:rPr>
              <a:t>Удаление </a:t>
            </a:r>
            <a:r>
              <a:rPr lang="en-US" sz="1600" dirty="0">
                <a:latin typeface="Verdana" pitchFamily="34" charset="0"/>
                <a:cs typeface="Arial" pitchFamily="34" charset="0"/>
              </a:rPr>
              <a:t>CO2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036" y="2479882"/>
            <a:ext cx="9213989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85494" y="128725"/>
            <a:ext cx="739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ПОЛУЧЕНИЕ СИНТЕЗ-ГАЗА</a:t>
            </a:r>
            <a:r>
              <a:rPr lang="en-US" sz="2800" b="1" dirty="0">
                <a:solidFill>
                  <a:srgbClr val="0070C0"/>
                </a:solidFill>
              </a:rPr>
              <a:t>: CHEMICAL LOOPING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0" y="765451"/>
            <a:ext cx="12192000" cy="76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83115" y="5277677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или Н</a:t>
            </a:r>
            <a:r>
              <a:rPr lang="ru-RU" baseline="-25000" dirty="0"/>
              <a:t>2</a:t>
            </a:r>
            <a:r>
              <a:rPr lang="ru-RU" dirty="0"/>
              <a:t>О+</a:t>
            </a:r>
            <a:r>
              <a:rPr lang="en-US" dirty="0"/>
              <a:t>Q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4277" y="2667726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или Н</a:t>
            </a:r>
            <a:r>
              <a:rPr lang="ru-RU" baseline="-25000" dirty="0"/>
              <a:t>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80930" y="6192078"/>
            <a:ext cx="350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Воздух:  СН</a:t>
            </a:r>
            <a:r>
              <a:rPr lang="ru-RU" baseline="-25000" dirty="0"/>
              <a:t>4</a:t>
            </a:r>
            <a:r>
              <a:rPr lang="ru-RU" dirty="0"/>
              <a:t> + О</a:t>
            </a:r>
            <a:r>
              <a:rPr lang="ru-RU" baseline="-25000" dirty="0"/>
              <a:t>2</a:t>
            </a:r>
            <a:r>
              <a:rPr lang="ru-RU" dirty="0"/>
              <a:t>=2Н</a:t>
            </a:r>
            <a:r>
              <a:rPr lang="ru-RU" baseline="-25000" dirty="0"/>
              <a:t>2</a:t>
            </a:r>
            <a:r>
              <a:rPr lang="ru-RU" dirty="0"/>
              <a:t>+СО</a:t>
            </a:r>
            <a:r>
              <a:rPr lang="ru-RU" baseline="-25000" dirty="0"/>
              <a:t>2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83115" y="6149113"/>
            <a:ext cx="350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Вода:  СН</a:t>
            </a:r>
            <a:r>
              <a:rPr lang="ru-RU" baseline="-25000" dirty="0"/>
              <a:t>4</a:t>
            </a:r>
            <a:r>
              <a:rPr lang="ru-RU" dirty="0"/>
              <a:t> + 2Н</a:t>
            </a:r>
            <a:r>
              <a:rPr lang="ru-RU" baseline="-25000" dirty="0"/>
              <a:t>2</a:t>
            </a:r>
            <a:r>
              <a:rPr lang="ru-RU" dirty="0"/>
              <a:t>О=4Н</a:t>
            </a:r>
            <a:r>
              <a:rPr lang="ru-RU" baseline="-25000" dirty="0"/>
              <a:t>2</a:t>
            </a:r>
            <a:r>
              <a:rPr lang="ru-RU" dirty="0"/>
              <a:t>+СО</a:t>
            </a:r>
            <a:r>
              <a:rPr lang="ru-RU" baseline="-25000" dirty="0"/>
              <a:t>2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980146" y="6280484"/>
            <a:ext cx="1389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ИНХС РАН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71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98600" y="63500"/>
            <a:ext cx="10198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Verdana" pitchFamily="34" charset="0"/>
                <a:cs typeface="Times New Roman" panose="02020603050405020304" pitchFamily="18" charset="0"/>
              </a:rPr>
              <a:t>Головной процесс - производство синтез-газа в системе «реактор-регенератор» 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69472" y="929106"/>
            <a:ext cx="3697073" cy="2595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latin typeface="Verdana" pitchFamily="34" charset="0"/>
                <a:cs typeface="Times New Roman" panose="02020603050405020304" pitchFamily="18" charset="0"/>
              </a:rPr>
              <a:t>Традиционные способы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400" b="1" dirty="0">
              <a:latin typeface="Verdana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u="sng" dirty="0">
                <a:latin typeface="Verdana" pitchFamily="34" charset="0"/>
              </a:rPr>
              <a:t>Паровая</a:t>
            </a:r>
            <a:r>
              <a:rPr lang="en-US" sz="1400" u="sng" dirty="0">
                <a:latin typeface="Verdana" pitchFamily="34" charset="0"/>
              </a:rPr>
              <a:t> </a:t>
            </a:r>
            <a:r>
              <a:rPr lang="ru-RU" sz="1400" u="sng" dirty="0">
                <a:latin typeface="Verdana" pitchFamily="34" charset="0"/>
              </a:rPr>
              <a:t>конверсия</a:t>
            </a:r>
            <a:r>
              <a:rPr lang="en-US" sz="1400" u="sng" dirty="0">
                <a:latin typeface="Verdana" pitchFamily="34" charset="0"/>
              </a:rPr>
              <a:t> </a:t>
            </a:r>
            <a:r>
              <a:rPr lang="ru-RU" sz="1400" u="sng" dirty="0">
                <a:latin typeface="Verdana" pitchFamily="34" charset="0"/>
              </a:rPr>
              <a:t>метана</a:t>
            </a:r>
            <a:endParaRPr lang="en-US" sz="1400" u="sng" dirty="0">
              <a:latin typeface="Verdana" pitchFamily="34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Verdana" pitchFamily="34" charset="0"/>
              </a:rPr>
              <a:t>CH</a:t>
            </a:r>
            <a:r>
              <a:rPr lang="ru-RU" sz="1400" baseline="-25000" dirty="0">
                <a:latin typeface="Verdana" pitchFamily="34" charset="0"/>
              </a:rPr>
              <a:t>4</a:t>
            </a:r>
            <a:r>
              <a:rPr lang="ru-RU" sz="1400" dirty="0">
                <a:latin typeface="Verdana" pitchFamily="34" charset="0"/>
              </a:rPr>
              <a:t>+</a:t>
            </a:r>
            <a:r>
              <a:rPr lang="en-US" sz="1400" dirty="0">
                <a:latin typeface="Verdana" pitchFamily="34" charset="0"/>
              </a:rPr>
              <a:t>H</a:t>
            </a:r>
            <a:r>
              <a:rPr lang="ru-RU" sz="1400" baseline="-25000" dirty="0">
                <a:latin typeface="Verdana" pitchFamily="34" charset="0"/>
              </a:rPr>
              <a:t>2</a:t>
            </a:r>
            <a:r>
              <a:rPr lang="en-US" sz="1400" dirty="0">
                <a:latin typeface="Verdana" pitchFamily="34" charset="0"/>
              </a:rPr>
              <a:t>O </a:t>
            </a:r>
            <a:r>
              <a:rPr lang="ru-RU" sz="1400" dirty="0">
                <a:latin typeface="Verdana" pitchFamily="34" charset="0"/>
              </a:rPr>
              <a:t>→ 3</a:t>
            </a:r>
            <a:r>
              <a:rPr lang="en-US" sz="1400" dirty="0">
                <a:latin typeface="Verdana" pitchFamily="34" charset="0"/>
              </a:rPr>
              <a:t>CO</a:t>
            </a:r>
            <a:r>
              <a:rPr lang="ru-RU" sz="1400" dirty="0">
                <a:latin typeface="Verdana" pitchFamily="34" charset="0"/>
              </a:rPr>
              <a:t>+</a:t>
            </a:r>
            <a:r>
              <a:rPr lang="en-US" sz="1400" dirty="0">
                <a:latin typeface="Verdana" pitchFamily="34" charset="0"/>
              </a:rPr>
              <a:t>H</a:t>
            </a:r>
            <a:r>
              <a:rPr lang="ru-RU" sz="1400" baseline="-25000" dirty="0">
                <a:latin typeface="Verdana" pitchFamily="34" charset="0"/>
              </a:rPr>
              <a:t>2</a:t>
            </a:r>
            <a:r>
              <a:rPr lang="ru-RU" sz="1400" dirty="0">
                <a:latin typeface="Verdana" pitchFamily="34" charset="0"/>
              </a:rPr>
              <a:t> </a:t>
            </a:r>
            <a:endParaRPr lang="en-US" sz="1400" dirty="0">
              <a:latin typeface="Verdana" pitchFamily="34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u="sng" dirty="0">
                <a:latin typeface="Verdana" pitchFamily="34" charset="0"/>
              </a:rPr>
              <a:t>Углекислотная</a:t>
            </a:r>
            <a:r>
              <a:rPr lang="en-US" sz="1400" u="sng" dirty="0">
                <a:latin typeface="Verdana" pitchFamily="34" charset="0"/>
              </a:rPr>
              <a:t> </a:t>
            </a:r>
            <a:r>
              <a:rPr lang="ru-RU" sz="1400" u="sng" dirty="0">
                <a:latin typeface="Verdana" pitchFamily="34" charset="0"/>
              </a:rPr>
              <a:t>конверсия</a:t>
            </a:r>
            <a:r>
              <a:rPr lang="en-US" sz="1400" u="sng" dirty="0">
                <a:latin typeface="Verdana" pitchFamily="34" charset="0"/>
              </a:rPr>
              <a:t> </a:t>
            </a:r>
            <a:r>
              <a:rPr lang="ru-RU" sz="1400" u="sng" dirty="0">
                <a:latin typeface="Verdana" pitchFamily="34" charset="0"/>
              </a:rPr>
              <a:t>метана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latin typeface="Verdana" pitchFamily="34" charset="0"/>
              </a:rPr>
              <a:t>СН</a:t>
            </a:r>
            <a:r>
              <a:rPr lang="ru-RU" sz="1400" baseline="-25000" dirty="0">
                <a:latin typeface="Verdana" pitchFamily="34" charset="0"/>
              </a:rPr>
              <a:t>4</a:t>
            </a:r>
            <a:r>
              <a:rPr lang="ru-RU" sz="1400" dirty="0">
                <a:latin typeface="Verdana" pitchFamily="34" charset="0"/>
              </a:rPr>
              <a:t> + СО</a:t>
            </a:r>
            <a:r>
              <a:rPr lang="ru-RU" sz="1400" baseline="-25000" dirty="0">
                <a:latin typeface="Verdana" pitchFamily="34" charset="0"/>
              </a:rPr>
              <a:t>2</a:t>
            </a:r>
            <a:r>
              <a:rPr lang="ru-RU" sz="1400" dirty="0">
                <a:latin typeface="Verdana" pitchFamily="34" charset="0"/>
              </a:rPr>
              <a:t> → 2СО + 2Н</a:t>
            </a:r>
            <a:r>
              <a:rPr lang="ru-RU" sz="1400" baseline="-25000" dirty="0">
                <a:latin typeface="Verdana" pitchFamily="34" charset="0"/>
              </a:rPr>
              <a:t>2</a:t>
            </a:r>
            <a:r>
              <a:rPr lang="ru-RU" sz="1400" dirty="0">
                <a:latin typeface="Verdana" pitchFamily="34" charset="0"/>
              </a:rPr>
              <a:t> </a:t>
            </a:r>
            <a:endParaRPr lang="en-US" sz="1400" dirty="0">
              <a:latin typeface="Verdana" pitchFamily="34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u="sng" dirty="0">
                <a:latin typeface="Verdana" pitchFamily="34" charset="0"/>
              </a:rPr>
              <a:t>Парциальное окисление метана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latin typeface="Verdana" pitchFamily="34" charset="0"/>
              </a:rPr>
              <a:t>CH</a:t>
            </a:r>
            <a:r>
              <a:rPr lang="ru-RU" sz="1400" baseline="-25000" dirty="0">
                <a:latin typeface="Verdana" pitchFamily="34" charset="0"/>
              </a:rPr>
              <a:t>4</a:t>
            </a:r>
            <a:r>
              <a:rPr lang="ru-RU" sz="1400" dirty="0">
                <a:latin typeface="Verdana" pitchFamily="34" charset="0"/>
              </a:rPr>
              <a:t> + 1/2O</a:t>
            </a:r>
            <a:r>
              <a:rPr lang="ru-RU" sz="1400" baseline="-25000" dirty="0">
                <a:latin typeface="Verdana" pitchFamily="34" charset="0"/>
              </a:rPr>
              <a:t>2</a:t>
            </a:r>
            <a:r>
              <a:rPr lang="ru-RU" sz="1400" dirty="0">
                <a:latin typeface="Verdana" pitchFamily="34" charset="0"/>
              </a:rPr>
              <a:t> → CO + 2H</a:t>
            </a:r>
            <a:r>
              <a:rPr lang="ru-RU" sz="1400" baseline="-25000" dirty="0">
                <a:latin typeface="Verdana" pitchFamily="34" charset="0"/>
              </a:rPr>
              <a:t>2</a:t>
            </a:r>
            <a:r>
              <a:rPr lang="ru-RU" sz="1400" dirty="0">
                <a:latin typeface="Verdana" pitchFamily="34" charset="0"/>
              </a:rPr>
              <a:t> </a:t>
            </a:r>
          </a:p>
          <a:p>
            <a:pPr algn="ctr"/>
            <a:endParaRPr lang="en-US" sz="1400" dirty="0">
              <a:latin typeface="Verdana" pitchFamily="34" charset="0"/>
            </a:endParaRPr>
          </a:p>
          <a:p>
            <a:pPr>
              <a:buNone/>
            </a:pPr>
            <a:r>
              <a:rPr lang="ru-RU" sz="1400" dirty="0">
                <a:latin typeface="Verdana" pitchFamily="34" charset="0"/>
              </a:rPr>
              <a:t> </a:t>
            </a:r>
          </a:p>
          <a:p>
            <a:pPr>
              <a:buNone/>
            </a:pPr>
            <a:endParaRPr lang="ru-RU" sz="1400" dirty="0"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33198" y="1478687"/>
            <a:ext cx="389154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200" dirty="0">
                <a:latin typeface="Verdana" pitchFamily="34" charset="0"/>
                <a:cs typeface="Arial" pitchFamily="34" charset="0"/>
              </a:rPr>
              <a:t>Реактор: </a:t>
            </a:r>
            <a:r>
              <a:rPr lang="en-US" sz="1200" dirty="0">
                <a:latin typeface="Verdana" pitchFamily="34" charset="0"/>
                <a:cs typeface="Arial" pitchFamily="34" charset="0"/>
              </a:rPr>
              <a:t>CH</a:t>
            </a:r>
            <a:r>
              <a:rPr lang="ru-RU" sz="1200" baseline="-25000" dirty="0">
                <a:latin typeface="Verdana" pitchFamily="34" charset="0"/>
                <a:cs typeface="Arial" pitchFamily="34" charset="0"/>
              </a:rPr>
              <a:t>4</a:t>
            </a:r>
            <a:r>
              <a:rPr lang="en-US" sz="1200" dirty="0">
                <a:latin typeface="Verdana" pitchFamily="34" charset="0"/>
                <a:cs typeface="Arial" pitchFamily="34" charset="0"/>
              </a:rPr>
              <a:t> + MeO → CO + </a:t>
            </a:r>
            <a:r>
              <a:rPr lang="ru-RU" sz="1200" dirty="0">
                <a:latin typeface="Verdana" pitchFamily="34" charset="0"/>
                <a:cs typeface="Arial" pitchFamily="34" charset="0"/>
              </a:rPr>
              <a:t>2</a:t>
            </a:r>
            <a:r>
              <a:rPr lang="en-US" sz="1200" dirty="0">
                <a:latin typeface="Verdana" pitchFamily="34" charset="0"/>
                <a:cs typeface="Arial" pitchFamily="34" charset="0"/>
              </a:rPr>
              <a:t>H</a:t>
            </a:r>
            <a:r>
              <a:rPr lang="en-US" sz="1200" baseline="-25000" dirty="0">
                <a:latin typeface="Verdana" pitchFamily="34" charset="0"/>
                <a:cs typeface="Arial" pitchFamily="34" charset="0"/>
              </a:rPr>
              <a:t>2 </a:t>
            </a:r>
            <a:r>
              <a:rPr lang="en-US" sz="1200" dirty="0">
                <a:latin typeface="Verdana" pitchFamily="34" charset="0"/>
                <a:cs typeface="Arial" pitchFamily="34" charset="0"/>
              </a:rPr>
              <a:t>+ Me</a:t>
            </a:r>
            <a:endParaRPr lang="ru-RU" sz="1200" dirty="0">
              <a:latin typeface="Verdana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200" dirty="0">
                <a:latin typeface="Verdana" pitchFamily="34" charset="0"/>
                <a:cs typeface="Arial" pitchFamily="34" charset="0"/>
              </a:rPr>
              <a:t>Регенератор: </a:t>
            </a:r>
            <a:r>
              <a:rPr lang="en-US" sz="1200" dirty="0">
                <a:latin typeface="Verdana" pitchFamily="34" charset="0"/>
                <a:cs typeface="Arial" pitchFamily="34" charset="0"/>
              </a:rPr>
              <a:t>4N</a:t>
            </a:r>
            <a:r>
              <a:rPr lang="en-US" sz="1200" baseline="-25000" dirty="0">
                <a:latin typeface="Verdana" pitchFamily="34" charset="0"/>
                <a:cs typeface="Arial" pitchFamily="34" charset="0"/>
              </a:rPr>
              <a:t>2</a:t>
            </a:r>
            <a:r>
              <a:rPr lang="en-US" sz="1200" dirty="0">
                <a:latin typeface="Verdana" pitchFamily="34" charset="0"/>
                <a:cs typeface="Arial" pitchFamily="34" charset="0"/>
              </a:rPr>
              <a:t>+ </a:t>
            </a:r>
            <a:r>
              <a:rPr lang="pt-BR" sz="1200" dirty="0">
                <a:latin typeface="Verdana" pitchFamily="34" charset="0"/>
                <a:cs typeface="Arial" pitchFamily="34" charset="0"/>
              </a:rPr>
              <a:t>O</a:t>
            </a:r>
            <a:r>
              <a:rPr lang="pt-BR" sz="1200" baseline="-25000" dirty="0">
                <a:latin typeface="Verdana" pitchFamily="34" charset="0"/>
                <a:cs typeface="Arial" pitchFamily="34" charset="0"/>
              </a:rPr>
              <a:t>2</a:t>
            </a:r>
            <a:r>
              <a:rPr lang="pt-BR" sz="1200" dirty="0">
                <a:latin typeface="Verdana" pitchFamily="34" charset="0"/>
                <a:cs typeface="Arial" pitchFamily="34" charset="0"/>
              </a:rPr>
              <a:t> + </a:t>
            </a:r>
            <a:r>
              <a:rPr lang="ru-RU" sz="1200" dirty="0">
                <a:latin typeface="Verdana" pitchFamily="34" charset="0"/>
                <a:cs typeface="Arial" pitchFamily="34" charset="0"/>
              </a:rPr>
              <a:t>2</a:t>
            </a:r>
            <a:r>
              <a:rPr lang="en-US" sz="1200" dirty="0">
                <a:latin typeface="Verdana" pitchFamily="34" charset="0"/>
                <a:cs typeface="Arial" pitchFamily="34" charset="0"/>
              </a:rPr>
              <a:t>Me</a:t>
            </a:r>
            <a:r>
              <a:rPr lang="ru-RU" sz="1200" baseline="30000" dirty="0">
                <a:latin typeface="Verdana" pitchFamily="34" charset="0"/>
                <a:cs typeface="Arial" pitchFamily="34" charset="0"/>
              </a:rPr>
              <a:t>0 </a:t>
            </a:r>
            <a:r>
              <a:rPr lang="en-US" sz="1200" dirty="0">
                <a:latin typeface="Verdana" pitchFamily="34" charset="0"/>
                <a:cs typeface="Arial" pitchFamily="34" charset="0"/>
              </a:rPr>
              <a:t>→ </a:t>
            </a:r>
            <a:r>
              <a:rPr lang="ru-RU" sz="1200" dirty="0">
                <a:latin typeface="Verdana" pitchFamily="34" charset="0"/>
                <a:cs typeface="Arial" pitchFamily="34" charset="0"/>
              </a:rPr>
              <a:t>2</a:t>
            </a:r>
            <a:r>
              <a:rPr lang="pt-BR" sz="1200" dirty="0">
                <a:latin typeface="Verdana" pitchFamily="34" charset="0"/>
                <a:cs typeface="Arial" pitchFamily="34" charset="0"/>
              </a:rPr>
              <a:t>MeO + 4N</a:t>
            </a:r>
            <a:r>
              <a:rPr lang="pt-BR" sz="1200" baseline="-25000" dirty="0">
                <a:latin typeface="Verdana" pitchFamily="34" charset="0"/>
                <a:cs typeface="Arial" pitchFamily="34" charset="0"/>
              </a:rPr>
              <a:t>2</a:t>
            </a:r>
            <a:endParaRPr lang="ru-RU" sz="1200" dirty="0">
              <a:latin typeface="Verdana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200" dirty="0">
                <a:latin typeface="Verdana" pitchFamily="34" charset="0"/>
                <a:cs typeface="Arial" pitchFamily="34" charset="0"/>
              </a:rPr>
              <a:t>Суммарно: </a:t>
            </a:r>
            <a:r>
              <a:rPr lang="en-US" sz="1200" dirty="0">
                <a:latin typeface="Verdana" pitchFamily="34" charset="0"/>
                <a:cs typeface="Arial" pitchFamily="34" charset="0"/>
              </a:rPr>
              <a:t>CH</a:t>
            </a:r>
            <a:r>
              <a:rPr lang="ru-RU" sz="1200" baseline="-25000" dirty="0">
                <a:latin typeface="Verdana" pitchFamily="34" charset="0"/>
                <a:cs typeface="Arial" pitchFamily="34" charset="0"/>
              </a:rPr>
              <a:t>4</a:t>
            </a:r>
            <a:r>
              <a:rPr lang="en-US" sz="1200" baseline="-25000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1200" dirty="0">
                <a:latin typeface="Verdana" pitchFamily="34" charset="0"/>
                <a:cs typeface="Arial" pitchFamily="34" charset="0"/>
              </a:rPr>
              <a:t>+ 4N</a:t>
            </a:r>
            <a:r>
              <a:rPr lang="en-US" sz="1200" baseline="-25000" dirty="0">
                <a:latin typeface="Verdana" pitchFamily="34" charset="0"/>
                <a:cs typeface="Arial" pitchFamily="34" charset="0"/>
              </a:rPr>
              <a:t>2</a:t>
            </a:r>
            <a:r>
              <a:rPr lang="en-US" sz="1200" dirty="0">
                <a:latin typeface="Verdana" pitchFamily="34" charset="0"/>
                <a:cs typeface="Arial" pitchFamily="34" charset="0"/>
              </a:rPr>
              <a:t>+ </a:t>
            </a:r>
            <a:r>
              <a:rPr lang="pt-BR" sz="1200" dirty="0">
                <a:latin typeface="Verdana" pitchFamily="34" charset="0"/>
                <a:cs typeface="Arial" pitchFamily="34" charset="0"/>
              </a:rPr>
              <a:t>O</a:t>
            </a:r>
            <a:r>
              <a:rPr lang="pt-BR" sz="1200" baseline="-25000" dirty="0">
                <a:latin typeface="Verdana" pitchFamily="34" charset="0"/>
                <a:cs typeface="Arial" pitchFamily="34" charset="0"/>
              </a:rPr>
              <a:t>2 </a:t>
            </a:r>
            <a:r>
              <a:rPr lang="en-US" sz="1200" dirty="0">
                <a:latin typeface="Verdana" pitchFamily="34" charset="0"/>
                <a:cs typeface="Arial" pitchFamily="34" charset="0"/>
              </a:rPr>
              <a:t>→ CO + </a:t>
            </a:r>
            <a:r>
              <a:rPr lang="ru-RU" sz="1200" dirty="0">
                <a:latin typeface="Verdana" pitchFamily="34" charset="0"/>
                <a:cs typeface="Arial" pitchFamily="34" charset="0"/>
              </a:rPr>
              <a:t>2</a:t>
            </a:r>
            <a:r>
              <a:rPr lang="en-US" sz="1200" dirty="0">
                <a:latin typeface="Verdana" pitchFamily="34" charset="0"/>
                <a:cs typeface="Arial" pitchFamily="34" charset="0"/>
              </a:rPr>
              <a:t>H</a:t>
            </a:r>
            <a:r>
              <a:rPr lang="en-US" sz="1200" baseline="-25000" dirty="0">
                <a:latin typeface="Verdana" pitchFamily="34" charset="0"/>
                <a:cs typeface="Arial" pitchFamily="34" charset="0"/>
              </a:rPr>
              <a:t>2 </a:t>
            </a:r>
            <a:r>
              <a:rPr lang="pt-BR" sz="1200" dirty="0">
                <a:latin typeface="Verdana" pitchFamily="34" charset="0"/>
                <a:cs typeface="Arial" pitchFamily="34" charset="0"/>
              </a:rPr>
              <a:t>+ 4N</a:t>
            </a:r>
            <a:r>
              <a:rPr lang="pt-BR" sz="1200" baseline="-25000" dirty="0">
                <a:latin typeface="Verdana" pitchFamily="34" charset="0"/>
                <a:cs typeface="Arial" pitchFamily="34" charset="0"/>
              </a:rPr>
              <a:t>2</a:t>
            </a:r>
            <a:endParaRPr lang="ru-RU" sz="1200" dirty="0">
              <a:latin typeface="Verdana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58195" y="2313590"/>
            <a:ext cx="3489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Verdana" pitchFamily="34" charset="0"/>
                <a:cs typeface="Arial" pitchFamily="34" charset="0"/>
              </a:rPr>
              <a:t>Переносчик кислорода для процесса (микросферический твёрдый контакт): </a:t>
            </a:r>
            <a:r>
              <a:rPr lang="ru-RU" sz="1200" dirty="0" err="1">
                <a:latin typeface="Verdana" pitchFamily="34" charset="0"/>
                <a:cs typeface="Arial" pitchFamily="34" charset="0"/>
              </a:rPr>
              <a:t>оксиднометаллическая</a:t>
            </a:r>
            <a:r>
              <a:rPr lang="ru-RU" sz="1200" dirty="0">
                <a:latin typeface="Verdana" pitchFamily="34" charset="0"/>
                <a:cs typeface="Arial" pitchFamily="34" charset="0"/>
              </a:rPr>
              <a:t> система, нанесённая на оксид алюминия</a:t>
            </a:r>
            <a:endParaRPr lang="ru-RU" sz="1200" dirty="0">
              <a:latin typeface="Verdana" pitchFamily="34" charset="0"/>
            </a:endParaRPr>
          </a:p>
        </p:txBody>
      </p:sp>
      <p:pic>
        <p:nvPicPr>
          <p:cNvPr id="11" name="Picture 2" descr="D:\Midget\Синтез-газ\Отчёты\Презентация С.Х. 2015 10\Материалы\к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6768" y="3118177"/>
            <a:ext cx="1296573" cy="820082"/>
          </a:xfrm>
          <a:prstGeom prst="rect">
            <a:avLst/>
          </a:prstGeom>
          <a:noFill/>
        </p:spPr>
      </p:pic>
      <p:pic>
        <p:nvPicPr>
          <p:cNvPr id="12" name="Рисунок 1" descr="100comp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78972" y="3121122"/>
            <a:ext cx="1128212" cy="84461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709229" y="808683"/>
            <a:ext cx="654776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Verdana" pitchFamily="34" charset="0"/>
                <a:cs typeface="Times New Roman" panose="02020603050405020304" pitchFamily="18" charset="0"/>
              </a:rPr>
              <a:t>Перспективный</a:t>
            </a:r>
            <a:r>
              <a:rPr lang="ru-RU" b="1" i="1" dirty="0">
                <a:latin typeface="Verdana" pitchFamily="34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latin typeface="Verdana" pitchFamily="34" charset="0"/>
                <a:cs typeface="Times New Roman" panose="02020603050405020304" pitchFamily="18" charset="0"/>
              </a:rPr>
              <a:t>способ</a:t>
            </a:r>
          </a:p>
          <a:p>
            <a:r>
              <a:rPr lang="ru-RU" sz="1400" dirty="0">
                <a:latin typeface="Verdana" pitchFamily="34" charset="0"/>
              </a:rPr>
              <a:t>Окислительная конверсия метана с раздельной подачей сырья и окислителя</a:t>
            </a: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1854" y="1604665"/>
            <a:ext cx="3289284" cy="236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545529" y="4016530"/>
          <a:ext cx="11379218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00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6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Общие технологические проблемы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традиционных способов :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</a:rPr>
                        <a:t>Преимущества перспективного способа получения синтез-газа</a:t>
                      </a: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just" eaLnBrk="0" fontAlgn="base" hangingPunct="0">
                        <a:spcBef>
                          <a:spcPct val="0"/>
                        </a:spcBef>
                        <a:buFontTx/>
                        <a:buChar char="•"/>
                      </a:pPr>
                      <a:r>
                        <a:rPr lang="ru-RU" sz="1100" dirty="0"/>
                        <a:t>Большие </a:t>
                      </a:r>
                      <a:r>
                        <a:rPr lang="ru-RU" sz="1100" dirty="0" err="1"/>
                        <a:t>энергозатраты</a:t>
                      </a:r>
                      <a:r>
                        <a:rPr lang="en-US" sz="1100" dirty="0"/>
                        <a:t>;</a:t>
                      </a:r>
                      <a:endParaRPr lang="ru-RU" sz="1100" dirty="0"/>
                    </a:p>
                    <a:p>
                      <a:pPr lvl="0" algn="just" eaLnBrk="0" fontAlgn="base" hangingPunct="0">
                        <a:spcBef>
                          <a:spcPct val="0"/>
                        </a:spcBef>
                        <a:buFontTx/>
                        <a:buChar char="•"/>
                      </a:pPr>
                      <a:r>
                        <a:rPr lang="ru-RU" sz="1100" dirty="0"/>
                        <a:t>Необходимость </a:t>
                      </a:r>
                      <a:r>
                        <a:rPr lang="ru-RU" sz="1100" dirty="0" err="1"/>
                        <a:t>предриформинга</a:t>
                      </a:r>
                      <a:r>
                        <a:rPr lang="ru-RU" sz="1100" dirty="0"/>
                        <a:t> углеводородов С2+</a:t>
                      </a:r>
                    </a:p>
                    <a:p>
                      <a:pPr lvl="0" algn="just" eaLnBrk="0" fontAlgn="base" hangingPunct="0">
                        <a:spcBef>
                          <a:spcPct val="0"/>
                        </a:spcBef>
                        <a:buFontTx/>
                        <a:buChar char="•"/>
                      </a:pPr>
                      <a:r>
                        <a:rPr lang="ru-RU" sz="1100" dirty="0"/>
                        <a:t>Взрывоопасность смесей метан-кислород</a:t>
                      </a:r>
                      <a:r>
                        <a:rPr lang="en-US" sz="1100" dirty="0"/>
                        <a:t>;</a:t>
                      </a:r>
                      <a:endParaRPr lang="ru-RU" sz="1100" dirty="0"/>
                    </a:p>
                    <a:p>
                      <a:pPr lvl="0" algn="just" eaLnBrk="0" fontAlgn="base" hangingPunct="0">
                        <a:spcBef>
                          <a:spcPct val="0"/>
                        </a:spcBef>
                        <a:buFontTx/>
                        <a:buChar char="•"/>
                      </a:pPr>
                      <a:r>
                        <a:rPr lang="ru-RU" sz="1100" dirty="0"/>
                        <a:t>Высокая стоимость выделения кислорода из воздуха;</a:t>
                      </a:r>
                    </a:p>
                    <a:p>
                      <a:pPr lvl="0" algn="just" eaLnBrk="0" fontAlgn="base" hangingPunct="0">
                        <a:spcBef>
                          <a:spcPct val="0"/>
                        </a:spcBef>
                        <a:buFontTx/>
                        <a:buChar char="•"/>
                      </a:pPr>
                      <a:r>
                        <a:rPr lang="ru-RU" sz="1100" dirty="0"/>
                        <a:t>Повышенное </a:t>
                      </a:r>
                      <a:r>
                        <a:rPr lang="ru-RU" sz="1100" dirty="0" err="1"/>
                        <a:t>сажеобразование</a:t>
                      </a:r>
                      <a:r>
                        <a:rPr lang="ru-RU" sz="1100" dirty="0"/>
                        <a:t>;</a:t>
                      </a:r>
                    </a:p>
                    <a:p>
                      <a:pPr lvl="0" algn="just" eaLnBrk="0" fontAlgn="base" hangingPunct="0">
                        <a:spcBef>
                          <a:spcPct val="0"/>
                        </a:spcBef>
                        <a:buFontTx/>
                        <a:buChar char="•"/>
                      </a:pPr>
                      <a:r>
                        <a:rPr lang="ru-RU" sz="1100" dirty="0"/>
                        <a:t>Образование балластного азота в случае использования воздуха в качестве окислителя.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переработки природного газа, содержащего примеси этана, пропана и более тяжёлых углеводородных газов без применяющемся в этом случае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предриформинга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Высокая взрывобезопасность - исключается образование взрывоопасных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метановоздушных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смесей;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Высокая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энергоэффективность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так как циркулирующий переносчик кислорода обеспечивает приток тепла из регенератора в реактор и обратно, обеспечивая соответственно нагрев сырья (попутного газа) и воздуха;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Относительно низкий уровень капитальных затрат (отсутствие необходимости разделения воздуха; основное реакторное оборудование изготавливается из простой углеродистой стали);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Использование воздуха в качестве окислителя без разбавления синтез-газа азотом;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Предотвращение дезактивации катализатора в результате удаления кокса на стадии регенерации;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Получение значительных количеств технического азота, который можно использовать в производстве.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949148" y="659497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85494" y="128725"/>
            <a:ext cx="739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ПОЛУЧЕНИЕ СИНТЕЗ-ГАЗА</a:t>
            </a:r>
            <a:r>
              <a:rPr lang="en-US" sz="2800" b="1" dirty="0">
                <a:solidFill>
                  <a:srgbClr val="0070C0"/>
                </a:solidFill>
              </a:rPr>
              <a:t>: CHEMICAL LOOPING</a:t>
            </a:r>
          </a:p>
        </p:txBody>
      </p:sp>
    </p:spTree>
    <p:extLst>
      <p:ext uri="{BB962C8B-B14F-4D97-AF65-F5344CB8AC3E}">
        <p14:creationId xmlns:p14="http://schemas.microsoft.com/office/powerpoint/2010/main" val="2190790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9" y="1700272"/>
            <a:ext cx="3688288" cy="4575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898" y="1564959"/>
            <a:ext cx="3723550" cy="2085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721" y="1628215"/>
            <a:ext cx="1749235" cy="979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466" y="3430627"/>
            <a:ext cx="2321123" cy="15323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72537" y="5382445"/>
            <a:ext cx="75173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</a:rPr>
              <a:t>В 2008, 2009 и последующих годах принято участие в автопробегах “Голубой коридор”, организованных ОАО “Газпром” на автомобилях Газель и Баргузин, оборудованных бортовыми генераторами синтез-газа</a:t>
            </a:r>
            <a:r>
              <a:rPr lang="en-US" dirty="0">
                <a:solidFill>
                  <a:srgbClr val="000099"/>
                </a:solidFill>
                <a:latin typeface="Arial" panose="020B0604020202020204" pitchFamily="34" charset="0"/>
              </a:rPr>
              <a:t> (</a:t>
            </a: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</a:rPr>
              <a:t>ИК СО РАН)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3157085"/>
            <a:ext cx="2533005" cy="2094791"/>
          </a:xfrm>
          <a:prstGeom prst="rect">
            <a:avLst/>
          </a:prstGeom>
        </p:spPr>
      </p:pic>
      <p:sp>
        <p:nvSpPr>
          <p:cNvPr id="9" name="Прямоугольник 14"/>
          <p:cNvSpPr/>
          <p:nvPr/>
        </p:nvSpPr>
        <p:spPr>
          <a:xfrm>
            <a:off x="522282" y="387560"/>
            <a:ext cx="10607040" cy="489130"/>
          </a:xfrm>
          <a:prstGeom prst="rect">
            <a:avLst/>
          </a:prstGeom>
        </p:spPr>
        <p:txBody>
          <a:bodyPr wrap="square" lIns="57680" tIns="28840" rIns="57680" bIns="28840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  <a:latin typeface="Arial Narrow" pitchFamily="34" charset="0"/>
              </a:rPr>
              <a:t>ОКИСЛИТЕЛЬНАЯ   КОНВЕРСИЯ  МЕТАНА НА БОРТУ АВТОМОБИЛЯ</a:t>
            </a:r>
            <a:endParaRPr lang="en-US" sz="2800" b="1" dirty="0">
              <a:solidFill>
                <a:schemeClr val="accent5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758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811" y="2361231"/>
            <a:ext cx="3347000" cy="40709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11" y="5267014"/>
            <a:ext cx="2224800" cy="1401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3846" y="78585"/>
            <a:ext cx="5689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ПИРОЛИЗ НА С И Н</a:t>
            </a:r>
            <a:r>
              <a:rPr lang="ru-RU" sz="3200" b="1" baseline="-25000" dirty="0">
                <a:solidFill>
                  <a:srgbClr val="0070C0"/>
                </a:solidFill>
              </a:rPr>
              <a:t>2</a:t>
            </a:r>
            <a:r>
              <a:rPr lang="ru-RU" sz="3200" b="1" dirty="0">
                <a:solidFill>
                  <a:srgbClr val="0070C0"/>
                </a:solidFill>
              </a:rPr>
              <a:t> В ПЛАЗМЕ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853077"/>
            <a:ext cx="12192000" cy="76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0278" y="1838179"/>
            <a:ext cx="2129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srgbClr val="404040"/>
                </a:solidFill>
                <a:effectLst/>
                <a:latin typeface="proxima-nova"/>
              </a:rPr>
              <a:t>MINES </a:t>
            </a:r>
            <a:r>
              <a:rPr lang="en-US" b="1" i="0" dirty="0" err="1">
                <a:solidFill>
                  <a:srgbClr val="404040"/>
                </a:solidFill>
                <a:effectLst/>
                <a:latin typeface="proxima-nova"/>
              </a:rPr>
              <a:t>ParisTech</a:t>
            </a:r>
            <a:r>
              <a:rPr lang="en-US" b="1" i="0" dirty="0">
                <a:solidFill>
                  <a:srgbClr val="404040"/>
                </a:solidFill>
                <a:effectLst/>
                <a:latin typeface="proxima-nova"/>
              </a:rPr>
              <a:t> 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66949" y="2230105"/>
            <a:ext cx="23362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Aker Solutions</a:t>
            </a:r>
            <a:endParaRPr lang="ru-RU" sz="2000" b="1" dirty="0"/>
          </a:p>
          <a:p>
            <a:r>
              <a:rPr lang="en-US" sz="2000" b="1" dirty="0"/>
              <a:t> (formerly Kvaerner)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811" y="3498888"/>
            <a:ext cx="3260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2020 год </a:t>
            </a:r>
          </a:p>
          <a:p>
            <a:r>
              <a:rPr lang="ru-RU" dirty="0"/>
              <a:t> 15000 т С, 5000 т Н</a:t>
            </a:r>
            <a:r>
              <a:rPr lang="ru-RU" baseline="-25000" dirty="0"/>
              <a:t>2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2149137" y="6380167"/>
            <a:ext cx="1959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WO2017048621A1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8370" y="1169566"/>
            <a:ext cx="4142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MONOLITH MATERIALS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171" y="1505457"/>
            <a:ext cx="4663844" cy="2883658"/>
          </a:xfrm>
          <a:prstGeom prst="rect">
            <a:avLst/>
          </a:prstGeom>
        </p:spPr>
      </p:pic>
      <p:sp>
        <p:nvSpPr>
          <p:cNvPr id="15" name="Овал 8"/>
          <p:cNvSpPr/>
          <p:nvPr/>
        </p:nvSpPr>
        <p:spPr>
          <a:xfrm>
            <a:off x="10604720" y="835282"/>
            <a:ext cx="1512000" cy="1512000"/>
          </a:xfrm>
          <a:prstGeom prst="ellipse">
            <a:avLst/>
          </a:prstGeom>
          <a:solidFill>
            <a:schemeClr val="bg1"/>
          </a:solidFill>
          <a:ln w="571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10748295" y="964868"/>
          <a:ext cx="1368425" cy="12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CorelDRAW" r:id="rId6" imgW="2706278" imgH="2501769" progId="CorelDRAW.Graphic.12">
                  <p:embed/>
                </p:oleObj>
              </mc:Choice>
              <mc:Fallback>
                <p:oleObj name="CorelDRAW" r:id="rId6" imgW="2706278" imgH="2501769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48295" y="964868"/>
                        <a:ext cx="1368425" cy="126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6141438" y="4185692"/>
            <a:ext cx="5219282" cy="2432194"/>
            <a:chOff x="1719088" y="1994295"/>
            <a:chExt cx="5219282" cy="2432194"/>
          </a:xfrm>
        </p:grpSpPr>
        <p:cxnSp>
          <p:nvCxnSpPr>
            <p:cNvPr id="18" name="Прямая со стрелкой 32"/>
            <p:cNvCxnSpPr/>
            <p:nvPr/>
          </p:nvCxnSpPr>
          <p:spPr>
            <a:xfrm flipV="1">
              <a:off x="6360046" y="2482215"/>
              <a:ext cx="0" cy="270417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7"/>
            <p:cNvSpPr/>
            <p:nvPr/>
          </p:nvSpPr>
          <p:spPr>
            <a:xfrm>
              <a:off x="1719091" y="2955821"/>
              <a:ext cx="737327" cy="4914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8"/>
            <p:cNvSpPr/>
            <p:nvPr/>
          </p:nvSpPr>
          <p:spPr>
            <a:xfrm>
              <a:off x="1719088" y="3002435"/>
              <a:ext cx="737330" cy="400065"/>
            </a:xfrm>
            <a:prstGeom prst="rect">
              <a:avLst/>
            </a:prstGeom>
          </p:spPr>
          <p:txBody>
            <a:bodyPr wrap="square" lIns="91397" tIns="45698" rIns="91397" bIns="45698" anchor="ctr">
              <a:spAutoFit/>
            </a:bodyPr>
            <a:lstStyle/>
            <a:p>
              <a:pPr algn="ctr"/>
              <a:r>
                <a:rPr lang="ru-RU" sz="1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Источник газа</a:t>
              </a:r>
            </a:p>
          </p:txBody>
        </p:sp>
        <p:sp>
          <p:nvSpPr>
            <p:cNvPr id="21" name="Прямоугольник 9"/>
            <p:cNvSpPr/>
            <p:nvPr/>
          </p:nvSpPr>
          <p:spPr>
            <a:xfrm>
              <a:off x="2698228" y="2956736"/>
              <a:ext cx="737327" cy="4914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10"/>
            <p:cNvSpPr/>
            <p:nvPr/>
          </p:nvSpPr>
          <p:spPr>
            <a:xfrm>
              <a:off x="2682371" y="2996311"/>
              <a:ext cx="769040" cy="400065"/>
            </a:xfrm>
            <a:prstGeom prst="rect">
              <a:avLst/>
            </a:prstGeom>
          </p:spPr>
          <p:txBody>
            <a:bodyPr wrap="square" lIns="91397" tIns="45698" rIns="91397" bIns="45698" anchor="ctr">
              <a:spAutoFit/>
            </a:bodyPr>
            <a:lstStyle/>
            <a:p>
              <a:pPr algn="ctr"/>
              <a:r>
                <a:rPr lang="ru-RU" sz="1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Пульт управления</a:t>
              </a:r>
            </a:p>
          </p:txBody>
        </p:sp>
        <p:sp>
          <p:nvSpPr>
            <p:cNvPr id="23" name="Прямоугольник 11"/>
            <p:cNvSpPr/>
            <p:nvPr/>
          </p:nvSpPr>
          <p:spPr>
            <a:xfrm>
              <a:off x="3629798" y="2956681"/>
              <a:ext cx="737327" cy="4914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12"/>
            <p:cNvSpPr/>
            <p:nvPr/>
          </p:nvSpPr>
          <p:spPr>
            <a:xfrm>
              <a:off x="4547984" y="2847302"/>
              <a:ext cx="1065344" cy="71013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13"/>
            <p:cNvSpPr/>
            <p:nvPr/>
          </p:nvSpPr>
          <p:spPr>
            <a:xfrm>
              <a:off x="5827375" y="2712540"/>
              <a:ext cx="1065344" cy="9796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15"/>
            <p:cNvSpPr/>
            <p:nvPr/>
          </p:nvSpPr>
          <p:spPr>
            <a:xfrm>
              <a:off x="5857171" y="1994295"/>
              <a:ext cx="1081199" cy="49148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7" name="Прямоугольник 16"/>
            <p:cNvSpPr/>
            <p:nvPr/>
          </p:nvSpPr>
          <p:spPr>
            <a:xfrm>
              <a:off x="3451412" y="3079381"/>
              <a:ext cx="1094097" cy="246177"/>
            </a:xfrm>
            <a:prstGeom prst="rect">
              <a:avLst/>
            </a:prstGeom>
          </p:spPr>
          <p:txBody>
            <a:bodyPr wrap="square" lIns="91397" tIns="45698" rIns="91397" bIns="45698" anchor="ctr">
              <a:spAutoFit/>
            </a:bodyPr>
            <a:lstStyle/>
            <a:p>
              <a:pPr algn="ctr"/>
              <a:r>
                <a:rPr lang="ru-RU" sz="1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Реактор</a:t>
              </a:r>
            </a:p>
          </p:txBody>
        </p:sp>
        <p:sp>
          <p:nvSpPr>
            <p:cNvPr id="28" name="Прямоугольник 17"/>
            <p:cNvSpPr/>
            <p:nvPr/>
          </p:nvSpPr>
          <p:spPr>
            <a:xfrm>
              <a:off x="4532129" y="2919367"/>
              <a:ext cx="1094097" cy="553953"/>
            </a:xfrm>
            <a:prstGeom prst="rect">
              <a:avLst/>
            </a:prstGeom>
          </p:spPr>
          <p:txBody>
            <a:bodyPr wrap="square" lIns="91397" tIns="45698" rIns="91397" bIns="45698" anchor="ctr">
              <a:spAutoFit/>
            </a:bodyPr>
            <a:lstStyle/>
            <a:p>
              <a:pPr algn="ctr"/>
              <a:r>
                <a:rPr lang="ru-RU" sz="1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Уловитель наночастиц углерода</a:t>
              </a:r>
            </a:p>
          </p:txBody>
        </p:sp>
        <p:sp>
          <p:nvSpPr>
            <p:cNvPr id="29" name="Прямоугольник 18"/>
            <p:cNvSpPr/>
            <p:nvPr/>
          </p:nvSpPr>
          <p:spPr>
            <a:xfrm>
              <a:off x="5812999" y="2913245"/>
              <a:ext cx="1094097" cy="553953"/>
            </a:xfrm>
            <a:prstGeom prst="rect">
              <a:avLst/>
            </a:prstGeom>
          </p:spPr>
          <p:txBody>
            <a:bodyPr wrap="square" lIns="91397" tIns="45698" rIns="91397" bIns="45698" anchor="ctr">
              <a:spAutoFit/>
            </a:bodyPr>
            <a:lstStyle/>
            <a:p>
              <a:pPr algn="ctr"/>
              <a:r>
                <a:rPr lang="ru-RU" sz="1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Система выделения углерода из МВС</a:t>
              </a:r>
            </a:p>
          </p:txBody>
        </p:sp>
        <p:sp>
          <p:nvSpPr>
            <p:cNvPr id="30" name="Прямоугольник 19"/>
            <p:cNvSpPr/>
            <p:nvPr/>
          </p:nvSpPr>
          <p:spPr>
            <a:xfrm>
              <a:off x="5844273" y="2040005"/>
              <a:ext cx="1094097" cy="400065"/>
            </a:xfrm>
            <a:prstGeom prst="rect">
              <a:avLst/>
            </a:prstGeom>
          </p:spPr>
          <p:txBody>
            <a:bodyPr wrap="square" lIns="91397" tIns="45698" rIns="91397" bIns="45698" anchor="ctr">
              <a:spAutoFit/>
            </a:bodyPr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НАКОПИТЕЛЬ МВС</a:t>
              </a:r>
            </a:p>
          </p:txBody>
        </p:sp>
        <p:sp>
          <p:nvSpPr>
            <p:cNvPr id="31" name="Прямоугольник 20"/>
            <p:cNvSpPr/>
            <p:nvPr/>
          </p:nvSpPr>
          <p:spPr>
            <a:xfrm>
              <a:off x="3165995" y="3680060"/>
              <a:ext cx="737327" cy="4914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21"/>
            <p:cNvSpPr/>
            <p:nvPr/>
          </p:nvSpPr>
          <p:spPr>
            <a:xfrm>
              <a:off x="3070856" y="2082091"/>
              <a:ext cx="927605" cy="61831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22"/>
            <p:cNvSpPr/>
            <p:nvPr/>
          </p:nvSpPr>
          <p:spPr>
            <a:xfrm>
              <a:off x="3165991" y="3725758"/>
              <a:ext cx="737332" cy="400065"/>
            </a:xfrm>
            <a:prstGeom prst="rect">
              <a:avLst/>
            </a:prstGeom>
          </p:spPr>
          <p:txBody>
            <a:bodyPr wrap="square" lIns="91397" tIns="45698" rIns="91397" bIns="45698" anchor="ctr">
              <a:spAutoFit/>
            </a:bodyPr>
            <a:lstStyle/>
            <a:p>
              <a:pPr algn="ctr"/>
              <a:r>
                <a:rPr lang="ru-RU" sz="1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СВЧ генератор</a:t>
              </a:r>
            </a:p>
          </p:txBody>
        </p:sp>
        <p:sp>
          <p:nvSpPr>
            <p:cNvPr id="34" name="Прямоугольник 23"/>
            <p:cNvSpPr/>
            <p:nvPr/>
          </p:nvSpPr>
          <p:spPr>
            <a:xfrm>
              <a:off x="2987609" y="2191206"/>
              <a:ext cx="1094097" cy="400065"/>
            </a:xfrm>
            <a:prstGeom prst="rect">
              <a:avLst/>
            </a:prstGeom>
          </p:spPr>
          <p:txBody>
            <a:bodyPr wrap="square" lIns="91397" tIns="45698" rIns="91397" bIns="45698" anchor="ctr">
              <a:spAutoFit/>
            </a:bodyPr>
            <a:lstStyle/>
            <a:p>
              <a:pPr algn="ctr"/>
              <a:r>
                <a:rPr lang="ru-RU" sz="1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Инициатор СВЧ разряда</a:t>
              </a:r>
            </a:p>
          </p:txBody>
        </p:sp>
        <p:sp>
          <p:nvSpPr>
            <p:cNvPr id="35" name="Прямоугольник 24"/>
            <p:cNvSpPr/>
            <p:nvPr/>
          </p:nvSpPr>
          <p:spPr>
            <a:xfrm>
              <a:off x="4545026" y="3935005"/>
              <a:ext cx="1068300" cy="49148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25"/>
            <p:cNvSpPr/>
            <p:nvPr/>
          </p:nvSpPr>
          <p:spPr>
            <a:xfrm>
              <a:off x="5848331" y="3925802"/>
              <a:ext cx="1026181" cy="4914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26"/>
            <p:cNvSpPr/>
            <p:nvPr/>
          </p:nvSpPr>
          <p:spPr>
            <a:xfrm>
              <a:off x="4532129" y="3980673"/>
              <a:ext cx="1094097" cy="400065"/>
            </a:xfrm>
            <a:prstGeom prst="rect">
              <a:avLst/>
            </a:prstGeom>
          </p:spPr>
          <p:txBody>
            <a:bodyPr wrap="square" lIns="91397" tIns="45698" rIns="91397" bIns="45698" anchor="ctr">
              <a:spAutoFit/>
            </a:bodyPr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СБОРНИК УГЛЕРОДА</a:t>
              </a:r>
            </a:p>
          </p:txBody>
        </p:sp>
        <p:sp>
          <p:nvSpPr>
            <p:cNvPr id="38" name="Прямоугольник 27"/>
            <p:cNvSpPr/>
            <p:nvPr/>
          </p:nvSpPr>
          <p:spPr>
            <a:xfrm>
              <a:off x="5832581" y="3971501"/>
              <a:ext cx="1094097" cy="400065"/>
            </a:xfrm>
            <a:prstGeom prst="rect">
              <a:avLst/>
            </a:prstGeom>
          </p:spPr>
          <p:txBody>
            <a:bodyPr wrap="square" lIns="91397" tIns="45698" rIns="91397" bIns="45698" anchor="ctr">
              <a:spAutoFit/>
            </a:bodyPr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НАКОПИТЕЛЬ ВОДОРОДА</a:t>
              </a:r>
            </a:p>
          </p:txBody>
        </p:sp>
        <p:cxnSp>
          <p:nvCxnSpPr>
            <p:cNvPr id="39" name="Прямая со стрелкой 28"/>
            <p:cNvCxnSpPr>
              <a:stCxn id="19" idx="3"/>
              <a:endCxn id="21" idx="1"/>
            </p:cNvCxnSpPr>
            <p:nvPr/>
          </p:nvCxnSpPr>
          <p:spPr>
            <a:xfrm>
              <a:off x="2456418" y="3201564"/>
              <a:ext cx="241811" cy="9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29"/>
            <p:cNvCxnSpPr>
              <a:stCxn id="21" idx="3"/>
              <a:endCxn id="23" idx="1"/>
            </p:cNvCxnSpPr>
            <p:nvPr/>
          </p:nvCxnSpPr>
          <p:spPr>
            <a:xfrm flipV="1">
              <a:off x="3435555" y="3202425"/>
              <a:ext cx="194243" cy="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30"/>
            <p:cNvCxnSpPr>
              <a:stCxn id="23" idx="3"/>
              <a:endCxn id="24" idx="1"/>
            </p:cNvCxnSpPr>
            <p:nvPr/>
          </p:nvCxnSpPr>
          <p:spPr>
            <a:xfrm flipV="1">
              <a:off x="4367125" y="3202371"/>
              <a:ext cx="180860" cy="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31"/>
            <p:cNvCxnSpPr>
              <a:stCxn id="24" idx="3"/>
              <a:endCxn id="25" idx="1"/>
            </p:cNvCxnSpPr>
            <p:nvPr/>
          </p:nvCxnSpPr>
          <p:spPr>
            <a:xfrm>
              <a:off x="5613327" y="3202369"/>
              <a:ext cx="21404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33"/>
            <p:cNvCxnSpPr/>
            <p:nvPr/>
          </p:nvCxnSpPr>
          <p:spPr>
            <a:xfrm>
              <a:off x="2924184" y="3915683"/>
              <a:ext cx="241811" cy="9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34"/>
            <p:cNvCxnSpPr/>
            <p:nvPr/>
          </p:nvCxnSpPr>
          <p:spPr>
            <a:xfrm flipV="1">
              <a:off x="4156777" y="3447151"/>
              <a:ext cx="0" cy="47861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35"/>
            <p:cNvCxnSpPr/>
            <p:nvPr/>
          </p:nvCxnSpPr>
          <p:spPr>
            <a:xfrm>
              <a:off x="2924183" y="3451300"/>
              <a:ext cx="0" cy="4652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36"/>
            <p:cNvCxnSpPr>
              <a:stCxn id="31" idx="3"/>
            </p:cNvCxnSpPr>
            <p:nvPr/>
          </p:nvCxnSpPr>
          <p:spPr>
            <a:xfrm flipV="1">
              <a:off x="3903322" y="3925769"/>
              <a:ext cx="253456" cy="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37"/>
            <p:cNvCxnSpPr/>
            <p:nvPr/>
          </p:nvCxnSpPr>
          <p:spPr>
            <a:xfrm>
              <a:off x="2829045" y="2389419"/>
              <a:ext cx="241811" cy="9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38"/>
            <p:cNvCxnSpPr/>
            <p:nvPr/>
          </p:nvCxnSpPr>
          <p:spPr>
            <a:xfrm>
              <a:off x="2829044" y="2389418"/>
              <a:ext cx="0" cy="5664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39"/>
            <p:cNvCxnSpPr/>
            <p:nvPr/>
          </p:nvCxnSpPr>
          <p:spPr>
            <a:xfrm>
              <a:off x="3996914" y="2389418"/>
              <a:ext cx="2387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0"/>
            <p:cNvCxnSpPr/>
            <p:nvPr/>
          </p:nvCxnSpPr>
          <p:spPr>
            <a:xfrm>
              <a:off x="4235688" y="2389421"/>
              <a:ext cx="0" cy="5610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41"/>
            <p:cNvCxnSpPr>
              <a:endCxn id="35" idx="0"/>
            </p:cNvCxnSpPr>
            <p:nvPr/>
          </p:nvCxnSpPr>
          <p:spPr>
            <a:xfrm>
              <a:off x="5079176" y="3557435"/>
              <a:ext cx="0" cy="37756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42"/>
            <p:cNvCxnSpPr>
              <a:stCxn id="25" idx="2"/>
              <a:endCxn id="36" idx="0"/>
            </p:cNvCxnSpPr>
            <p:nvPr/>
          </p:nvCxnSpPr>
          <p:spPr>
            <a:xfrm>
              <a:off x="6360050" y="3692196"/>
              <a:ext cx="1373" cy="233604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 flipH="1">
            <a:off x="6408796" y="1097374"/>
            <a:ext cx="433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ТПУ – ПЛАЗМА СВЧ РАЗРЯДА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0552" y="1817295"/>
            <a:ext cx="1135575" cy="20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04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731851"/>
              </p:ext>
            </p:extLst>
          </p:nvPr>
        </p:nvGraphicFramePr>
        <p:xfrm>
          <a:off x="6949840" y="3320386"/>
          <a:ext cx="4749784" cy="3080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SPW 14.0 Graph" r:id="rId3" imgW="5902290" imgH="3826938" progId="SigmaPlotGraphicObject.13">
                  <p:embed/>
                </p:oleObj>
              </mc:Choice>
              <mc:Fallback>
                <p:oleObj name="SPW 14.0 Graph" r:id="rId3" imgW="5902290" imgH="3826938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49840" y="3320386"/>
                        <a:ext cx="4749784" cy="3080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араллелограмм 8"/>
          <p:cNvSpPr/>
          <p:nvPr/>
        </p:nvSpPr>
        <p:spPr>
          <a:xfrm>
            <a:off x="1052241" y="154644"/>
            <a:ext cx="9722027" cy="624003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  <a:gd name="connsiteX0" fmla="*/ 0 w 10571308"/>
              <a:gd name="connsiteY0" fmla="*/ 616456 h 616456"/>
              <a:gd name="connsiteX1" fmla="*/ 341 w 10571308"/>
              <a:gd name="connsiteY1" fmla="*/ 9967 h 616456"/>
              <a:gd name="connsiteX2" fmla="*/ 10571308 w 10571308"/>
              <a:gd name="connsiteY2" fmla="*/ 0 h 616456"/>
              <a:gd name="connsiteX3" fmla="*/ 9076422 w 10571308"/>
              <a:gd name="connsiteY3" fmla="*/ 603009 h 616456"/>
              <a:gd name="connsiteX4" fmla="*/ 0 w 10571308"/>
              <a:gd name="connsiteY4" fmla="*/ 616456 h 616456"/>
              <a:gd name="connsiteX0" fmla="*/ 0 w 11703168"/>
              <a:gd name="connsiteY0" fmla="*/ 646356 h 646356"/>
              <a:gd name="connsiteX1" fmla="*/ 1132201 w 11703168"/>
              <a:gd name="connsiteY1" fmla="*/ 9967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1703168"/>
              <a:gd name="connsiteY0" fmla="*/ 646356 h 646356"/>
              <a:gd name="connsiteX1" fmla="*/ 371938 w 11703168"/>
              <a:gd name="connsiteY1" fmla="*/ 35069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0646215"/>
              <a:gd name="connsiteY0" fmla="*/ 611287 h 611287"/>
              <a:gd name="connsiteX1" fmla="*/ 371938 w 10646215"/>
              <a:gd name="connsiteY1" fmla="*/ 0 h 611287"/>
              <a:gd name="connsiteX2" fmla="*/ 10646215 w 10646215"/>
              <a:gd name="connsiteY2" fmla="*/ 15134 h 611287"/>
              <a:gd name="connsiteX3" fmla="*/ 10208282 w 10646215"/>
              <a:gd name="connsiteY3" fmla="*/ 567940 h 611287"/>
              <a:gd name="connsiteX4" fmla="*/ 0 w 10646215"/>
              <a:gd name="connsiteY4" fmla="*/ 611287 h 611287"/>
              <a:gd name="connsiteX0" fmla="*/ 0 w 10646215"/>
              <a:gd name="connsiteY0" fmla="*/ 596153 h 596153"/>
              <a:gd name="connsiteX1" fmla="*/ 149421 w 10646215"/>
              <a:gd name="connsiteY1" fmla="*/ 10773 h 596153"/>
              <a:gd name="connsiteX2" fmla="*/ 10646215 w 10646215"/>
              <a:gd name="connsiteY2" fmla="*/ 0 h 596153"/>
              <a:gd name="connsiteX3" fmla="*/ 10208282 w 10646215"/>
              <a:gd name="connsiteY3" fmla="*/ 552806 h 596153"/>
              <a:gd name="connsiteX4" fmla="*/ 0 w 10646215"/>
              <a:gd name="connsiteY4" fmla="*/ 596153 h 59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215" h="596153">
                <a:moveTo>
                  <a:pt x="0" y="596153"/>
                </a:moveTo>
                <a:cubicBezTo>
                  <a:pt x="114" y="393990"/>
                  <a:pt x="149307" y="212936"/>
                  <a:pt x="149421" y="10773"/>
                </a:cubicBezTo>
                <a:lnTo>
                  <a:pt x="10646215" y="0"/>
                </a:lnTo>
                <a:lnTo>
                  <a:pt x="10208282" y="552806"/>
                </a:lnTo>
                <a:lnTo>
                  <a:pt x="0" y="5961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НЕФТИ САХАЛИНА ДЛЯ ВЫСОКОГО ВЫХОДА СВЕТЛЫХ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03895" y="1266825"/>
            <a:ext cx="52416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Нефти Сахалина  содержат малое количество углеводородов  фракции  530</a:t>
            </a:r>
            <a:r>
              <a:rPr lang="ru-RU" baseline="30000" dirty="0"/>
              <a:t>+ </a:t>
            </a:r>
            <a:r>
              <a:rPr lang="ru-RU" baseline="30000" dirty="0" err="1"/>
              <a:t>о</a:t>
            </a:r>
            <a:r>
              <a:rPr lang="ru-RU" dirty="0" err="1"/>
              <a:t>С</a:t>
            </a:r>
            <a:endParaRPr lang="ru-RU" dirty="0"/>
          </a:p>
          <a:p>
            <a:endParaRPr lang="ru-RU" dirty="0"/>
          </a:p>
          <a:p>
            <a:r>
              <a:rPr lang="ru-RU" dirty="0"/>
              <a:t>Высокий выход светлых нефтепродуктов и потенциально глубина </a:t>
            </a:r>
            <a:r>
              <a:rPr lang="ru-RU"/>
              <a:t>переработки более 90%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Нафтеновые, </a:t>
            </a:r>
            <a:r>
              <a:rPr lang="ru-RU" dirty="0" err="1"/>
              <a:t>парафино</a:t>
            </a:r>
            <a:r>
              <a:rPr lang="ru-RU" dirty="0"/>
              <a:t>-нафтеновые и </a:t>
            </a:r>
            <a:r>
              <a:rPr lang="ru-RU" dirty="0" err="1"/>
              <a:t>нафтеново</a:t>
            </a:r>
            <a:r>
              <a:rPr lang="ru-RU" dirty="0"/>
              <a:t>-ароматические: значительное количество нафтенов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5276" y="1266825"/>
            <a:ext cx="3209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Марка «Сокол», </a:t>
            </a:r>
            <a:r>
              <a:rPr lang="en-US" sz="2000" dirty="0"/>
              <a:t>API  34.8 (0.832</a:t>
            </a:r>
            <a:r>
              <a:rPr lang="ru-RU" sz="2000" dirty="0"/>
              <a:t> </a:t>
            </a:r>
            <a:r>
              <a:rPr lang="en-US" sz="2000" dirty="0"/>
              <a:t> </a:t>
            </a:r>
            <a:r>
              <a:rPr lang="ru-RU" sz="2000" dirty="0"/>
              <a:t>кг/л)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 </a:t>
            </a:r>
            <a:endParaRPr lang="en-US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19623"/>
              </p:ext>
            </p:extLst>
          </p:nvPr>
        </p:nvGraphicFramePr>
        <p:xfrm>
          <a:off x="307974" y="2481126"/>
          <a:ext cx="5749925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9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5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Фракция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Доля,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Плотность</a:t>
                      </a:r>
                    </a:p>
                    <a:p>
                      <a:r>
                        <a:rPr lang="ru-RU" dirty="0"/>
                        <a:t>Кг/л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  <a:r>
                        <a:rPr lang="ru-RU" dirty="0"/>
                        <a:t>,</a:t>
                      </a:r>
                      <a:r>
                        <a:rPr lang="ru-RU" baseline="0" dirty="0"/>
                        <a:t> 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СУГ+нафта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0.664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0.013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Тяжелая</a:t>
                      </a:r>
                      <a:r>
                        <a:rPr lang="ru-RU" baseline="0" dirty="0"/>
                        <a:t> </a:t>
                      </a:r>
                      <a:r>
                        <a:rPr lang="ru-RU" baseline="0" dirty="0" err="1"/>
                        <a:t>нафта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0.777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0.038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Керосиновая фракция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0.832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0.087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Дизельная фракция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0.870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Вакуумный газойль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0.504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Гудрон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1.004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1.108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95651" y="1236047"/>
            <a:ext cx="320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Марка «Витязь», </a:t>
            </a:r>
            <a:r>
              <a:rPr lang="en-US" sz="2000" dirty="0"/>
              <a:t>API  </a:t>
            </a:r>
            <a:r>
              <a:rPr lang="ru-RU" sz="2000" dirty="0"/>
              <a:t>38-41</a:t>
            </a:r>
            <a:r>
              <a:rPr lang="en-US" sz="2000" dirty="0"/>
              <a:t> (0. </a:t>
            </a:r>
            <a:r>
              <a:rPr lang="ru-RU" sz="2000" dirty="0"/>
              <a:t>кг/л); 0.1</a:t>
            </a:r>
            <a:r>
              <a:rPr lang="en-US" sz="2000" dirty="0"/>
              <a:t>8</a:t>
            </a:r>
            <a:r>
              <a:rPr lang="ru-RU" sz="2000" dirty="0"/>
              <a:t>-0.22 % </a:t>
            </a:r>
            <a:r>
              <a:rPr lang="en-US" sz="2000" dirty="0"/>
              <a:t>S</a:t>
            </a:r>
            <a:r>
              <a:rPr lang="ru-RU" sz="2000" dirty="0"/>
              <a:t> 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23875" y="6067425"/>
            <a:ext cx="6380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Традиционные марки российской нефти </a:t>
            </a:r>
          </a:p>
          <a:p>
            <a:r>
              <a:rPr lang="en-US" dirty="0"/>
              <a:t>API </a:t>
            </a:r>
            <a:r>
              <a:rPr lang="ru-RU" dirty="0"/>
              <a:t>31.5-35.1; </a:t>
            </a:r>
            <a:r>
              <a:rPr lang="en-US" dirty="0"/>
              <a:t>S – 0.62-1.3 % S, </a:t>
            </a:r>
            <a:r>
              <a:rPr lang="ru-RU" dirty="0"/>
              <a:t>доля  вакуумного остатка 20-30%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3875" y="5421094"/>
            <a:ext cx="5630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Нафтенов 45-50%, ароматические у/в – 19% в керосине</a:t>
            </a:r>
          </a:p>
          <a:p>
            <a:r>
              <a:rPr lang="ru-RU" dirty="0"/>
              <a:t>45% в ВГО; ГУДРОН - СН</a:t>
            </a:r>
            <a:r>
              <a:rPr lang="ru-RU" baseline="-25000" dirty="0"/>
              <a:t>1.65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384498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15155" y="3343426"/>
            <a:ext cx="6638120" cy="34031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57220" y="1357612"/>
            <a:ext cx="4810124" cy="1438275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91038" y="143621"/>
            <a:ext cx="10791336" cy="79577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водорода из угля:  газификация +захоронение СО</a:t>
            </a:r>
            <a:r>
              <a:rPr lang="ru-RU" sz="2807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7" baseline="-250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939397"/>
            <a:ext cx="120676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6678814" y="1486937"/>
            <a:ext cx="508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Удельный расход метана равен 3.4-4.5 кг/кг H</a:t>
            </a:r>
            <a:r>
              <a:rPr lang="ru-RU" baseline="-25000" dirty="0"/>
              <a:t>2</a:t>
            </a:r>
            <a:r>
              <a:rPr lang="ru-RU" dirty="0"/>
              <a:t>;</a:t>
            </a:r>
          </a:p>
          <a:p>
            <a:r>
              <a:rPr lang="ru-RU" dirty="0"/>
              <a:t>Воды – </a:t>
            </a:r>
            <a:r>
              <a:rPr lang="en-US" dirty="0"/>
              <a:t> 9-12</a:t>
            </a:r>
            <a:r>
              <a:rPr lang="ru-RU" dirty="0"/>
              <a:t> кг; электроэнергии – </a:t>
            </a:r>
            <a:r>
              <a:rPr lang="en-US" dirty="0"/>
              <a:t>2</a:t>
            </a:r>
            <a:r>
              <a:rPr lang="ru-RU" dirty="0"/>
              <a:t>-</a:t>
            </a:r>
            <a:r>
              <a:rPr lang="en-US" dirty="0"/>
              <a:t>3</a:t>
            </a:r>
            <a:r>
              <a:rPr lang="ru-RU" dirty="0"/>
              <a:t> кВт-ч. </a:t>
            </a:r>
          </a:p>
          <a:p>
            <a:r>
              <a:rPr lang="ru-RU" b="1" dirty="0">
                <a:solidFill>
                  <a:srgbClr val="FF0000"/>
                </a:solidFill>
              </a:rPr>
              <a:t>Выбросы CO</a:t>
            </a:r>
            <a:r>
              <a:rPr lang="ru-RU" b="1" baseline="-25000" dirty="0">
                <a:solidFill>
                  <a:srgbClr val="FF0000"/>
                </a:solidFill>
              </a:rPr>
              <a:t>2</a:t>
            </a:r>
            <a:r>
              <a:rPr lang="ru-RU" b="1" dirty="0">
                <a:solidFill>
                  <a:srgbClr val="FF0000"/>
                </a:solidFill>
              </a:rPr>
              <a:t> составляют  </a:t>
            </a:r>
            <a:r>
              <a:rPr lang="en-US" b="1" dirty="0">
                <a:solidFill>
                  <a:srgbClr val="FF0000"/>
                </a:solidFill>
              </a:rPr>
              <a:t>8-14 </a:t>
            </a:r>
            <a:r>
              <a:rPr lang="ru-RU" b="1" dirty="0">
                <a:solidFill>
                  <a:srgbClr val="FF0000"/>
                </a:solidFill>
              </a:rPr>
              <a:t>кг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 на 1 кг водорода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0609" y="3771960"/>
            <a:ext cx="629074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800"/>
              </a:lnSpc>
              <a:buAutoNum type="arabicPeriod"/>
            </a:pPr>
            <a:r>
              <a:rPr lang="ru-RU" sz="2000" dirty="0"/>
              <a:t>Повышение эффективности технологий выделения  и захоронения СО</a:t>
            </a:r>
            <a:r>
              <a:rPr lang="ru-RU" sz="2000" baseline="-25000" dirty="0"/>
              <a:t>2</a:t>
            </a:r>
            <a:r>
              <a:rPr lang="ru-RU" sz="2000" dirty="0"/>
              <a:t>, новые технологии    (ВНИИГАЗ, ИК СО РАН, ИНХС РАН; ОИВТ – цикл </a:t>
            </a:r>
            <a:r>
              <a:rPr lang="ru-RU" sz="2000" dirty="0" err="1"/>
              <a:t>Алама</a:t>
            </a:r>
            <a:r>
              <a:rPr lang="ru-RU" sz="2000" dirty="0"/>
              <a:t> ); очистки синтез-газа и выделение продуктов</a:t>
            </a:r>
          </a:p>
          <a:p>
            <a:pPr marL="342900" indent="-342900">
              <a:lnSpc>
                <a:spcPts val="1800"/>
              </a:lnSpc>
              <a:buAutoNum type="arabicPeriod"/>
            </a:pPr>
            <a:r>
              <a:rPr lang="ru-RU" sz="2000" dirty="0"/>
              <a:t>Вопрос использования водных ресурсов, экологических проблем. </a:t>
            </a:r>
          </a:p>
          <a:p>
            <a:pPr marL="342900" indent="-342900">
              <a:lnSpc>
                <a:spcPts val="1800"/>
              </a:lnSpc>
              <a:buAutoNum type="arabicPeriod"/>
            </a:pPr>
            <a:r>
              <a:rPr lang="ru-RU" sz="2000" dirty="0"/>
              <a:t>Решение вопросов крупнотоннажной транспортировки водорода. </a:t>
            </a:r>
          </a:p>
          <a:p>
            <a:pPr marL="342900" indent="-342900">
              <a:lnSpc>
                <a:spcPts val="1800"/>
              </a:lnSpc>
              <a:buAutoNum type="arabicPeriod"/>
            </a:pPr>
            <a:r>
              <a:rPr lang="ru-RU" sz="2000" dirty="0"/>
              <a:t>Решение вопросов захоронения – использования СО2 (связывание в </a:t>
            </a:r>
            <a:r>
              <a:rPr lang="ru-RU" sz="2000" dirty="0" err="1"/>
              <a:t>биосырье</a:t>
            </a:r>
            <a:r>
              <a:rPr lang="ru-RU" sz="2000" dirty="0"/>
              <a:t>; подземное захоронение и др.) – междисциплинарная задача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10567" y="939397"/>
            <a:ext cx="27123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Конверсия метана</a:t>
            </a:r>
          </a:p>
          <a:p>
            <a:r>
              <a:rPr lang="ru-RU" dirty="0"/>
              <a:t>А) традиционные методы</a:t>
            </a:r>
          </a:p>
          <a:p>
            <a:r>
              <a:rPr lang="ru-RU" dirty="0"/>
              <a:t>Б) новые методы</a:t>
            </a:r>
            <a:endParaRPr lang="en-US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3239844" y="2331761"/>
            <a:ext cx="1021544" cy="411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997105" y="967959"/>
            <a:ext cx="2989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Примеси, жидкие продукты,</a:t>
            </a:r>
          </a:p>
          <a:p>
            <a:pPr algn="ctr"/>
            <a:r>
              <a:rPr lang="ru-RU" dirty="0"/>
              <a:t> </a:t>
            </a:r>
            <a:r>
              <a:rPr lang="en-US" dirty="0"/>
              <a:t>S, N,</a:t>
            </a:r>
            <a:r>
              <a:rPr lang="ru-RU" dirty="0"/>
              <a:t> </a:t>
            </a:r>
            <a:r>
              <a:rPr lang="en-US" dirty="0"/>
              <a:t>CO</a:t>
            </a:r>
            <a:r>
              <a:rPr lang="en-US" baseline="-25000" dirty="0"/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95868" y="2289186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</a:t>
            </a:r>
            <a:r>
              <a:rPr lang="en-US" sz="2800" b="1" baseline="-25000" dirty="0"/>
              <a:t>2</a:t>
            </a:r>
            <a:endParaRPr lang="en-US" b="1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4440331" y="1492350"/>
            <a:ext cx="1593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Связывание и </a:t>
            </a:r>
          </a:p>
          <a:p>
            <a:r>
              <a:rPr lang="ru-RU" dirty="0"/>
              <a:t>захоронение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828386" y="2271566"/>
            <a:ext cx="1205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«Голубой»</a:t>
            </a:r>
          </a:p>
          <a:p>
            <a:r>
              <a:rPr lang="ru-RU" dirty="0"/>
              <a:t>водород</a:t>
            </a:r>
            <a:endParaRPr lang="en-US" dirty="0"/>
          </a:p>
        </p:txBody>
      </p:sp>
      <p:sp>
        <p:nvSpPr>
          <p:cNvPr id="21" name="Стрелка углом вверх 20"/>
          <p:cNvSpPr/>
          <p:nvPr/>
        </p:nvSpPr>
        <p:spPr>
          <a:xfrm>
            <a:off x="3109744" y="1562197"/>
            <a:ext cx="1163766" cy="48062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12" y="1889225"/>
            <a:ext cx="2336972" cy="11464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44194" y="3147105"/>
            <a:ext cx="42577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САХАЛИН – ПОЛИГОН ДЛЯ ДЕМОНСТРАЦИОННЫХ ПРОМЫШЛЕННЫХ УСТАНОВОК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r>
              <a:rPr lang="ru-RU" dirty="0"/>
              <a:t>ПОСТАВКА ВОДОРОДА В ЯПОНИЮ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r>
              <a:rPr lang="ru-RU" dirty="0"/>
              <a:t>РАЗВИТИЕ ВОДОРОДНОГО ТРАНСПОРТА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r>
              <a:rPr lang="ru-RU" dirty="0"/>
              <a:t>НАФТЕНОВЫЕ ФРАКЦИИ КАК НОСИТЕЛЬ ДЛЯ ТРАНСПОРТИРОВКИ ВОДОРОДА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47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71527" y="980206"/>
            <a:ext cx="2405063" cy="5545138"/>
          </a:xfrm>
          <a:prstGeom prst="rect">
            <a:avLst/>
          </a:prstGeom>
          <a:ln w="381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ru-RU" sz="1600" b="1" kern="0" dirty="0">
              <a:ln w="1905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ru-RU" sz="1600" kern="0" dirty="0">
                <a:ln w="1905"/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 Высокая удельная площадь поверхности контакта фаз </a:t>
            </a:r>
          </a:p>
          <a:p>
            <a:pPr>
              <a:spcBef>
                <a:spcPct val="20000"/>
              </a:spcBef>
              <a:defRPr/>
            </a:pPr>
            <a:r>
              <a:rPr lang="ru-RU" sz="1600" kern="0" dirty="0">
                <a:ln w="1905"/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(не менее 1000 м</a:t>
            </a:r>
            <a:r>
              <a:rPr lang="ru-RU" sz="1600" kern="0" baseline="30000" dirty="0">
                <a:ln w="1905"/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2</a:t>
            </a:r>
            <a:r>
              <a:rPr lang="en-US" sz="1600" kern="0" dirty="0">
                <a:ln w="1905"/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/</a:t>
            </a:r>
            <a:r>
              <a:rPr lang="ru-RU" sz="1600" kern="0" dirty="0">
                <a:ln w="1905"/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м</a:t>
            </a:r>
            <a:r>
              <a:rPr lang="ru-RU" sz="1600" kern="0" baseline="30000" dirty="0">
                <a:ln w="1905"/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3</a:t>
            </a:r>
            <a:r>
              <a:rPr lang="ru-RU" sz="1600" kern="0" dirty="0">
                <a:ln w="1905"/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) - снижение габаритов на 65 %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ru-RU" sz="1600" kern="0" dirty="0">
              <a:ln w="1905"/>
              <a:solidFill>
                <a:schemeClr val="tx1"/>
              </a:solidFill>
              <a:latin typeface="Verdana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ru-RU" sz="1600" kern="0" dirty="0">
                <a:ln w="1905"/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 Модульность – возможность регулирования мощности установки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ru-RU" sz="1600" kern="0" dirty="0">
              <a:ln w="1905"/>
              <a:solidFill>
                <a:schemeClr val="tx1"/>
              </a:solidFill>
              <a:latin typeface="Verdana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ru-RU" sz="1600" kern="0" dirty="0">
                <a:ln w="1905"/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 Независимость регулирования потоков газа и жидкости    </a:t>
            </a:r>
            <a:endParaRPr lang="ru-RU" sz="3200" kern="0" dirty="0">
              <a:latin typeface="Verdana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273427" y="1996207"/>
            <a:ext cx="1230708" cy="517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4611323" y="980206"/>
            <a:ext cx="5578921" cy="554461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273427" y="4850532"/>
            <a:ext cx="1230708" cy="517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56"/>
          <p:cNvSpPr txBox="1">
            <a:spLocks noChangeArrowheads="1"/>
          </p:cNvSpPr>
          <p:nvPr/>
        </p:nvSpPr>
        <p:spPr bwMode="auto">
          <a:xfrm>
            <a:off x="4970768" y="5804743"/>
            <a:ext cx="4897138" cy="584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Исследование мембранной десорбции – нерешенная актуальная задача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4250564" y="1700286"/>
            <a:ext cx="6121399" cy="4112572"/>
            <a:chOff x="3059113" y="2196153"/>
            <a:chExt cx="6121399" cy="411257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5076825" y="2276475"/>
              <a:ext cx="1871663" cy="1439863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076825" y="4211638"/>
              <a:ext cx="1871663" cy="143986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5" name="Стрелка вправо 14"/>
            <p:cNvSpPr/>
            <p:nvPr/>
          </p:nvSpPr>
          <p:spPr>
            <a:xfrm>
              <a:off x="3527425" y="2486025"/>
              <a:ext cx="5119688" cy="631825"/>
            </a:xfrm>
            <a:prstGeom prst="rightArrow">
              <a:avLst/>
            </a:prstGeom>
            <a:gradFill flip="none" rotWithShape="1">
              <a:gsLst>
                <a:gs pos="17000">
                  <a:srgbClr val="FFE000"/>
                </a:gs>
                <a:gs pos="0">
                  <a:srgbClr val="FFFF00"/>
                </a:gs>
                <a:gs pos="67000">
                  <a:schemeClr val="bg2"/>
                </a:gs>
                <a:gs pos="41000">
                  <a:schemeClr val="bg2"/>
                </a:gs>
                <a:gs pos="100000">
                  <a:srgbClr val="00B0F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>
              <a:off x="3238500" y="4868863"/>
              <a:ext cx="1936750" cy="380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36000" rIns="0" bIns="3600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Абсорбент </a:t>
              </a:r>
              <a:r>
                <a:rPr lang="en-US" sz="1200" b="1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+</a:t>
              </a:r>
              <a:r>
                <a:rPr lang="ru-RU" sz="1200" b="1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СО</a:t>
              </a:r>
              <a:r>
                <a:rPr lang="ru-RU" sz="1200" b="1" baseline="-25000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</a:t>
              </a:r>
              <a:endParaRPr lang="en-US" sz="1200" b="1" baseline="-25000" dirty="0">
                <a:solidFill>
                  <a:srgbClr val="0000AC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endParaRPr lang="ru-RU" sz="1200" b="1" baseline="-250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7" name="TextBox 14"/>
            <p:cNvSpPr txBox="1">
              <a:spLocks noChangeArrowheads="1"/>
            </p:cNvSpPr>
            <p:nvPr/>
          </p:nvSpPr>
          <p:spPr bwMode="auto">
            <a:xfrm>
              <a:off x="7026275" y="4852988"/>
              <a:ext cx="1973263" cy="44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36000" rIns="0" bIns="3600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206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Регенерированный абсорбент</a:t>
              </a:r>
              <a:endParaRPr lang="en-US" sz="12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8" name="TextBox 18"/>
            <p:cNvSpPr txBox="1">
              <a:spLocks noChangeArrowheads="1"/>
            </p:cNvSpPr>
            <p:nvPr/>
          </p:nvSpPr>
          <p:spPr bwMode="auto">
            <a:xfrm>
              <a:off x="4932040" y="5877272"/>
              <a:ext cx="2166937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СО</a:t>
              </a:r>
              <a:r>
                <a:rPr lang="ru-RU" sz="1600" b="1" baseline="-25000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</a:t>
              </a:r>
              <a:endParaRPr lang="en-US" sz="800" b="1" baseline="-25000" dirty="0">
                <a:solidFill>
                  <a:srgbClr val="0000AC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9" name="TextBox 16"/>
            <p:cNvSpPr txBox="1">
              <a:spLocks noChangeArrowheads="1"/>
            </p:cNvSpPr>
            <p:nvPr/>
          </p:nvSpPr>
          <p:spPr bwMode="auto">
            <a:xfrm>
              <a:off x="7092280" y="2616200"/>
              <a:ext cx="129094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Водород</a:t>
              </a:r>
              <a:endParaRPr lang="en-US" sz="1600" b="1" baseline="-25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 bwMode="auto">
            <a:xfrm>
              <a:off x="5183188" y="4548188"/>
              <a:ext cx="1641475" cy="500062"/>
            </a:xfrm>
            <a:prstGeom prst="rect">
              <a:avLst/>
            </a:prstGeom>
            <a:gradFill flip="none" rotWithShape="1">
              <a:gsLst>
                <a:gs pos="0">
                  <a:srgbClr val="0070C0"/>
                </a:gs>
                <a:gs pos="31000">
                  <a:srgbClr val="85C2FF"/>
                </a:gs>
                <a:gs pos="70000">
                  <a:srgbClr val="FFC000"/>
                </a:gs>
                <a:gs pos="100000">
                  <a:srgbClr val="FFFF00"/>
                </a:gs>
              </a:gsLst>
              <a:lin ang="108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" name="Rectangle 354"/>
            <p:cNvSpPr>
              <a:spLocks noChangeArrowheads="1"/>
            </p:cNvSpPr>
            <p:nvPr/>
          </p:nvSpPr>
          <p:spPr bwMode="auto">
            <a:xfrm rot="5400000">
              <a:off x="5922963" y="4241800"/>
              <a:ext cx="161925" cy="1641475"/>
            </a:xfrm>
            <a:prstGeom prst="rect">
              <a:avLst/>
            </a:prstGeom>
            <a:pattFill prst="lgConfetti">
              <a:fgClr>
                <a:schemeClr val="tx2">
                  <a:lumMod val="60000"/>
                  <a:lumOff val="40000"/>
                </a:schemeClr>
              </a:fgClr>
              <a:bgClr>
                <a:srgbClr val="7030A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>
                <a:defRPr/>
              </a:pPr>
              <a:endParaRPr lang="ru-RU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" name="Прямоугольник 123"/>
            <p:cNvSpPr>
              <a:spLocks noChangeArrowheads="1"/>
            </p:cNvSpPr>
            <p:nvPr/>
          </p:nvSpPr>
          <p:spPr bwMode="auto">
            <a:xfrm rot="10800000">
              <a:off x="5187950" y="2609850"/>
              <a:ext cx="1641475" cy="385763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/>
              <a:endParaRPr lang="ru-RU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3" name="Прямоугольник 59"/>
            <p:cNvSpPr>
              <a:spLocks noChangeArrowheads="1"/>
            </p:cNvSpPr>
            <p:nvPr/>
          </p:nvSpPr>
          <p:spPr bwMode="auto">
            <a:xfrm rot="10800000" flipH="1">
              <a:off x="5187950" y="3090863"/>
              <a:ext cx="1641475" cy="500062"/>
            </a:xfrm>
            <a:prstGeom prst="rect">
              <a:avLst/>
            </a:prstGeom>
            <a:gradFill rotWithShape="1">
              <a:gsLst>
                <a:gs pos="0">
                  <a:srgbClr val="0070C0"/>
                </a:gs>
                <a:gs pos="32001">
                  <a:srgbClr val="85C2FF"/>
                </a:gs>
                <a:gs pos="75000">
                  <a:srgbClr val="FFC000"/>
                </a:gs>
                <a:gs pos="100000">
                  <a:srgbClr val="FFFF00"/>
                </a:gs>
              </a:gsLst>
              <a:lin ang="10800000" scaled="1"/>
            </a:gra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/>
              <a:endParaRPr lang="ru-RU" sz="160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4" name="Rectangle 354"/>
            <p:cNvSpPr>
              <a:spLocks noChangeArrowheads="1"/>
            </p:cNvSpPr>
            <p:nvPr/>
          </p:nvSpPr>
          <p:spPr bwMode="auto">
            <a:xfrm rot="16200000">
              <a:off x="5910262" y="2262188"/>
              <a:ext cx="193675" cy="1644650"/>
            </a:xfrm>
            <a:prstGeom prst="rect">
              <a:avLst/>
            </a:prstGeom>
            <a:pattFill prst="lgConfetti">
              <a:fgClr>
                <a:schemeClr val="tx2">
                  <a:lumMod val="60000"/>
                  <a:lumOff val="40000"/>
                </a:schemeClr>
              </a:fgClr>
              <a:bgClr>
                <a:srgbClr val="7030A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>
                <a:defRPr/>
              </a:pPr>
              <a:endParaRPr lang="ru-RU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6" name="TextBox 16"/>
            <p:cNvSpPr txBox="1">
              <a:spLocks noChangeArrowheads="1"/>
            </p:cNvSpPr>
            <p:nvPr/>
          </p:nvSpPr>
          <p:spPr bwMode="auto">
            <a:xfrm>
              <a:off x="3525838" y="2620963"/>
              <a:ext cx="183825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Водород + </a:t>
              </a:r>
              <a:r>
                <a:rPr lang="ru-RU" sz="1600" b="1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СО</a:t>
              </a:r>
              <a:r>
                <a:rPr lang="ru-RU" sz="1600" b="1" baseline="-25000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</a:t>
              </a:r>
              <a:endParaRPr lang="en-US" sz="800" b="1" baseline="-25000" dirty="0">
                <a:solidFill>
                  <a:srgbClr val="0000AC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7" name="Text Box 362"/>
            <p:cNvSpPr txBox="1">
              <a:spLocks noChangeArrowheads="1"/>
            </p:cNvSpPr>
            <p:nvPr/>
          </p:nvSpPr>
          <p:spPr bwMode="auto">
            <a:xfrm>
              <a:off x="5319713" y="2913063"/>
              <a:ext cx="1306512" cy="341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мембрана</a:t>
              </a:r>
              <a:endParaRPr lang="ru-RU" sz="1600" baseline="-25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8" name="TextBox 14"/>
            <p:cNvSpPr txBox="1">
              <a:spLocks noChangeArrowheads="1"/>
            </p:cNvSpPr>
            <p:nvPr/>
          </p:nvSpPr>
          <p:spPr bwMode="auto">
            <a:xfrm>
              <a:off x="5116513" y="4210050"/>
              <a:ext cx="1808162" cy="31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36000" rIns="0" bIns="36000">
              <a:spAutoFit/>
            </a:bodyPr>
            <a:lstStyle/>
            <a:p>
              <a:pPr algn="ctr"/>
              <a:r>
                <a:rPr lang="ru-RU" sz="1600" b="1" u="sng">
                  <a:solidFill>
                    <a:srgbClr val="00206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Десорбер</a:t>
              </a:r>
            </a:p>
          </p:txBody>
        </p:sp>
        <p:sp>
          <p:nvSpPr>
            <p:cNvPr id="29" name="TextBox 14"/>
            <p:cNvSpPr txBox="1">
              <a:spLocks noChangeArrowheads="1"/>
            </p:cNvSpPr>
            <p:nvPr/>
          </p:nvSpPr>
          <p:spPr bwMode="auto">
            <a:xfrm>
              <a:off x="5175250" y="2292350"/>
              <a:ext cx="1808163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36000" rIns="0" bIns="36000">
              <a:spAutoFit/>
            </a:bodyPr>
            <a:lstStyle/>
            <a:p>
              <a:pPr algn="ctr"/>
              <a:r>
                <a:rPr lang="ru-RU" sz="1600" b="1" u="sng">
                  <a:solidFill>
                    <a:srgbClr val="00206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Абсорбер</a:t>
              </a:r>
              <a:endParaRPr lang="en-US" sz="1600" b="1" u="sng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 bwMode="auto">
            <a:xfrm>
              <a:off x="5183188" y="5143500"/>
              <a:ext cx="1641475" cy="38576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3" name="Стрелка углом вверх 32"/>
            <p:cNvSpPr/>
            <p:nvPr/>
          </p:nvSpPr>
          <p:spPr>
            <a:xfrm>
              <a:off x="6829425" y="4127500"/>
              <a:ext cx="577850" cy="731838"/>
            </a:xfrm>
            <a:prstGeom prst="bentUp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4" name="Стрелка углом вверх 33"/>
            <p:cNvSpPr/>
            <p:nvPr/>
          </p:nvSpPr>
          <p:spPr>
            <a:xfrm flipH="1" flipV="1">
              <a:off x="4595813" y="3341688"/>
              <a:ext cx="592137" cy="731837"/>
            </a:xfrm>
            <a:prstGeom prst="bentUp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5" name="Стрелка углом вверх 34"/>
            <p:cNvSpPr/>
            <p:nvPr/>
          </p:nvSpPr>
          <p:spPr>
            <a:xfrm rot="16200000">
              <a:off x="6794500" y="3349625"/>
              <a:ext cx="576263" cy="481013"/>
            </a:xfrm>
            <a:prstGeom prst="bentUp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6" name="Стрелка углом вверх 35"/>
            <p:cNvSpPr/>
            <p:nvPr/>
          </p:nvSpPr>
          <p:spPr>
            <a:xfrm rot="5400000">
              <a:off x="4644232" y="4379118"/>
              <a:ext cx="577850" cy="481013"/>
            </a:xfrm>
            <a:prstGeom prst="bentUp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grpSp>
          <p:nvGrpSpPr>
            <p:cNvPr id="37" name="Группа 138"/>
            <p:cNvGrpSpPr/>
            <p:nvPr/>
          </p:nvGrpSpPr>
          <p:grpSpPr>
            <a:xfrm flipH="1">
              <a:off x="4022412" y="3744001"/>
              <a:ext cx="3977444" cy="610745"/>
              <a:chOff x="1107287" y="2894806"/>
              <a:chExt cx="3977444" cy="610745"/>
            </a:xfrm>
            <a:solidFill>
              <a:schemeClr val="bg1"/>
            </a:solidFill>
          </p:grpSpPr>
          <p:sp>
            <p:nvSpPr>
              <p:cNvPr id="43" name="Овал 42"/>
              <p:cNvSpPr/>
              <p:nvPr/>
            </p:nvSpPr>
            <p:spPr>
              <a:xfrm>
                <a:off x="1536674" y="2894806"/>
                <a:ext cx="587400" cy="605631"/>
              </a:xfrm>
              <a:prstGeom prst="ellips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4067944" y="2899920"/>
                <a:ext cx="587400" cy="605631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grpSp>
            <p:nvGrpSpPr>
              <p:cNvPr id="45" name="Группа 141"/>
              <p:cNvGrpSpPr/>
              <p:nvPr/>
            </p:nvGrpSpPr>
            <p:grpSpPr>
              <a:xfrm>
                <a:off x="1107287" y="3068960"/>
                <a:ext cx="858774" cy="278498"/>
                <a:chOff x="971600" y="3068960"/>
                <a:chExt cx="858774" cy="278498"/>
              </a:xfrm>
              <a:grpFill/>
            </p:grpSpPr>
            <p:cxnSp>
              <p:nvCxnSpPr>
                <p:cNvPr id="51" name="Прямая соединительная линия 50"/>
                <p:cNvCxnSpPr/>
                <p:nvPr/>
              </p:nvCxnSpPr>
              <p:spPr>
                <a:xfrm>
                  <a:off x="971600" y="3068960"/>
                  <a:ext cx="858774" cy="0"/>
                </a:xfrm>
                <a:prstGeom prst="line">
                  <a:avLst/>
                </a:prstGeom>
                <a:grpFill/>
                <a:ln w="254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Прямая соединительная линия 51"/>
                <p:cNvCxnSpPr/>
                <p:nvPr/>
              </p:nvCxnSpPr>
              <p:spPr>
                <a:xfrm flipH="1">
                  <a:off x="1691680" y="3068960"/>
                  <a:ext cx="138694" cy="133775"/>
                </a:xfrm>
                <a:prstGeom prst="line">
                  <a:avLst/>
                </a:prstGeom>
                <a:grpFill/>
                <a:ln w="254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я соединительная линия 52"/>
                <p:cNvCxnSpPr/>
                <p:nvPr/>
              </p:nvCxnSpPr>
              <p:spPr>
                <a:xfrm flipV="1">
                  <a:off x="971600" y="3347458"/>
                  <a:ext cx="858774" cy="0"/>
                </a:xfrm>
                <a:prstGeom prst="line">
                  <a:avLst/>
                </a:prstGeom>
                <a:grpFill/>
                <a:ln w="254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я соединительная линия 53"/>
                <p:cNvCxnSpPr/>
                <p:nvPr/>
              </p:nvCxnSpPr>
              <p:spPr>
                <a:xfrm flipH="1" flipV="1">
                  <a:off x="1691680" y="3190601"/>
                  <a:ext cx="138694" cy="133775"/>
                </a:xfrm>
                <a:prstGeom prst="line">
                  <a:avLst/>
                </a:prstGeom>
                <a:grpFill/>
                <a:ln w="254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Группа 142"/>
              <p:cNvGrpSpPr/>
              <p:nvPr/>
            </p:nvGrpSpPr>
            <p:grpSpPr>
              <a:xfrm flipH="1">
                <a:off x="4225957" y="3068960"/>
                <a:ext cx="858774" cy="278498"/>
                <a:chOff x="971600" y="3068960"/>
                <a:chExt cx="858774" cy="278498"/>
              </a:xfrm>
              <a:grpFill/>
            </p:grpSpPr>
            <p:cxnSp>
              <p:nvCxnSpPr>
                <p:cNvPr id="47" name="Прямая соединительная линия 46"/>
                <p:cNvCxnSpPr/>
                <p:nvPr/>
              </p:nvCxnSpPr>
              <p:spPr>
                <a:xfrm>
                  <a:off x="971600" y="3068960"/>
                  <a:ext cx="858774" cy="0"/>
                </a:xfrm>
                <a:prstGeom prst="line">
                  <a:avLst/>
                </a:prstGeom>
                <a:grpFill/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Прямая соединительная линия 47"/>
                <p:cNvCxnSpPr/>
                <p:nvPr/>
              </p:nvCxnSpPr>
              <p:spPr>
                <a:xfrm flipH="1">
                  <a:off x="1691680" y="3068960"/>
                  <a:ext cx="138694" cy="133775"/>
                </a:xfrm>
                <a:prstGeom prst="line">
                  <a:avLst/>
                </a:prstGeom>
                <a:grpFill/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Прямая соединительная линия 48"/>
                <p:cNvCxnSpPr/>
                <p:nvPr/>
              </p:nvCxnSpPr>
              <p:spPr>
                <a:xfrm flipV="1">
                  <a:off x="971600" y="3347458"/>
                  <a:ext cx="858774" cy="0"/>
                </a:xfrm>
                <a:prstGeom prst="line">
                  <a:avLst/>
                </a:prstGeom>
                <a:grpFill/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Прямая соединительная линия 49"/>
                <p:cNvCxnSpPr/>
                <p:nvPr/>
              </p:nvCxnSpPr>
              <p:spPr>
                <a:xfrm flipH="1" flipV="1">
                  <a:off x="1691680" y="3190601"/>
                  <a:ext cx="138694" cy="133775"/>
                </a:xfrm>
                <a:prstGeom prst="line">
                  <a:avLst/>
                </a:prstGeom>
                <a:grpFill/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14"/>
            <p:cNvSpPr txBox="1">
              <a:spLocks noChangeArrowheads="1"/>
            </p:cNvSpPr>
            <p:nvPr/>
          </p:nvSpPr>
          <p:spPr bwMode="auto">
            <a:xfrm>
              <a:off x="3059113" y="3893289"/>
              <a:ext cx="1808162" cy="31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36000" rIns="0" bIns="36000">
              <a:spAutoFit/>
            </a:bodyPr>
            <a:lstStyle/>
            <a:p>
              <a:pPr algn="ctr"/>
              <a:r>
                <a:rPr lang="ru-RU" sz="16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Нагрев</a:t>
              </a:r>
              <a:endParaRPr lang="en-US" sz="1600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9" name="AutoShape 357"/>
            <p:cNvSpPr>
              <a:spLocks noChangeArrowheads="1"/>
            </p:cNvSpPr>
            <p:nvPr/>
          </p:nvSpPr>
          <p:spPr bwMode="auto">
            <a:xfrm>
              <a:off x="5648325" y="4932457"/>
              <a:ext cx="711200" cy="976218"/>
            </a:xfrm>
            <a:prstGeom prst="downArrow">
              <a:avLst>
                <a:gd name="adj1" fmla="val 68167"/>
                <a:gd name="adj2" fmla="val 45212"/>
              </a:avLst>
            </a:prstGeom>
            <a:solidFill>
              <a:srgbClr val="FFFF00">
                <a:alpha val="30196"/>
              </a:srgbClr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0" name="Text Box 362"/>
            <p:cNvSpPr txBox="1">
              <a:spLocks noChangeArrowheads="1"/>
            </p:cNvSpPr>
            <p:nvPr/>
          </p:nvSpPr>
          <p:spPr bwMode="auto">
            <a:xfrm>
              <a:off x="5386388" y="4884738"/>
              <a:ext cx="123507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>
                  <a:solidFill>
                    <a:schemeClr val="bg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мембрана</a:t>
              </a:r>
              <a:endParaRPr lang="ru-RU" sz="1600" baseline="-25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>
            <a:xfrm rot="5400000">
              <a:off x="4675981" y="5907882"/>
              <a:ext cx="657225" cy="14446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H="1" flipV="1">
              <a:off x="4932040" y="2196153"/>
              <a:ext cx="144017" cy="7200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14"/>
            <p:cNvSpPr txBox="1">
              <a:spLocks noChangeArrowheads="1"/>
            </p:cNvSpPr>
            <p:nvPr/>
          </p:nvSpPr>
          <p:spPr bwMode="auto">
            <a:xfrm>
              <a:off x="7372350" y="3893289"/>
              <a:ext cx="1808162" cy="31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36000" rIns="0" bIns="36000">
              <a:spAutoFit/>
            </a:bodyPr>
            <a:lstStyle/>
            <a:p>
              <a:pPr algn="ctr"/>
              <a:r>
                <a:rPr lang="ru-RU" sz="16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Охлаждение</a:t>
              </a:r>
              <a:endParaRPr lang="en-US" sz="1600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4" name="TextBox 14"/>
            <p:cNvSpPr txBox="1">
              <a:spLocks noChangeArrowheads="1"/>
            </p:cNvSpPr>
            <p:nvPr/>
          </p:nvSpPr>
          <p:spPr bwMode="auto">
            <a:xfrm>
              <a:off x="5148064" y="2628201"/>
              <a:ext cx="1808162" cy="31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36000" rIns="0" bIns="36000">
              <a:spAutoFit/>
            </a:bodyPr>
            <a:lstStyle/>
            <a:p>
              <a:pPr algn="ctr"/>
              <a:r>
                <a:rPr lang="ru-RU" sz="16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30-40 </a:t>
              </a:r>
              <a:r>
                <a:rPr lang="ru-RU" sz="1600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атм</a:t>
              </a:r>
              <a:endParaRPr lang="en-US" sz="1600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5" name="TextBox 14"/>
            <p:cNvSpPr txBox="1">
              <a:spLocks noChangeArrowheads="1"/>
            </p:cNvSpPr>
            <p:nvPr/>
          </p:nvSpPr>
          <p:spPr bwMode="auto">
            <a:xfrm>
              <a:off x="5148064" y="3204265"/>
              <a:ext cx="1808162" cy="31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36000" rIns="0" bIns="36000">
              <a:spAutoFit/>
            </a:bodyPr>
            <a:lstStyle/>
            <a:p>
              <a:pPr algn="ctr"/>
              <a:r>
                <a:rPr lang="ru-RU" sz="16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30-40 </a:t>
              </a:r>
              <a:r>
                <a:rPr lang="ru-RU" sz="1600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атм</a:t>
              </a:r>
              <a:endParaRPr lang="en-US" sz="1600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6" name="TextBox 14"/>
            <p:cNvSpPr txBox="1">
              <a:spLocks noChangeArrowheads="1"/>
            </p:cNvSpPr>
            <p:nvPr/>
          </p:nvSpPr>
          <p:spPr bwMode="auto">
            <a:xfrm>
              <a:off x="5148064" y="4572417"/>
              <a:ext cx="1808162" cy="31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36000" rIns="0" bIns="36000">
              <a:spAutoFit/>
            </a:bodyPr>
            <a:lstStyle/>
            <a:p>
              <a:pPr algn="ctr"/>
              <a:r>
                <a:rPr lang="ru-RU" sz="16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30-40 </a:t>
              </a:r>
              <a:r>
                <a:rPr lang="ru-RU" sz="1600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атм</a:t>
              </a:r>
              <a:endParaRPr lang="en-US" sz="1600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7" name="TextBox 14"/>
            <p:cNvSpPr txBox="1">
              <a:spLocks noChangeArrowheads="1"/>
            </p:cNvSpPr>
            <p:nvPr/>
          </p:nvSpPr>
          <p:spPr bwMode="auto">
            <a:xfrm>
              <a:off x="5140102" y="5148481"/>
              <a:ext cx="1808162" cy="31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36000" rIns="0" bIns="36000">
              <a:spAutoFit/>
            </a:bodyPr>
            <a:lstStyle/>
            <a:p>
              <a:pPr algn="ctr"/>
              <a:r>
                <a:rPr lang="ru-RU" sz="16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1-5 </a:t>
              </a:r>
              <a:r>
                <a:rPr lang="ru-RU" sz="1600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атм</a:t>
              </a:r>
              <a:endParaRPr lang="en-US" sz="1600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8" name="TextBox 14"/>
            <p:cNvSpPr txBox="1">
              <a:spLocks noChangeArrowheads="1"/>
            </p:cNvSpPr>
            <p:nvPr/>
          </p:nvSpPr>
          <p:spPr bwMode="auto">
            <a:xfrm>
              <a:off x="5076056" y="3780329"/>
              <a:ext cx="1808162" cy="318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36000" rIns="0" bIns="36000">
              <a:spAutoFit/>
            </a:bodyPr>
            <a:lstStyle/>
            <a:p>
              <a:pPr algn="ctr"/>
              <a:r>
                <a:rPr lang="ru-RU" sz="16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Р</a:t>
              </a:r>
              <a:r>
                <a:rPr lang="ru-RU" sz="1600" baseline="-250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абсорбент</a:t>
              </a:r>
              <a:r>
                <a:rPr lang="ru-RU" sz="16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=</a:t>
              </a:r>
              <a:r>
                <a:rPr lang="en-US" sz="16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const</a:t>
              </a:r>
            </a:p>
          </p:txBody>
        </p:sp>
      </p:grpSp>
      <p:sp>
        <p:nvSpPr>
          <p:cNvPr id="55" name="TextBox 61"/>
          <p:cNvSpPr txBox="1">
            <a:spLocks noChangeArrowheads="1"/>
          </p:cNvSpPr>
          <p:nvPr/>
        </p:nvSpPr>
        <p:spPr bwMode="auto">
          <a:xfrm>
            <a:off x="4827347" y="1115512"/>
            <a:ext cx="5113263" cy="58477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Успешная реализация на полупромышленном уровне с применением пористых мембран </a:t>
            </a:r>
          </a:p>
        </p:txBody>
      </p:sp>
      <p:sp>
        <p:nvSpPr>
          <p:cNvPr id="56" name="Стрелка вправо 55"/>
          <p:cNvSpPr/>
          <p:nvPr/>
        </p:nvSpPr>
        <p:spPr>
          <a:xfrm>
            <a:off x="3273427" y="3428132"/>
            <a:ext cx="1241059" cy="517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sp>
        <p:nvSpPr>
          <p:cNvPr id="62" name="Text Box 5"/>
          <p:cNvSpPr txBox="1">
            <a:spLocks noChangeArrowheads="1"/>
          </p:cNvSpPr>
          <p:nvPr/>
        </p:nvSpPr>
        <p:spPr bwMode="auto">
          <a:xfrm>
            <a:off x="1524000" y="44450"/>
            <a:ext cx="90233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27CB2"/>
                </a:solidFill>
                <a:latin typeface="Verdana" pitchFamily="34" charset="0"/>
              </a:rPr>
              <a:t>Абсорбционная очистка газовых смесей от СО</a:t>
            </a:r>
            <a:r>
              <a:rPr lang="ru-RU" sz="2000" b="1" baseline="-25000" dirty="0">
                <a:solidFill>
                  <a:srgbClr val="027CB2"/>
                </a:solidFill>
                <a:latin typeface="Verdana" pitchFamily="34" charset="0"/>
              </a:rPr>
              <a:t>2</a:t>
            </a:r>
            <a:r>
              <a:rPr lang="ru-RU" sz="2000" b="1" dirty="0">
                <a:solidFill>
                  <a:srgbClr val="027CB2"/>
                </a:solidFill>
                <a:latin typeface="Verdana" pitchFamily="34" charset="0"/>
              </a:rPr>
              <a:t> в мембранных контакторах газ-жидкость</a:t>
            </a:r>
            <a:endParaRPr lang="en-US" sz="2000" b="1" dirty="0">
              <a:solidFill>
                <a:srgbClr val="027CB2"/>
              </a:solidFill>
              <a:latin typeface="Verdana" pitchFamily="34" charset="0"/>
            </a:endParaRPr>
          </a:p>
        </p:txBody>
      </p:sp>
      <p:pic>
        <p:nvPicPr>
          <p:cNvPr id="58" name="Picture 1" descr="IMG_19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43888" y="2036097"/>
            <a:ext cx="172805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9" name="Прямая соединительная линия 58"/>
          <p:cNvCxnSpPr/>
          <p:nvPr/>
        </p:nvCxnSpPr>
        <p:spPr>
          <a:xfrm>
            <a:off x="-47139" y="847952"/>
            <a:ext cx="120676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538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2097461" y="5051136"/>
            <a:ext cx="8303839" cy="15618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03812" y="3219566"/>
            <a:ext cx="8303839" cy="17306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35560" y="1556792"/>
            <a:ext cx="8303839" cy="15618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0" name="Shape 110"/>
          <p:cNvSpPr/>
          <p:nvPr/>
        </p:nvSpPr>
        <p:spPr>
          <a:xfrm>
            <a:off x="133277" y="1227397"/>
            <a:ext cx="1747070" cy="5714999"/>
          </a:xfrm>
          <a:prstGeom prst="rect">
            <a:avLst/>
          </a:prstGeom>
          <a:solidFill>
            <a:srgbClr val="44527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10134601" y="6335712"/>
            <a:ext cx="533399" cy="522286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ru-RU" b="1">
                <a:solidFill>
                  <a:srgbClr val="FFFFFF"/>
                </a:solidFill>
              </a:rPr>
              <a:pPr algn="ctr">
                <a:buClr>
                  <a:srgbClr val="FFFFFF"/>
                </a:buClr>
                <a:buSzPct val="25000"/>
                <a:buFont typeface="Arial"/>
                <a:buNone/>
              </a:pPr>
              <a:t>32</a:t>
            </a:fld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1905001" y="1295400"/>
            <a:ext cx="76199" cy="5562600"/>
          </a:xfrm>
          <a:prstGeom prst="rect">
            <a:avLst/>
          </a:prstGeom>
          <a:solidFill>
            <a:srgbClr val="FF484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1981201" y="6781801"/>
            <a:ext cx="8145463" cy="76199"/>
          </a:xfrm>
          <a:prstGeom prst="rect">
            <a:avLst/>
          </a:prstGeom>
          <a:solidFill>
            <a:srgbClr val="FF484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1981200" y="1295401"/>
            <a:ext cx="8686800" cy="76199"/>
          </a:xfrm>
          <a:prstGeom prst="rect">
            <a:avLst/>
          </a:prstGeom>
          <a:solidFill>
            <a:srgbClr val="EDE8D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1905001" y="19051"/>
            <a:ext cx="8534399" cy="12763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r>
              <a:rPr lang="ru-RU" sz="3200" b="1" dirty="0">
                <a:solidFill>
                  <a:srgbClr val="FFFFFF"/>
                </a:solidFill>
              </a:rPr>
              <a:t>Существующие (конкурентные) решения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37267" y="1799597"/>
            <a:ext cx="44862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ЗАХОРОНЕНИЕ СО</a:t>
            </a:r>
            <a:r>
              <a:rPr lang="ru-RU" b="1" baseline="-25000" dirty="0">
                <a:solidFill>
                  <a:srgbClr val="FF0000"/>
                </a:solidFill>
              </a:rPr>
              <a:t>2</a:t>
            </a:r>
            <a:r>
              <a:rPr lang="ru-RU" b="1" dirty="0">
                <a:solidFill>
                  <a:srgbClr val="FF0000"/>
                </a:solidFill>
              </a:rPr>
              <a:t>  (ОКЕАН, ИСТОЩЕННЫЕ</a:t>
            </a:r>
          </a:p>
          <a:p>
            <a:r>
              <a:rPr lang="ru-RU" b="1" dirty="0">
                <a:solidFill>
                  <a:srgbClr val="FF0000"/>
                </a:solidFill>
              </a:rPr>
              <a:t>МЕСТОРОЖДЕНИЯ  И ДР.)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ОТЛОЖЕННЫЕ ВЫБРОСЫ </a:t>
            </a:r>
            <a:endParaRPr lang="en-US" b="1" dirty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1" y="3485218"/>
            <a:ext cx="334424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ЗАКАЧКА СО</a:t>
            </a:r>
            <a:r>
              <a:rPr lang="ru-RU" b="1" baseline="-25000" dirty="0">
                <a:solidFill>
                  <a:srgbClr val="FF0000"/>
                </a:solidFill>
              </a:rPr>
              <a:t>2</a:t>
            </a:r>
            <a:r>
              <a:rPr lang="ru-RU" b="1" dirty="0">
                <a:solidFill>
                  <a:srgbClr val="FF0000"/>
                </a:solidFill>
              </a:rPr>
              <a:t> В ПЛАСТ  ДЛЯ  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УВЕЛИЧЕНИЯ НЕФТЕОТДАЧИ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ОТЛОЖЕННЫЕ ВЫБРОСЫ,  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СЛОЖНОСТЬ ТИРАЖИРОВАНИЯ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40620" y="5220945"/>
            <a:ext cx="566591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FF0000"/>
                </a:solidFill>
              </a:rPr>
              <a:t>ИСПОЛЬЗОВАНИЕ  БИОСВЯЗЫВАНИЯ 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ЗАТРАТЫ ВОДЫ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И ПИТАТЕЛЬНЫХ ВЕЩЕСТВ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СЛОЖНОСТЬ ТЕХНОЛОГИЙ ПЕРЕРАБОТКИ В ТОВАРНЫЕ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ПРОДУКТЫ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779" y="3322272"/>
            <a:ext cx="2538015" cy="1508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627" y="3375003"/>
            <a:ext cx="2529334" cy="1402651"/>
          </a:xfrm>
          <a:prstGeom prst="rect">
            <a:avLst/>
          </a:prstGeom>
        </p:spPr>
      </p:pic>
      <p:pic>
        <p:nvPicPr>
          <p:cNvPr id="4100" name="Picture 4" descr="Image result for carbon dioxide stor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537844"/>
            <a:ext cx="2293342" cy="14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olix_biorea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750" y="5142660"/>
            <a:ext cx="2134393" cy="137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араллелограмм 8"/>
          <p:cNvSpPr/>
          <p:nvPr/>
        </p:nvSpPr>
        <p:spPr>
          <a:xfrm>
            <a:off x="945973" y="45899"/>
            <a:ext cx="9722027" cy="624003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  <a:gd name="connsiteX0" fmla="*/ 0 w 10571308"/>
              <a:gd name="connsiteY0" fmla="*/ 616456 h 616456"/>
              <a:gd name="connsiteX1" fmla="*/ 341 w 10571308"/>
              <a:gd name="connsiteY1" fmla="*/ 9967 h 616456"/>
              <a:gd name="connsiteX2" fmla="*/ 10571308 w 10571308"/>
              <a:gd name="connsiteY2" fmla="*/ 0 h 616456"/>
              <a:gd name="connsiteX3" fmla="*/ 9076422 w 10571308"/>
              <a:gd name="connsiteY3" fmla="*/ 603009 h 616456"/>
              <a:gd name="connsiteX4" fmla="*/ 0 w 10571308"/>
              <a:gd name="connsiteY4" fmla="*/ 616456 h 616456"/>
              <a:gd name="connsiteX0" fmla="*/ 0 w 11703168"/>
              <a:gd name="connsiteY0" fmla="*/ 646356 h 646356"/>
              <a:gd name="connsiteX1" fmla="*/ 1132201 w 11703168"/>
              <a:gd name="connsiteY1" fmla="*/ 9967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1703168"/>
              <a:gd name="connsiteY0" fmla="*/ 646356 h 646356"/>
              <a:gd name="connsiteX1" fmla="*/ 371938 w 11703168"/>
              <a:gd name="connsiteY1" fmla="*/ 35069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0646215"/>
              <a:gd name="connsiteY0" fmla="*/ 611287 h 611287"/>
              <a:gd name="connsiteX1" fmla="*/ 371938 w 10646215"/>
              <a:gd name="connsiteY1" fmla="*/ 0 h 611287"/>
              <a:gd name="connsiteX2" fmla="*/ 10646215 w 10646215"/>
              <a:gd name="connsiteY2" fmla="*/ 15134 h 611287"/>
              <a:gd name="connsiteX3" fmla="*/ 10208282 w 10646215"/>
              <a:gd name="connsiteY3" fmla="*/ 567940 h 611287"/>
              <a:gd name="connsiteX4" fmla="*/ 0 w 10646215"/>
              <a:gd name="connsiteY4" fmla="*/ 611287 h 611287"/>
              <a:gd name="connsiteX0" fmla="*/ 0 w 10646215"/>
              <a:gd name="connsiteY0" fmla="*/ 596153 h 596153"/>
              <a:gd name="connsiteX1" fmla="*/ 149421 w 10646215"/>
              <a:gd name="connsiteY1" fmla="*/ 10773 h 596153"/>
              <a:gd name="connsiteX2" fmla="*/ 10646215 w 10646215"/>
              <a:gd name="connsiteY2" fmla="*/ 0 h 596153"/>
              <a:gd name="connsiteX3" fmla="*/ 10208282 w 10646215"/>
              <a:gd name="connsiteY3" fmla="*/ 552806 h 596153"/>
              <a:gd name="connsiteX4" fmla="*/ 0 w 10646215"/>
              <a:gd name="connsiteY4" fmla="*/ 596153 h 59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215" h="596153">
                <a:moveTo>
                  <a:pt x="0" y="596153"/>
                </a:moveTo>
                <a:cubicBezTo>
                  <a:pt x="114" y="393990"/>
                  <a:pt x="149307" y="212936"/>
                  <a:pt x="149421" y="10773"/>
                </a:cubicBezTo>
                <a:lnTo>
                  <a:pt x="10646215" y="0"/>
                </a:lnTo>
                <a:lnTo>
                  <a:pt x="10208282" y="552806"/>
                </a:lnTo>
                <a:lnTo>
                  <a:pt x="0" y="5961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СВЯЗЫВАНИЕ И ИСПОЛЬЗОВАНИЕ СО2 </a:t>
            </a:r>
          </a:p>
        </p:txBody>
      </p:sp>
    </p:spTree>
    <p:extLst>
      <p:ext uri="{BB962C8B-B14F-4D97-AF65-F5344CB8AC3E}">
        <p14:creationId xmlns:p14="http://schemas.microsoft.com/office/powerpoint/2010/main" val="2166909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8"/>
          <p:cNvSpPr/>
          <p:nvPr/>
        </p:nvSpPr>
        <p:spPr>
          <a:xfrm>
            <a:off x="989956" y="308784"/>
            <a:ext cx="9722027" cy="624003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  <a:gd name="connsiteX0" fmla="*/ 0 w 10571308"/>
              <a:gd name="connsiteY0" fmla="*/ 616456 h 616456"/>
              <a:gd name="connsiteX1" fmla="*/ 341 w 10571308"/>
              <a:gd name="connsiteY1" fmla="*/ 9967 h 616456"/>
              <a:gd name="connsiteX2" fmla="*/ 10571308 w 10571308"/>
              <a:gd name="connsiteY2" fmla="*/ 0 h 616456"/>
              <a:gd name="connsiteX3" fmla="*/ 9076422 w 10571308"/>
              <a:gd name="connsiteY3" fmla="*/ 603009 h 616456"/>
              <a:gd name="connsiteX4" fmla="*/ 0 w 10571308"/>
              <a:gd name="connsiteY4" fmla="*/ 616456 h 616456"/>
              <a:gd name="connsiteX0" fmla="*/ 0 w 11703168"/>
              <a:gd name="connsiteY0" fmla="*/ 646356 h 646356"/>
              <a:gd name="connsiteX1" fmla="*/ 1132201 w 11703168"/>
              <a:gd name="connsiteY1" fmla="*/ 9967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1703168"/>
              <a:gd name="connsiteY0" fmla="*/ 646356 h 646356"/>
              <a:gd name="connsiteX1" fmla="*/ 371938 w 11703168"/>
              <a:gd name="connsiteY1" fmla="*/ 35069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0646215"/>
              <a:gd name="connsiteY0" fmla="*/ 611287 h 611287"/>
              <a:gd name="connsiteX1" fmla="*/ 371938 w 10646215"/>
              <a:gd name="connsiteY1" fmla="*/ 0 h 611287"/>
              <a:gd name="connsiteX2" fmla="*/ 10646215 w 10646215"/>
              <a:gd name="connsiteY2" fmla="*/ 15134 h 611287"/>
              <a:gd name="connsiteX3" fmla="*/ 10208282 w 10646215"/>
              <a:gd name="connsiteY3" fmla="*/ 567940 h 611287"/>
              <a:gd name="connsiteX4" fmla="*/ 0 w 10646215"/>
              <a:gd name="connsiteY4" fmla="*/ 611287 h 611287"/>
              <a:gd name="connsiteX0" fmla="*/ 0 w 10646215"/>
              <a:gd name="connsiteY0" fmla="*/ 596153 h 596153"/>
              <a:gd name="connsiteX1" fmla="*/ 149421 w 10646215"/>
              <a:gd name="connsiteY1" fmla="*/ 10773 h 596153"/>
              <a:gd name="connsiteX2" fmla="*/ 10646215 w 10646215"/>
              <a:gd name="connsiteY2" fmla="*/ 0 h 596153"/>
              <a:gd name="connsiteX3" fmla="*/ 10208282 w 10646215"/>
              <a:gd name="connsiteY3" fmla="*/ 552806 h 596153"/>
              <a:gd name="connsiteX4" fmla="*/ 0 w 10646215"/>
              <a:gd name="connsiteY4" fmla="*/ 596153 h 59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215" h="596153">
                <a:moveTo>
                  <a:pt x="0" y="596153"/>
                </a:moveTo>
                <a:cubicBezTo>
                  <a:pt x="114" y="393990"/>
                  <a:pt x="149307" y="212936"/>
                  <a:pt x="149421" y="10773"/>
                </a:cubicBezTo>
                <a:lnTo>
                  <a:pt x="10646215" y="0"/>
                </a:lnTo>
                <a:lnTo>
                  <a:pt x="10208282" y="552806"/>
                </a:lnTo>
                <a:lnTo>
                  <a:pt x="0" y="5961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ЗАГРЯЗНЕНИЕ НЕФТЬЮ: ЭКОЛОГИЧЕСКИЕ ПРОБЛЕМЫ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548" y="2403779"/>
            <a:ext cx="49535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Определение скорости биодеградации нефти при аварийных розливах в условиях Крайнего Севера;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Создание и использование сорбентов для сбора и биодеградации нефти;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Создание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Определение ущерба для окружающей среды на горизонте 3-5 лет;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Разработка отраслевой методики определения сроков восстановления экосистем при розливах нефти и нефтепродуктов.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426" y="1243808"/>
            <a:ext cx="4650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Геохимических исследования особенностей </a:t>
            </a:r>
          </a:p>
          <a:p>
            <a:r>
              <a:rPr lang="ru-RU" b="1" dirty="0" err="1"/>
              <a:t>биоразложения</a:t>
            </a:r>
            <a:r>
              <a:rPr lang="ru-RU" b="1" dirty="0"/>
              <a:t> и </a:t>
            </a:r>
            <a:r>
              <a:rPr lang="ru-RU" b="1" dirty="0" err="1"/>
              <a:t>ремидации</a:t>
            </a:r>
            <a:r>
              <a:rPr lang="ru-RU" b="1" dirty="0"/>
              <a:t>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22934" y="1243808"/>
            <a:ext cx="4505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Создание  базы </a:t>
            </a:r>
            <a:r>
              <a:rPr lang="ru-RU" b="1" dirty="0" err="1"/>
              <a:t>нефтей</a:t>
            </a:r>
            <a:r>
              <a:rPr lang="ru-RU" b="1" dirty="0"/>
              <a:t> и методов для определения источников разлива</a:t>
            </a:r>
            <a:endParaRPr lang="en-US" b="1" dirty="0"/>
          </a:p>
        </p:txBody>
      </p:sp>
      <p:pic>
        <p:nvPicPr>
          <p:cNvPr id="9218" name="Picture 2" descr="Crude oil: Crude oil rates have fallen. Will RBI cut rates? - The Economic  Times">
            <a:extLst>
              <a:ext uri="{FF2B5EF4-FFF2-40B4-BE49-F238E27FC236}">
                <a16:creationId xmlns:a16="http://schemas.microsoft.com/office/drawing/2014/main" id="{3118DAC4-B20D-46DE-8DCC-AD3F65601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256" y="1897064"/>
            <a:ext cx="1049338" cy="78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75D12058-0F32-4404-A4C8-74194959E284}"/>
              </a:ext>
            </a:extLst>
          </p:cNvPr>
          <p:cNvSpPr/>
          <p:nvPr/>
        </p:nvSpPr>
        <p:spPr>
          <a:xfrm rot="5400000">
            <a:off x="8394700" y="3044946"/>
            <a:ext cx="93345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AD5071-6C08-4FEF-9827-8F50E9BA81C5}"/>
              </a:ext>
            </a:extLst>
          </p:cNvPr>
          <p:cNvSpPr txBox="1"/>
          <p:nvPr/>
        </p:nvSpPr>
        <p:spPr>
          <a:xfrm>
            <a:off x="9690100" y="2139950"/>
            <a:ext cx="1717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Образцы нефти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A9CF66-5D9A-4BA8-9456-2AE692F3A4A3}"/>
              </a:ext>
            </a:extLst>
          </p:cNvPr>
          <p:cNvSpPr txBox="1"/>
          <p:nvPr/>
        </p:nvSpPr>
        <p:spPr>
          <a:xfrm>
            <a:off x="9723136" y="2797891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Современные методы анализа</a:t>
            </a:r>
          </a:p>
          <a:p>
            <a:r>
              <a:rPr lang="ru-RU" dirty="0"/>
              <a:t>«отпечаток пальца»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D98CA-4929-494D-8CB3-DCA12CA9B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750" y="3860216"/>
            <a:ext cx="1924050" cy="952978"/>
          </a:xfrm>
          <a:prstGeom prst="rect">
            <a:avLst/>
          </a:prstGeom>
        </p:spPr>
      </p:pic>
      <p:pic>
        <p:nvPicPr>
          <p:cNvPr id="9220" name="Picture 4" descr="ESI( À )-FT-ICR MS for the crude oil samples S01 (a), S04 (b), and S21... |  Download Scientific Diagram">
            <a:extLst>
              <a:ext uri="{FF2B5EF4-FFF2-40B4-BE49-F238E27FC236}">
                <a16:creationId xmlns:a16="http://schemas.microsoft.com/office/drawing/2014/main" id="{CAD0DD49-D55C-41C2-AB93-35DD549C5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62" y="3825937"/>
            <a:ext cx="1703388" cy="132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wo-Dimensional Gas Chromatography (GCxGC) for a Routine Laboratory">
            <a:extLst>
              <a:ext uri="{FF2B5EF4-FFF2-40B4-BE49-F238E27FC236}">
                <a16:creationId xmlns:a16="http://schemas.microsoft.com/office/drawing/2014/main" id="{1C1FE508-52C3-4F58-BD2F-C47D8FCE6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832" y="3860216"/>
            <a:ext cx="1756724" cy="132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66AFAB-1F48-420E-B65D-AADFEB665C8E}"/>
              </a:ext>
            </a:extLst>
          </p:cNvPr>
          <p:cNvSpPr txBox="1"/>
          <p:nvPr/>
        </p:nvSpPr>
        <p:spPr>
          <a:xfrm>
            <a:off x="5568951" y="5436711"/>
            <a:ext cx="6581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Определение источника загрязнений</a:t>
            </a:r>
          </a:p>
          <a:p>
            <a:r>
              <a:rPr lang="ru-RU" dirty="0"/>
              <a:t>Определение закономерностей разложения</a:t>
            </a:r>
          </a:p>
          <a:p>
            <a:r>
              <a:rPr lang="ru-RU" dirty="0"/>
              <a:t>МГУ, РГУ нефти и газа, ИОХ РАН, ИНХС РАН, ИНХ СО РАН</a:t>
            </a:r>
          </a:p>
          <a:p>
            <a:r>
              <a:rPr lang="ru-RU" dirty="0"/>
              <a:t>ДВ отделение РАН и др.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2D0A50-4F96-4404-923D-FF2BEEE96DA0}"/>
              </a:ext>
            </a:extLst>
          </p:cNvPr>
          <p:cNvSpPr txBox="1"/>
          <p:nvPr/>
        </p:nvSpPr>
        <p:spPr>
          <a:xfrm>
            <a:off x="359920" y="5923576"/>
            <a:ext cx="6096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Создание полигона на </a:t>
            </a:r>
            <a:r>
              <a:rPr lang="ru-RU" b="1" dirty="0" err="1"/>
              <a:t>о.Сахалин</a:t>
            </a:r>
            <a:r>
              <a:rPr lang="ru-RU" b="1" dirty="0"/>
              <a:t> для</a:t>
            </a:r>
          </a:p>
          <a:p>
            <a:r>
              <a:rPr lang="ru-RU" b="1" dirty="0"/>
              <a:t>указанных исследований   вместе с РАН при </a:t>
            </a:r>
          </a:p>
          <a:p>
            <a:r>
              <a:rPr lang="ru-RU" b="1" dirty="0"/>
              <a:t>поддержке Минэнерго</a:t>
            </a:r>
          </a:p>
        </p:txBody>
      </p:sp>
    </p:spTree>
    <p:extLst>
      <p:ext uri="{BB962C8B-B14F-4D97-AF65-F5344CB8AC3E}">
        <p14:creationId xmlns:p14="http://schemas.microsoft.com/office/powerpoint/2010/main" val="1749328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8">
            <a:extLst>
              <a:ext uri="{FF2B5EF4-FFF2-40B4-BE49-F238E27FC236}">
                <a16:creationId xmlns:a16="http://schemas.microsoft.com/office/drawing/2014/main" id="{7B630CEC-922B-45C1-B6E9-AD5D81FD7436}"/>
              </a:ext>
            </a:extLst>
          </p:cNvPr>
          <p:cNvSpPr/>
          <p:nvPr/>
        </p:nvSpPr>
        <p:spPr>
          <a:xfrm>
            <a:off x="1034406" y="215809"/>
            <a:ext cx="9722027" cy="624003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  <a:gd name="connsiteX0" fmla="*/ 0 w 10571308"/>
              <a:gd name="connsiteY0" fmla="*/ 616456 h 616456"/>
              <a:gd name="connsiteX1" fmla="*/ 341 w 10571308"/>
              <a:gd name="connsiteY1" fmla="*/ 9967 h 616456"/>
              <a:gd name="connsiteX2" fmla="*/ 10571308 w 10571308"/>
              <a:gd name="connsiteY2" fmla="*/ 0 h 616456"/>
              <a:gd name="connsiteX3" fmla="*/ 9076422 w 10571308"/>
              <a:gd name="connsiteY3" fmla="*/ 603009 h 616456"/>
              <a:gd name="connsiteX4" fmla="*/ 0 w 10571308"/>
              <a:gd name="connsiteY4" fmla="*/ 616456 h 616456"/>
              <a:gd name="connsiteX0" fmla="*/ 0 w 11703168"/>
              <a:gd name="connsiteY0" fmla="*/ 646356 h 646356"/>
              <a:gd name="connsiteX1" fmla="*/ 1132201 w 11703168"/>
              <a:gd name="connsiteY1" fmla="*/ 9967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1703168"/>
              <a:gd name="connsiteY0" fmla="*/ 646356 h 646356"/>
              <a:gd name="connsiteX1" fmla="*/ 371938 w 11703168"/>
              <a:gd name="connsiteY1" fmla="*/ 35069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0646215"/>
              <a:gd name="connsiteY0" fmla="*/ 611287 h 611287"/>
              <a:gd name="connsiteX1" fmla="*/ 371938 w 10646215"/>
              <a:gd name="connsiteY1" fmla="*/ 0 h 611287"/>
              <a:gd name="connsiteX2" fmla="*/ 10646215 w 10646215"/>
              <a:gd name="connsiteY2" fmla="*/ 15134 h 611287"/>
              <a:gd name="connsiteX3" fmla="*/ 10208282 w 10646215"/>
              <a:gd name="connsiteY3" fmla="*/ 567940 h 611287"/>
              <a:gd name="connsiteX4" fmla="*/ 0 w 10646215"/>
              <a:gd name="connsiteY4" fmla="*/ 611287 h 611287"/>
              <a:gd name="connsiteX0" fmla="*/ 0 w 10646215"/>
              <a:gd name="connsiteY0" fmla="*/ 596153 h 596153"/>
              <a:gd name="connsiteX1" fmla="*/ 149421 w 10646215"/>
              <a:gd name="connsiteY1" fmla="*/ 10773 h 596153"/>
              <a:gd name="connsiteX2" fmla="*/ 10646215 w 10646215"/>
              <a:gd name="connsiteY2" fmla="*/ 0 h 596153"/>
              <a:gd name="connsiteX3" fmla="*/ 10208282 w 10646215"/>
              <a:gd name="connsiteY3" fmla="*/ 552806 h 596153"/>
              <a:gd name="connsiteX4" fmla="*/ 0 w 10646215"/>
              <a:gd name="connsiteY4" fmla="*/ 596153 h 59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215" h="596153">
                <a:moveTo>
                  <a:pt x="0" y="596153"/>
                </a:moveTo>
                <a:cubicBezTo>
                  <a:pt x="114" y="393990"/>
                  <a:pt x="149307" y="212936"/>
                  <a:pt x="149421" y="10773"/>
                </a:cubicBezTo>
                <a:lnTo>
                  <a:pt x="10646215" y="0"/>
                </a:lnTo>
                <a:lnTo>
                  <a:pt x="10208282" y="552806"/>
                </a:lnTo>
                <a:lnTo>
                  <a:pt x="0" y="5961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ЗАГРЯЗНЕНИЕ НЕФТЬЮ: ЭКОЛОГИЧЕСКИЕ ПРОБЛЕМЫ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9E1D5A-0F33-4FBB-A14E-1CC490504851}"/>
              </a:ext>
            </a:extLst>
          </p:cNvPr>
          <p:cNvSpPr txBox="1"/>
          <p:nvPr/>
        </p:nvSpPr>
        <p:spPr>
          <a:xfrm>
            <a:off x="7852541" y="933219"/>
            <a:ext cx="2979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«Нефтяные пастухи»</a:t>
            </a:r>
            <a:endParaRPr lang="en-US" sz="2400" b="1" dirty="0"/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1776F50D-71A1-4FBF-B5EB-37AFBB13D6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88" t="19201" r="12988"/>
          <a:stretch/>
        </p:blipFill>
        <p:spPr>
          <a:xfrm>
            <a:off x="7228521" y="1394883"/>
            <a:ext cx="4033517" cy="2476527"/>
          </a:xfrm>
          <a:prstGeom prst="rect">
            <a:avLst/>
          </a:prstGeom>
        </p:spPr>
      </p:pic>
      <p:pic>
        <p:nvPicPr>
          <p:cNvPr id="10" name="Picture 2" descr="https://ars.els-cdn.com/content/image/1-s2.0-S0025326X16310220-gr4.jpg">
            <a:extLst>
              <a:ext uri="{FF2B5EF4-FFF2-40B4-BE49-F238E27FC236}">
                <a16:creationId xmlns:a16="http://schemas.microsoft.com/office/drawing/2014/main" id="{A2D499B3-A3CB-4070-84AF-118E8ED83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 t="52342" r="557" b="23668"/>
          <a:stretch/>
        </p:blipFill>
        <p:spPr bwMode="auto">
          <a:xfrm>
            <a:off x="6993169" y="4036600"/>
            <a:ext cx="4832838" cy="9477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-20191111-WA0001.wmv">
            <a:hlinkClick r:id="" action="ppaction://media"/>
            <a:extLst>
              <a:ext uri="{FF2B5EF4-FFF2-40B4-BE49-F238E27FC236}">
                <a16:creationId xmlns:a16="http://schemas.microsoft.com/office/drawing/2014/main" id="{7AF13802-374F-4E3A-B6BA-22998A8E32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58.2296" end="6933.5936"/>
                </p14:media>
              </p:ext>
            </p:extLst>
          </p:nvPr>
        </p:nvPicPr>
        <p:blipFill rotWithShape="1">
          <a:blip r:embed="rId6"/>
          <a:srcRect t="31447"/>
          <a:stretch/>
        </p:blipFill>
        <p:spPr bwMode="auto">
          <a:xfrm>
            <a:off x="8623728" y="5149584"/>
            <a:ext cx="1436904" cy="158141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3CAEF3-B3AB-462D-AEFB-A31627C569AE}"/>
              </a:ext>
            </a:extLst>
          </p:cNvPr>
          <p:cNvSpPr txBox="1"/>
          <p:nvPr/>
        </p:nvSpPr>
        <p:spPr>
          <a:xfrm>
            <a:off x="646552" y="1415429"/>
            <a:ext cx="6516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Бииокомпозитные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материалы (БКМ) </a:t>
            </a:r>
            <a:r>
              <a:rPr lang="ru-RU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</a:t>
            </a:r>
            <a:r>
              <a:rPr lang="ru-RU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биоразлагаемых</a:t>
            </a:r>
            <a:r>
              <a:rPr lang="ru-RU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полимерных  матриц и иммобилизованной ассоциации бактерий-</a:t>
            </a:r>
            <a:r>
              <a:rPr lang="ru-RU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нефтедеструкторов</a:t>
            </a:r>
            <a:r>
              <a:rPr lang="ru-RU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E33FD7-C2A1-446F-A90F-1DD125A2CAEF}"/>
              </a:ext>
            </a:extLst>
          </p:cNvPr>
          <p:cNvSpPr txBox="1"/>
          <p:nvPr/>
        </p:nvSpPr>
        <p:spPr>
          <a:xfrm>
            <a:off x="1503802" y="863181"/>
            <a:ext cx="4597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«Сорбент-ассоциация бактерий»</a:t>
            </a:r>
            <a:endParaRPr lang="en-US" sz="24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8D0103-6704-44A3-8C75-94B3DC7F9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871" y="2615758"/>
            <a:ext cx="3415797" cy="24662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6BBDA72-A824-4299-B892-C896A12E7F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553" y="4694674"/>
            <a:ext cx="5593679" cy="2172873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C81243A-71C4-4020-AC0A-BC842B159DAE}"/>
              </a:ext>
            </a:extLst>
          </p:cNvPr>
          <p:cNvCxnSpPr/>
          <p:nvPr/>
        </p:nvCxnSpPr>
        <p:spPr>
          <a:xfrm>
            <a:off x="6616700" y="1161227"/>
            <a:ext cx="0" cy="562692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2F763AB8-DE2E-4819-904B-6BF2ADCB94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9866" y="2615758"/>
            <a:ext cx="2085013" cy="207891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C9AF5B6-AE32-4FE6-82B8-4DAA00127196}"/>
              </a:ext>
            </a:extLst>
          </p:cNvPr>
          <p:cNvSpPr txBox="1"/>
          <p:nvPr/>
        </p:nvSpPr>
        <p:spPr>
          <a:xfrm flipH="1">
            <a:off x="3907166" y="3077423"/>
            <a:ext cx="2556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Индикаторные зоны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037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8">
            <a:extLst>
              <a:ext uri="{FF2B5EF4-FFF2-40B4-BE49-F238E27FC236}">
                <a16:creationId xmlns:a16="http://schemas.microsoft.com/office/drawing/2014/main" id="{642936DD-8B88-474F-9466-C60E10C31732}"/>
              </a:ext>
            </a:extLst>
          </p:cNvPr>
          <p:cNvSpPr/>
          <p:nvPr/>
        </p:nvSpPr>
        <p:spPr>
          <a:xfrm>
            <a:off x="1034406" y="215809"/>
            <a:ext cx="9722027" cy="624003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  <a:gd name="connsiteX0" fmla="*/ 0 w 10571308"/>
              <a:gd name="connsiteY0" fmla="*/ 616456 h 616456"/>
              <a:gd name="connsiteX1" fmla="*/ 341 w 10571308"/>
              <a:gd name="connsiteY1" fmla="*/ 9967 h 616456"/>
              <a:gd name="connsiteX2" fmla="*/ 10571308 w 10571308"/>
              <a:gd name="connsiteY2" fmla="*/ 0 h 616456"/>
              <a:gd name="connsiteX3" fmla="*/ 9076422 w 10571308"/>
              <a:gd name="connsiteY3" fmla="*/ 603009 h 616456"/>
              <a:gd name="connsiteX4" fmla="*/ 0 w 10571308"/>
              <a:gd name="connsiteY4" fmla="*/ 616456 h 616456"/>
              <a:gd name="connsiteX0" fmla="*/ 0 w 11703168"/>
              <a:gd name="connsiteY0" fmla="*/ 646356 h 646356"/>
              <a:gd name="connsiteX1" fmla="*/ 1132201 w 11703168"/>
              <a:gd name="connsiteY1" fmla="*/ 9967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1703168"/>
              <a:gd name="connsiteY0" fmla="*/ 646356 h 646356"/>
              <a:gd name="connsiteX1" fmla="*/ 371938 w 11703168"/>
              <a:gd name="connsiteY1" fmla="*/ 35069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0646215"/>
              <a:gd name="connsiteY0" fmla="*/ 611287 h 611287"/>
              <a:gd name="connsiteX1" fmla="*/ 371938 w 10646215"/>
              <a:gd name="connsiteY1" fmla="*/ 0 h 611287"/>
              <a:gd name="connsiteX2" fmla="*/ 10646215 w 10646215"/>
              <a:gd name="connsiteY2" fmla="*/ 15134 h 611287"/>
              <a:gd name="connsiteX3" fmla="*/ 10208282 w 10646215"/>
              <a:gd name="connsiteY3" fmla="*/ 567940 h 611287"/>
              <a:gd name="connsiteX4" fmla="*/ 0 w 10646215"/>
              <a:gd name="connsiteY4" fmla="*/ 611287 h 611287"/>
              <a:gd name="connsiteX0" fmla="*/ 0 w 10646215"/>
              <a:gd name="connsiteY0" fmla="*/ 596153 h 596153"/>
              <a:gd name="connsiteX1" fmla="*/ 149421 w 10646215"/>
              <a:gd name="connsiteY1" fmla="*/ 10773 h 596153"/>
              <a:gd name="connsiteX2" fmla="*/ 10646215 w 10646215"/>
              <a:gd name="connsiteY2" fmla="*/ 0 h 596153"/>
              <a:gd name="connsiteX3" fmla="*/ 10208282 w 10646215"/>
              <a:gd name="connsiteY3" fmla="*/ 552806 h 596153"/>
              <a:gd name="connsiteX4" fmla="*/ 0 w 10646215"/>
              <a:gd name="connsiteY4" fmla="*/ 596153 h 59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215" h="596153">
                <a:moveTo>
                  <a:pt x="0" y="596153"/>
                </a:moveTo>
                <a:cubicBezTo>
                  <a:pt x="114" y="393990"/>
                  <a:pt x="149307" y="212936"/>
                  <a:pt x="149421" y="10773"/>
                </a:cubicBezTo>
                <a:lnTo>
                  <a:pt x="10646215" y="0"/>
                </a:lnTo>
                <a:lnTo>
                  <a:pt x="10208282" y="552806"/>
                </a:lnTo>
                <a:lnTo>
                  <a:pt x="0" y="5961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ЗАКЛЮЧЕНИЯ И ВЫВОДЫ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AB7D6F-0FC0-4EA8-900D-310E40336765}"/>
              </a:ext>
            </a:extLst>
          </p:cNvPr>
          <p:cNvSpPr txBox="1"/>
          <p:nvPr/>
        </p:nvSpPr>
        <p:spPr>
          <a:xfrm>
            <a:off x="875348" y="930756"/>
            <a:ext cx="1044130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Переработка   </a:t>
            </a:r>
            <a:r>
              <a:rPr lang="ru-RU" dirty="0" err="1"/>
              <a:t>нефтей</a:t>
            </a:r>
            <a:r>
              <a:rPr lang="ru-RU" dirty="0"/>
              <a:t> сходного состава с преобладанием нафтеновых углеводородов требует использования  спектра технологий, </a:t>
            </a:r>
            <a:r>
              <a:rPr lang="ru-RU" dirty="0" smtClean="0"/>
              <a:t>ориентированных </a:t>
            </a:r>
            <a:r>
              <a:rPr lang="ru-RU" dirty="0"/>
              <a:t>на превращение </a:t>
            </a:r>
            <a:r>
              <a:rPr lang="ru-RU" dirty="0" err="1"/>
              <a:t>нафенсодержащих</a:t>
            </a:r>
            <a:r>
              <a:rPr lang="ru-RU" dirty="0"/>
              <a:t> фракций в высокоценные продукты </a:t>
            </a:r>
          </a:p>
          <a:p>
            <a:endParaRPr lang="ru-RU" dirty="0"/>
          </a:p>
          <a:p>
            <a:r>
              <a:rPr lang="ru-RU" dirty="0"/>
              <a:t>Необходимо совершенствование и внедрение  новых технологий – технологий </a:t>
            </a:r>
            <a:r>
              <a:rPr lang="ru-RU" dirty="0" err="1"/>
              <a:t>цеоформинга</a:t>
            </a:r>
            <a:r>
              <a:rPr lang="ru-RU"/>
              <a:t>, </a:t>
            </a:r>
            <a:r>
              <a:rPr lang="ru-RU" smtClean="0"/>
              <a:t>производства </a:t>
            </a:r>
            <a:r>
              <a:rPr lang="ru-RU" dirty="0"/>
              <a:t>специальных авиационных керосинов,  нафтеновых базовых масел (</a:t>
            </a:r>
            <a:r>
              <a:rPr lang="ru-RU" dirty="0" err="1"/>
              <a:t>малоннажные</a:t>
            </a:r>
            <a:r>
              <a:rPr lang="ru-RU" dirty="0"/>
              <a:t> предприятия на </a:t>
            </a:r>
            <a:r>
              <a:rPr lang="ru-RU" dirty="0" err="1"/>
              <a:t>о.Сахалин</a:t>
            </a:r>
            <a:r>
              <a:rPr lang="ru-RU" dirty="0"/>
              <a:t>). Для значительных объемов переработки важным может оказаться использование риформинга, ориентировано на получение ароматических углеводородов </a:t>
            </a:r>
            <a:r>
              <a:rPr lang="ru-RU" dirty="0" err="1"/>
              <a:t>иновые</a:t>
            </a:r>
            <a:r>
              <a:rPr lang="ru-RU" dirty="0"/>
              <a:t> технологии получения  зимних/арктических дизельных топлива</a:t>
            </a:r>
          </a:p>
          <a:p>
            <a:endParaRPr lang="ru-RU" dirty="0"/>
          </a:p>
          <a:p>
            <a:r>
              <a:rPr lang="ru-RU" dirty="0"/>
              <a:t>Монетизация газа  может предполагать как его превращение в химическую продукцию (</a:t>
            </a:r>
            <a:r>
              <a:rPr lang="ru-RU" dirty="0" err="1"/>
              <a:t>диметиловый</a:t>
            </a:r>
            <a:r>
              <a:rPr lang="ru-RU" dirty="0"/>
              <a:t> эфир, бензины, олефины), так и получение на его основе водорода. </a:t>
            </a:r>
          </a:p>
          <a:p>
            <a:endParaRPr lang="ru-RU" dirty="0"/>
          </a:p>
          <a:p>
            <a:r>
              <a:rPr lang="ru-RU" dirty="0"/>
              <a:t>При реализации методов производства водорода важным является отработка процессов связывания и захоронения диоксида углерода или   реализация  только разрабатываемых процессов получения водорода вместе с углеродом (Сахалин является одним из перспективных центров для экспорта водорода)</a:t>
            </a:r>
          </a:p>
          <a:p>
            <a:endParaRPr lang="ru-RU" dirty="0"/>
          </a:p>
          <a:p>
            <a:r>
              <a:rPr lang="ru-RU" dirty="0"/>
              <a:t>Снижение нагрузки на окружающую среду  требует  интенсификации исследований процессов биодеградации и  усовершенствования  подходов для  сбора и удаления нефти. Возможно создание  испытательного полигона для  отработки  таких технологий для условий Арктики</a:t>
            </a:r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25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8"/>
          <p:cNvSpPr/>
          <p:nvPr/>
        </p:nvSpPr>
        <p:spPr>
          <a:xfrm>
            <a:off x="642666" y="316569"/>
            <a:ext cx="10958784" cy="1445556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  <a:gd name="connsiteX0" fmla="*/ 0 w 10571308"/>
              <a:gd name="connsiteY0" fmla="*/ 616456 h 616456"/>
              <a:gd name="connsiteX1" fmla="*/ 341 w 10571308"/>
              <a:gd name="connsiteY1" fmla="*/ 9967 h 616456"/>
              <a:gd name="connsiteX2" fmla="*/ 10571308 w 10571308"/>
              <a:gd name="connsiteY2" fmla="*/ 0 h 616456"/>
              <a:gd name="connsiteX3" fmla="*/ 9076422 w 10571308"/>
              <a:gd name="connsiteY3" fmla="*/ 603009 h 616456"/>
              <a:gd name="connsiteX4" fmla="*/ 0 w 10571308"/>
              <a:gd name="connsiteY4" fmla="*/ 616456 h 616456"/>
              <a:gd name="connsiteX0" fmla="*/ 0 w 11703168"/>
              <a:gd name="connsiteY0" fmla="*/ 646356 h 646356"/>
              <a:gd name="connsiteX1" fmla="*/ 1132201 w 11703168"/>
              <a:gd name="connsiteY1" fmla="*/ 9967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1703168"/>
              <a:gd name="connsiteY0" fmla="*/ 646356 h 646356"/>
              <a:gd name="connsiteX1" fmla="*/ 371938 w 11703168"/>
              <a:gd name="connsiteY1" fmla="*/ 35069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0646215"/>
              <a:gd name="connsiteY0" fmla="*/ 611287 h 611287"/>
              <a:gd name="connsiteX1" fmla="*/ 371938 w 10646215"/>
              <a:gd name="connsiteY1" fmla="*/ 0 h 611287"/>
              <a:gd name="connsiteX2" fmla="*/ 10646215 w 10646215"/>
              <a:gd name="connsiteY2" fmla="*/ 15134 h 611287"/>
              <a:gd name="connsiteX3" fmla="*/ 10208282 w 10646215"/>
              <a:gd name="connsiteY3" fmla="*/ 567940 h 611287"/>
              <a:gd name="connsiteX4" fmla="*/ 0 w 10646215"/>
              <a:gd name="connsiteY4" fmla="*/ 611287 h 611287"/>
              <a:gd name="connsiteX0" fmla="*/ 0 w 10646215"/>
              <a:gd name="connsiteY0" fmla="*/ 596153 h 596153"/>
              <a:gd name="connsiteX1" fmla="*/ 149421 w 10646215"/>
              <a:gd name="connsiteY1" fmla="*/ 10773 h 596153"/>
              <a:gd name="connsiteX2" fmla="*/ 10646215 w 10646215"/>
              <a:gd name="connsiteY2" fmla="*/ 0 h 596153"/>
              <a:gd name="connsiteX3" fmla="*/ 10208282 w 10646215"/>
              <a:gd name="connsiteY3" fmla="*/ 552806 h 596153"/>
              <a:gd name="connsiteX4" fmla="*/ 0 w 10646215"/>
              <a:gd name="connsiteY4" fmla="*/ 596153 h 59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215" h="596153">
                <a:moveTo>
                  <a:pt x="0" y="596153"/>
                </a:moveTo>
                <a:cubicBezTo>
                  <a:pt x="114" y="393990"/>
                  <a:pt x="149307" y="212936"/>
                  <a:pt x="149421" y="10773"/>
                </a:cubicBezTo>
                <a:lnTo>
                  <a:pt x="10646215" y="0"/>
                </a:lnTo>
                <a:lnTo>
                  <a:pt x="10208282" y="552806"/>
                </a:lnTo>
                <a:lnTo>
                  <a:pt x="0" y="5961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ПУТИ ПЕРЕРАБОТКИ  НЕФТЕЙ С ВЫСОКИМ СОДЕРЖАНИЕМ СВЕТЛЫХ И НАФТЕНОВ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842BDA5-1030-4A11-B6A4-F9ACC3B35DD2}"/>
              </a:ext>
            </a:extLst>
          </p:cNvPr>
          <p:cNvSpPr/>
          <p:nvPr/>
        </p:nvSpPr>
        <p:spPr>
          <a:xfrm>
            <a:off x="447068" y="2932174"/>
            <a:ext cx="3782033" cy="21637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tx1"/>
                </a:solidFill>
              </a:rPr>
              <a:t>Парафино</a:t>
            </a:r>
            <a:r>
              <a:rPr lang="ru-RU" sz="2400" b="1" dirty="0">
                <a:solidFill>
                  <a:schemeClr val="tx1"/>
                </a:solidFill>
              </a:rPr>
              <a:t>-нафтеновая нефть с низким содержанием серы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F20F554-BEFF-4595-BCAB-8D1ACBE52EC4}"/>
              </a:ext>
            </a:extLst>
          </p:cNvPr>
          <p:cNvSpPr/>
          <p:nvPr/>
        </p:nvSpPr>
        <p:spPr>
          <a:xfrm>
            <a:off x="4464050" y="3785424"/>
            <a:ext cx="1054100" cy="679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F2A4B9-536D-4CEB-8F3C-8B0F34F2C617}"/>
              </a:ext>
            </a:extLst>
          </p:cNvPr>
          <p:cNvCxnSpPr>
            <a:cxnSpLocks/>
          </p:cNvCxnSpPr>
          <p:nvPr/>
        </p:nvCxnSpPr>
        <p:spPr>
          <a:xfrm>
            <a:off x="5861050" y="2101850"/>
            <a:ext cx="0" cy="44450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6DE8E0E-17C3-4AA5-9A79-9A55F8917C44}"/>
              </a:ext>
            </a:extLst>
          </p:cNvPr>
          <p:cNvSpPr txBox="1"/>
          <p:nvPr/>
        </p:nvSpPr>
        <p:spPr>
          <a:xfrm>
            <a:off x="6096000" y="2450609"/>
            <a:ext cx="5518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Бензины – </a:t>
            </a:r>
            <a:r>
              <a:rPr lang="ru-RU" dirty="0" err="1"/>
              <a:t>провышение</a:t>
            </a:r>
            <a:r>
              <a:rPr lang="ru-RU" dirty="0"/>
              <a:t> октанового числа и снижение серы до 10 </a:t>
            </a:r>
            <a:r>
              <a:rPr lang="en-US" dirty="0"/>
              <a:t>ppm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33FF1E-2D62-4E96-9966-4F4D3AED1DF8}"/>
              </a:ext>
            </a:extLst>
          </p:cNvPr>
          <p:cNvSpPr txBox="1"/>
          <p:nvPr/>
        </p:nvSpPr>
        <p:spPr>
          <a:xfrm>
            <a:off x="6122058" y="3250875"/>
            <a:ext cx="5518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Керосины – авиационные специальные керосины, в том числе высокоплотные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92D07C-790B-4983-88B6-59F5A9944828}"/>
              </a:ext>
            </a:extLst>
          </p:cNvPr>
          <p:cNvSpPr txBox="1"/>
          <p:nvPr/>
        </p:nvSpPr>
        <p:spPr>
          <a:xfrm>
            <a:off x="6122057" y="4125149"/>
            <a:ext cx="55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Дизельные топлива -  повышение </a:t>
            </a:r>
            <a:r>
              <a:rPr lang="ru-RU" dirty="0" err="1"/>
              <a:t>цетанового</a:t>
            </a:r>
            <a:r>
              <a:rPr lang="ru-RU" dirty="0"/>
              <a:t> числа, зимние и </a:t>
            </a:r>
            <a:r>
              <a:rPr lang="ru-RU" dirty="0" err="1"/>
              <a:t>акртические</a:t>
            </a:r>
            <a:r>
              <a:rPr lang="ru-RU" dirty="0"/>
              <a:t> дизельные топлива, снижение серы до 10 </a:t>
            </a:r>
            <a:r>
              <a:rPr lang="en-US" dirty="0"/>
              <a:t>ppm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5E3B16-E336-4B70-AE7F-086EDFD60CBA}"/>
              </a:ext>
            </a:extLst>
          </p:cNvPr>
          <p:cNvSpPr txBox="1"/>
          <p:nvPr/>
        </p:nvSpPr>
        <p:spPr>
          <a:xfrm>
            <a:off x="6095999" y="5095876"/>
            <a:ext cx="5518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Газойливые</a:t>
            </a:r>
            <a:r>
              <a:rPr lang="ru-RU" dirty="0"/>
              <a:t> фракции -  получение нафтеновых базовых масел и продуктов на их основе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7951CD-5F64-44CC-B27A-63FE33F3CF56}"/>
              </a:ext>
            </a:extLst>
          </p:cNvPr>
          <p:cNvSpPr txBox="1"/>
          <p:nvPr/>
        </p:nvSpPr>
        <p:spPr>
          <a:xfrm>
            <a:off x="6095999" y="5896142"/>
            <a:ext cx="5518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ru-RU" dirty="0" err="1"/>
              <a:t>Высоконафтеновые</a:t>
            </a:r>
            <a:r>
              <a:rPr lang="ru-RU" dirty="0"/>
              <a:t> фракции – жидкие органические носители для транспортировки водорода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09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152400" y="3362325"/>
            <a:ext cx="6157913" cy="2971800"/>
            <a:chOff x="348" y="2448"/>
            <a:chExt cx="3879" cy="187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299" y="3006"/>
              <a:ext cx="288" cy="93"/>
              <a:chOff x="1152" y="1968"/>
              <a:chExt cx="288" cy="96"/>
            </a:xfrm>
          </p:grpSpPr>
          <p:sp>
            <p:nvSpPr>
              <p:cNvPr id="41" name="Line 6"/>
              <p:cNvSpPr>
                <a:spLocks noChangeShapeType="1"/>
              </p:cNvSpPr>
              <p:nvPr/>
            </p:nvSpPr>
            <p:spPr bwMode="auto">
              <a:xfrm>
                <a:off x="1152" y="2064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AEAEA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>
                <a:off x="1152" y="1968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AEAEA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1200" y="196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AEAEA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>
                <a:off x="1248" y="196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AEAEA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AEAEA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6" name="Line 11"/>
              <p:cNvSpPr>
                <a:spLocks noChangeShapeType="1"/>
              </p:cNvSpPr>
              <p:nvPr/>
            </p:nvSpPr>
            <p:spPr bwMode="auto">
              <a:xfrm>
                <a:off x="1344" y="196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AEAEA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7" name="Line 12"/>
              <p:cNvSpPr>
                <a:spLocks noChangeShapeType="1"/>
              </p:cNvSpPr>
              <p:nvPr/>
            </p:nvSpPr>
            <p:spPr bwMode="auto">
              <a:xfrm>
                <a:off x="1392" y="196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AEAEA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8" name="Line 13"/>
              <p:cNvSpPr>
                <a:spLocks noChangeShapeType="1"/>
              </p:cNvSpPr>
              <p:nvPr/>
            </p:nvSpPr>
            <p:spPr bwMode="auto">
              <a:xfrm>
                <a:off x="1440" y="196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AEAEA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9" name="Line 14"/>
              <p:cNvSpPr>
                <a:spLocks noChangeShapeType="1"/>
              </p:cNvSpPr>
              <p:nvPr/>
            </p:nvSpPr>
            <p:spPr bwMode="auto">
              <a:xfrm>
                <a:off x="1152" y="196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AEAEA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4" name="Picture 15" descr="zeopoland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2518"/>
              <a:ext cx="1680" cy="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AutoShape 16" descr="90%"/>
            <p:cNvSpPr>
              <a:spLocks noChangeArrowheads="1"/>
            </p:cNvSpPr>
            <p:nvPr/>
          </p:nvSpPr>
          <p:spPr bwMode="auto">
            <a:xfrm>
              <a:off x="867" y="4055"/>
              <a:ext cx="3360" cy="234"/>
            </a:xfrm>
            <a:prstGeom prst="parallelogram">
              <a:avLst>
                <a:gd name="adj" fmla="val 118794"/>
              </a:avLst>
            </a:prstGeom>
            <a:pattFill prst="pct90">
              <a:fgClr>
                <a:srgbClr val="00FF00"/>
              </a:fgClr>
              <a:bgClr>
                <a:srgbClr val="00760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17"/>
            <p:cNvSpPr>
              <a:spLocks noChangeShapeType="1"/>
            </p:cNvSpPr>
            <p:nvPr/>
          </p:nvSpPr>
          <p:spPr bwMode="auto">
            <a:xfrm flipV="1">
              <a:off x="960" y="3406"/>
              <a:ext cx="201" cy="2"/>
            </a:xfrm>
            <a:prstGeom prst="line">
              <a:avLst/>
            </a:prstGeom>
            <a:noFill/>
            <a:ln w="38100">
              <a:solidFill>
                <a:srgbClr val="9249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348" y="3006"/>
              <a:ext cx="630" cy="75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lIns="18000" rIns="18000">
              <a:spAutoFit/>
            </a:bodyPr>
            <a:lstStyle/>
            <a:p>
              <a:pPr algn="ctr" eaLnBrk="0" hangingPunct="0"/>
              <a:r>
                <a:rPr lang="ru-RU" sz="1200" b="1">
                  <a:solidFill>
                    <a:srgbClr val="000000"/>
                  </a:solidFill>
                </a:rPr>
                <a:t>Нефть</a:t>
              </a:r>
            </a:p>
            <a:p>
              <a:pPr algn="ctr" eaLnBrk="0" hangingPunct="0"/>
              <a:r>
                <a:rPr lang="ru-RU" sz="1200">
                  <a:solidFill>
                    <a:srgbClr val="000000"/>
                  </a:solidFill>
                </a:rPr>
                <a:t>(после ЭЛОУ)</a:t>
              </a:r>
            </a:p>
            <a:p>
              <a:pPr algn="ctr" eaLnBrk="0" hangingPunct="0"/>
              <a:r>
                <a:rPr lang="ru-RU" sz="1200">
                  <a:solidFill>
                    <a:srgbClr val="000000"/>
                  </a:solidFill>
                </a:rPr>
                <a:t>или</a:t>
              </a:r>
            </a:p>
            <a:p>
              <a:pPr algn="ctr" eaLnBrk="0" hangingPunct="0"/>
              <a:r>
                <a:rPr lang="ru-RU" sz="1200" b="1">
                  <a:solidFill>
                    <a:srgbClr val="000000"/>
                  </a:solidFill>
                </a:rPr>
                <a:t>Газовый конденсат</a:t>
              </a:r>
            </a:p>
          </p:txBody>
        </p:sp>
        <p:sp>
          <p:nvSpPr>
            <p:cNvPr id="8" name="Line 19"/>
            <p:cNvSpPr>
              <a:spLocks noChangeShapeType="1"/>
            </p:cNvSpPr>
            <p:nvPr/>
          </p:nvSpPr>
          <p:spPr bwMode="auto">
            <a:xfrm>
              <a:off x="1347" y="2891"/>
              <a:ext cx="1056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" name="Line 20"/>
            <p:cNvSpPr>
              <a:spLocks noChangeShapeType="1"/>
            </p:cNvSpPr>
            <p:nvPr/>
          </p:nvSpPr>
          <p:spPr bwMode="auto">
            <a:xfrm>
              <a:off x="1347" y="3450"/>
              <a:ext cx="1008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" name="Line 21"/>
            <p:cNvSpPr>
              <a:spLocks noChangeShapeType="1"/>
            </p:cNvSpPr>
            <p:nvPr/>
          </p:nvSpPr>
          <p:spPr bwMode="auto">
            <a:xfrm>
              <a:off x="1347" y="3636"/>
              <a:ext cx="38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1395" y="2612"/>
              <a:ext cx="1248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ru-RU" sz="1200" b="1">
                  <a:solidFill>
                    <a:srgbClr val="000000"/>
                  </a:solidFill>
                </a:rPr>
                <a:t>Прямогонный</a:t>
              </a:r>
            </a:p>
            <a:p>
              <a:pPr eaLnBrk="0" hangingPunct="0"/>
              <a:r>
                <a:rPr lang="ru-RU" sz="1200" b="1">
                  <a:solidFill>
                    <a:srgbClr val="000000"/>
                  </a:solidFill>
                </a:rPr>
                <a:t>бензин</a:t>
              </a:r>
            </a:p>
          </p:txBody>
        </p:sp>
        <p:sp>
          <p:nvSpPr>
            <p:cNvPr id="12" name="Text Box 23"/>
            <p:cNvSpPr txBox="1">
              <a:spLocks noChangeArrowheads="1"/>
            </p:cNvSpPr>
            <p:nvPr/>
          </p:nvSpPr>
          <p:spPr bwMode="auto">
            <a:xfrm>
              <a:off x="1347" y="3310"/>
              <a:ext cx="1248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ru-RU" sz="1200">
                  <a:solidFill>
                    <a:srgbClr val="000000"/>
                  </a:solidFill>
                </a:rPr>
                <a:t>Дизельное топливо</a:t>
              </a:r>
            </a:p>
          </p:txBody>
        </p:sp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1347" y="3496"/>
              <a:ext cx="57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ru-RU" sz="1200">
                  <a:solidFill>
                    <a:srgbClr val="000000"/>
                  </a:solidFill>
                </a:rPr>
                <a:t>Мазут</a:t>
              </a:r>
            </a:p>
          </p:txBody>
        </p:sp>
        <p:sp>
          <p:nvSpPr>
            <p:cNvPr id="14" name="Text Box 25"/>
            <p:cNvSpPr txBox="1">
              <a:spLocks noChangeArrowheads="1"/>
            </p:cNvSpPr>
            <p:nvPr/>
          </p:nvSpPr>
          <p:spPr bwMode="auto">
            <a:xfrm>
              <a:off x="2499" y="3355"/>
              <a:ext cx="720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sz="1200" b="1">
                  <a:solidFill>
                    <a:srgbClr val="000000"/>
                  </a:solidFill>
                </a:rPr>
                <a:t>Высоко-</a:t>
              </a:r>
            </a:p>
            <a:p>
              <a:pPr eaLnBrk="0" hangingPunct="0"/>
              <a:r>
                <a:rPr lang="ru-RU" sz="1200" b="1">
                  <a:solidFill>
                    <a:srgbClr val="000000"/>
                  </a:solidFill>
                </a:rPr>
                <a:t>октановый</a:t>
              </a:r>
            </a:p>
            <a:p>
              <a:pPr eaLnBrk="0" hangingPunct="0"/>
              <a:r>
                <a:rPr lang="ru-RU" sz="1200" b="1">
                  <a:solidFill>
                    <a:srgbClr val="000000"/>
                  </a:solidFill>
                </a:rPr>
                <a:t>бензин</a:t>
              </a:r>
            </a:p>
          </p:txBody>
        </p:sp>
        <p:sp>
          <p:nvSpPr>
            <p:cNvPr id="15" name="Text Box 26"/>
            <p:cNvSpPr txBox="1">
              <a:spLocks noChangeArrowheads="1"/>
            </p:cNvSpPr>
            <p:nvPr/>
          </p:nvSpPr>
          <p:spPr bwMode="auto">
            <a:xfrm>
              <a:off x="3312" y="3355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 eaLnBrk="0" hangingPunct="0"/>
              <a:r>
                <a:rPr lang="ru-RU" sz="1200" b="1" dirty="0">
                  <a:solidFill>
                    <a:srgbClr val="000000"/>
                  </a:solidFill>
                </a:rPr>
                <a:t>Сжиженный газ</a:t>
              </a:r>
            </a:p>
          </p:txBody>
        </p:sp>
        <p:sp>
          <p:nvSpPr>
            <p:cNvPr id="16" name="AutoShape 27"/>
            <p:cNvSpPr>
              <a:spLocks noChangeArrowheads="1"/>
            </p:cNvSpPr>
            <p:nvPr/>
          </p:nvSpPr>
          <p:spPr bwMode="auto">
            <a:xfrm>
              <a:off x="1491" y="3728"/>
              <a:ext cx="528" cy="454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DDDDDD">
                    <a:gamma/>
                    <a:shade val="46275"/>
                    <a:invGamma/>
                  </a:srgbClr>
                </a:gs>
                <a:gs pos="50000">
                  <a:srgbClr val="DDDDDD"/>
                </a:gs>
                <a:gs pos="100000">
                  <a:srgbClr val="DDDDDD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17" name="AutoShape 28"/>
            <p:cNvSpPr>
              <a:spLocks noChangeArrowheads="1"/>
            </p:cNvSpPr>
            <p:nvPr/>
          </p:nvSpPr>
          <p:spPr bwMode="auto">
            <a:xfrm>
              <a:off x="2835" y="3728"/>
              <a:ext cx="528" cy="454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00FFFF">
                    <a:gamma/>
                    <a:shade val="46275"/>
                    <a:invGamma/>
                  </a:srgbClr>
                </a:gs>
                <a:gs pos="5000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18" name="AutoShape 29"/>
            <p:cNvSpPr>
              <a:spLocks noChangeArrowheads="1"/>
            </p:cNvSpPr>
            <p:nvPr/>
          </p:nvSpPr>
          <p:spPr bwMode="auto">
            <a:xfrm>
              <a:off x="3459" y="3728"/>
              <a:ext cx="528" cy="454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00FFFF">
                    <a:gamma/>
                    <a:shade val="46275"/>
                    <a:invGamma/>
                  </a:srgbClr>
                </a:gs>
                <a:gs pos="5000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auto">
            <a:xfrm>
              <a:off x="1731" y="3636"/>
              <a:ext cx="0" cy="14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" name="Line 31"/>
            <p:cNvSpPr>
              <a:spLocks noChangeShapeType="1"/>
            </p:cNvSpPr>
            <p:nvPr/>
          </p:nvSpPr>
          <p:spPr bwMode="auto">
            <a:xfrm>
              <a:off x="3075" y="3263"/>
              <a:ext cx="0" cy="537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" name="Line 32"/>
            <p:cNvSpPr>
              <a:spLocks noChangeShapeType="1"/>
            </p:cNvSpPr>
            <p:nvPr/>
          </p:nvSpPr>
          <p:spPr bwMode="auto">
            <a:xfrm>
              <a:off x="3699" y="3263"/>
              <a:ext cx="0" cy="55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" name="AutoShape 33"/>
            <p:cNvSpPr>
              <a:spLocks noChangeArrowheads="1"/>
            </p:cNvSpPr>
            <p:nvPr/>
          </p:nvSpPr>
          <p:spPr bwMode="auto">
            <a:xfrm>
              <a:off x="2115" y="3728"/>
              <a:ext cx="528" cy="454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DDDDDD">
                    <a:gamma/>
                    <a:shade val="46275"/>
                    <a:invGamma/>
                  </a:srgbClr>
                </a:gs>
                <a:gs pos="50000">
                  <a:srgbClr val="DDDDDD"/>
                </a:gs>
                <a:gs pos="100000">
                  <a:srgbClr val="DDDDDD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3" name="Line 34"/>
            <p:cNvSpPr>
              <a:spLocks noChangeShapeType="1"/>
            </p:cNvSpPr>
            <p:nvPr/>
          </p:nvSpPr>
          <p:spPr bwMode="auto">
            <a:xfrm>
              <a:off x="2355" y="3450"/>
              <a:ext cx="0" cy="32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4" name="Group 35"/>
            <p:cNvGrpSpPr>
              <a:grpSpLocks/>
            </p:cNvGrpSpPr>
            <p:nvPr/>
          </p:nvGrpSpPr>
          <p:grpSpPr bwMode="auto">
            <a:xfrm>
              <a:off x="1059" y="2518"/>
              <a:ext cx="384" cy="1642"/>
              <a:chOff x="1152" y="1776"/>
              <a:chExt cx="384" cy="1680"/>
            </a:xfrm>
          </p:grpSpPr>
          <p:sp>
            <p:nvSpPr>
              <p:cNvPr id="27" name="Oval 36"/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DDDDDD">
                      <a:gamma/>
                      <a:shade val="46275"/>
                      <a:invGamma/>
                    </a:srgbClr>
                  </a:gs>
                  <a:gs pos="50000">
                    <a:srgbClr val="DDDDDD"/>
                  </a:gs>
                  <a:gs pos="100000">
                    <a:srgbClr val="DDDDDD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AEAEA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37"/>
              <p:cNvSpPr>
                <a:spLocks noChangeArrowheads="1"/>
              </p:cNvSpPr>
              <p:nvPr/>
            </p:nvSpPr>
            <p:spPr bwMode="auto">
              <a:xfrm>
                <a:off x="1248" y="1872"/>
                <a:ext cx="192" cy="1584"/>
              </a:xfrm>
              <a:prstGeom prst="rect">
                <a:avLst/>
              </a:prstGeom>
              <a:gradFill rotWithShape="0">
                <a:gsLst>
                  <a:gs pos="0">
                    <a:srgbClr val="DDDDDD">
                      <a:gamma/>
                      <a:shade val="46275"/>
                      <a:invGamma/>
                    </a:srgbClr>
                  </a:gs>
                  <a:gs pos="50000">
                    <a:srgbClr val="DDDDDD"/>
                  </a:gs>
                  <a:gs pos="100000">
                    <a:srgbClr val="DDDDDD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AEAEA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hangingPunct="0"/>
                <a:r>
                  <a:rPr lang="ru-RU" sz="1200">
                    <a:solidFill>
                      <a:srgbClr val="000000"/>
                    </a:solidFill>
                  </a:rPr>
                  <a:t>АТ</a:t>
                </a:r>
              </a:p>
            </p:txBody>
          </p:sp>
          <p:grpSp>
            <p:nvGrpSpPr>
              <p:cNvPr id="29" name="Group 38"/>
              <p:cNvGrpSpPr>
                <a:grpSpLocks/>
              </p:cNvGrpSpPr>
              <p:nvPr/>
            </p:nvGrpSpPr>
            <p:grpSpPr bwMode="auto">
              <a:xfrm>
                <a:off x="1152" y="1968"/>
                <a:ext cx="288" cy="96"/>
                <a:chOff x="1152" y="1968"/>
                <a:chExt cx="288" cy="96"/>
              </a:xfrm>
            </p:grpSpPr>
            <p:sp>
              <p:nvSpPr>
                <p:cNvPr id="32" name="Line 39"/>
                <p:cNvSpPr>
                  <a:spLocks noChangeShapeType="1"/>
                </p:cNvSpPr>
                <p:nvPr/>
              </p:nvSpPr>
              <p:spPr bwMode="auto">
                <a:xfrm>
                  <a:off x="1152" y="2064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AEAEA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3" name="Line 40"/>
                <p:cNvSpPr>
                  <a:spLocks noChangeShapeType="1"/>
                </p:cNvSpPr>
                <p:nvPr/>
              </p:nvSpPr>
              <p:spPr bwMode="auto">
                <a:xfrm>
                  <a:off x="1152" y="1968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AEAEA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4" name="Line 41"/>
                <p:cNvSpPr>
                  <a:spLocks noChangeShapeType="1"/>
                </p:cNvSpPr>
                <p:nvPr/>
              </p:nvSpPr>
              <p:spPr bwMode="auto">
                <a:xfrm>
                  <a:off x="1200" y="1968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AEAEA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5" name="Line 42"/>
                <p:cNvSpPr>
                  <a:spLocks noChangeShapeType="1"/>
                </p:cNvSpPr>
                <p:nvPr/>
              </p:nvSpPr>
              <p:spPr bwMode="auto">
                <a:xfrm>
                  <a:off x="1248" y="1968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AEAEA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6" name="Line 43"/>
                <p:cNvSpPr>
                  <a:spLocks noChangeShapeType="1"/>
                </p:cNvSpPr>
                <p:nvPr/>
              </p:nvSpPr>
              <p:spPr bwMode="auto">
                <a:xfrm>
                  <a:off x="1296" y="1968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AEAEA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7" name="Line 44"/>
                <p:cNvSpPr>
                  <a:spLocks noChangeShapeType="1"/>
                </p:cNvSpPr>
                <p:nvPr/>
              </p:nvSpPr>
              <p:spPr bwMode="auto">
                <a:xfrm>
                  <a:off x="1344" y="1968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AEAEA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8" name="Line 45"/>
                <p:cNvSpPr>
                  <a:spLocks noChangeShapeType="1"/>
                </p:cNvSpPr>
                <p:nvPr/>
              </p:nvSpPr>
              <p:spPr bwMode="auto">
                <a:xfrm>
                  <a:off x="1392" y="1968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AEAEA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9" name="Line 46"/>
                <p:cNvSpPr>
                  <a:spLocks noChangeShapeType="1"/>
                </p:cNvSpPr>
                <p:nvPr/>
              </p:nvSpPr>
              <p:spPr bwMode="auto">
                <a:xfrm>
                  <a:off x="1440" y="1968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AEAEA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0" name="Line 47"/>
                <p:cNvSpPr>
                  <a:spLocks noChangeShapeType="1"/>
                </p:cNvSpPr>
                <p:nvPr/>
              </p:nvSpPr>
              <p:spPr bwMode="auto">
                <a:xfrm>
                  <a:off x="1152" y="1968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AEAEA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30" name="AutoShape 48"/>
              <p:cNvSpPr>
                <a:spLocks noChangeArrowheads="1"/>
              </p:cNvSpPr>
              <p:nvPr/>
            </p:nvSpPr>
            <p:spPr bwMode="auto">
              <a:xfrm rot="-10864463">
                <a:off x="1152" y="2064"/>
                <a:ext cx="96" cy="96"/>
              </a:xfrm>
              <a:prstGeom prst="rtTriangle">
                <a:avLst/>
              </a:prstGeom>
              <a:gradFill rotWithShape="0">
                <a:gsLst>
                  <a:gs pos="0">
                    <a:srgbClr val="DDDDDD">
                      <a:gamma/>
                      <a:shade val="46275"/>
                      <a:invGamma/>
                    </a:srgbClr>
                  </a:gs>
                  <a:gs pos="50000">
                    <a:srgbClr val="DDDDDD"/>
                  </a:gs>
                  <a:gs pos="100000">
                    <a:srgbClr val="DDDDDD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AEAEA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AutoShape 49"/>
              <p:cNvSpPr>
                <a:spLocks noChangeArrowheads="1"/>
              </p:cNvSpPr>
              <p:nvPr/>
            </p:nvSpPr>
            <p:spPr bwMode="auto">
              <a:xfrm rot="5471610">
                <a:off x="1440" y="2352"/>
                <a:ext cx="96" cy="96"/>
              </a:xfrm>
              <a:prstGeom prst="rtTriangle">
                <a:avLst/>
              </a:prstGeom>
              <a:gradFill rotWithShape="0">
                <a:gsLst>
                  <a:gs pos="0">
                    <a:srgbClr val="DDDDDD">
                      <a:gamma/>
                      <a:shade val="46275"/>
                      <a:invGamma/>
                    </a:srgbClr>
                  </a:gs>
                  <a:gs pos="50000">
                    <a:srgbClr val="DDDDDD"/>
                  </a:gs>
                  <a:gs pos="100000">
                    <a:srgbClr val="DDDDDD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AEAEA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5" name="Text Box 50"/>
            <p:cNvSpPr txBox="1">
              <a:spLocks noChangeArrowheads="1"/>
            </p:cNvSpPr>
            <p:nvPr/>
          </p:nvSpPr>
          <p:spPr bwMode="auto">
            <a:xfrm>
              <a:off x="2331" y="4147"/>
              <a:ext cx="7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wrap="none" lIns="0" rIns="0">
              <a:spAutoFit/>
            </a:bodyPr>
            <a:lstStyle/>
            <a:p>
              <a:pPr eaLnBrk="0" hangingPunct="0"/>
              <a:r>
                <a:rPr lang="ru-RU" sz="1200">
                  <a:solidFill>
                    <a:srgbClr val="000000"/>
                  </a:solidFill>
                </a:rPr>
                <a:t>Товарный парк </a:t>
              </a:r>
            </a:p>
          </p:txBody>
        </p:sp>
        <p:sp>
          <p:nvSpPr>
            <p:cNvPr id="26" name="Text Box 51"/>
            <p:cNvSpPr txBox="1">
              <a:spLocks noChangeArrowheads="1"/>
            </p:cNvSpPr>
            <p:nvPr/>
          </p:nvSpPr>
          <p:spPr bwMode="auto">
            <a:xfrm>
              <a:off x="2361" y="2448"/>
              <a:ext cx="13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AEAEA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>
                  <a:solidFill>
                    <a:srgbClr val="000000"/>
                  </a:solidFill>
                </a:rPr>
                <a:t>Цеоформинг</a:t>
              </a:r>
            </a:p>
          </p:txBody>
        </p:sp>
      </p:grpSp>
      <p:graphicFrame>
        <p:nvGraphicFramePr>
          <p:cNvPr id="50" name="Group 6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77606"/>
              </p:ext>
            </p:extLst>
          </p:nvPr>
        </p:nvGraphicFramePr>
        <p:xfrm>
          <a:off x="6376987" y="510921"/>
          <a:ext cx="5676900" cy="6342888"/>
        </p:xfrm>
        <a:graphic>
          <a:graphicData uri="http://schemas.openxmlformats.org/drawingml/2006/table">
            <a:tbl>
              <a:tblPr/>
              <a:tblGrid>
                <a:gridCol w="1525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1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8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3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Параметры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«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Цеоформинг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»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Риформинг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Температура реакции,</a:t>
                      </a:r>
                      <a:r>
                        <a:rPr kumimoji="0" lang="ru-RU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0-460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480-550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Давление, атм.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5-15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Водородное хозяйство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 требуется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Гидроочистка сырья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 требуется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Сырье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Углеводородные фракции 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en-GB" sz="1400" b="0" i="0" u="none" strike="noStrike" cap="none" normalizeH="0" baseline="-2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en-GB" sz="12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–240</a:t>
                      </a:r>
                      <a:r>
                        <a:rPr kumimoji="0" lang="en-GB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Углеводородные фракции С</a:t>
                      </a:r>
                      <a:r>
                        <a:rPr kumimoji="0" lang="ru-RU" sz="12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–180</a:t>
                      </a:r>
                      <a:r>
                        <a:rPr kumimoji="0" lang="ru-RU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(нафтенового основания)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бензола в бензиновой фракции продукта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0.6-1.5% об.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об.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38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 целевого продукта: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Автобензин *): 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Выходы бензинов зависят от условий компаундирования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5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АИ-93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АИ-95</a:t>
                      </a: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на фр. 35-160</a:t>
                      </a:r>
                      <a:r>
                        <a:rPr kumimoji="0" lang="ru-RU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80-90%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70-85%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68-82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на фр. 70-180</a:t>
                      </a:r>
                      <a:r>
                        <a:rPr kumimoji="0" lang="ru-RU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85-92%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75-90%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72</a:t>
                      </a: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en-GB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9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Допустимое содержание серы в сырье</a:t>
                      </a:r>
                    </a:p>
                  </a:txBody>
                  <a:tcPr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лимитируется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0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001%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серы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бензин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более 0.05%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более 0.001%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4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Экономические оценки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мощностей 80-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тыс. тонн в год срок окупаемости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более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2.5 лет 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 оправдан для мощностей более 600-800 тыс. тонн в год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1" name="Параллелограмм 8"/>
          <p:cNvSpPr/>
          <p:nvPr/>
        </p:nvSpPr>
        <p:spPr>
          <a:xfrm>
            <a:off x="381000" y="171291"/>
            <a:ext cx="5889097" cy="1019334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  <a:gd name="connsiteX0" fmla="*/ 0 w 10571308"/>
              <a:gd name="connsiteY0" fmla="*/ 616456 h 616456"/>
              <a:gd name="connsiteX1" fmla="*/ 341 w 10571308"/>
              <a:gd name="connsiteY1" fmla="*/ 9967 h 616456"/>
              <a:gd name="connsiteX2" fmla="*/ 10571308 w 10571308"/>
              <a:gd name="connsiteY2" fmla="*/ 0 h 616456"/>
              <a:gd name="connsiteX3" fmla="*/ 9076422 w 10571308"/>
              <a:gd name="connsiteY3" fmla="*/ 603009 h 616456"/>
              <a:gd name="connsiteX4" fmla="*/ 0 w 10571308"/>
              <a:gd name="connsiteY4" fmla="*/ 616456 h 616456"/>
              <a:gd name="connsiteX0" fmla="*/ 0 w 11703168"/>
              <a:gd name="connsiteY0" fmla="*/ 646356 h 646356"/>
              <a:gd name="connsiteX1" fmla="*/ 1132201 w 11703168"/>
              <a:gd name="connsiteY1" fmla="*/ 9967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1703168"/>
              <a:gd name="connsiteY0" fmla="*/ 646356 h 646356"/>
              <a:gd name="connsiteX1" fmla="*/ 371938 w 11703168"/>
              <a:gd name="connsiteY1" fmla="*/ 35069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0646215"/>
              <a:gd name="connsiteY0" fmla="*/ 611287 h 611287"/>
              <a:gd name="connsiteX1" fmla="*/ 371938 w 10646215"/>
              <a:gd name="connsiteY1" fmla="*/ 0 h 611287"/>
              <a:gd name="connsiteX2" fmla="*/ 10646215 w 10646215"/>
              <a:gd name="connsiteY2" fmla="*/ 15134 h 611287"/>
              <a:gd name="connsiteX3" fmla="*/ 10208282 w 10646215"/>
              <a:gd name="connsiteY3" fmla="*/ 567940 h 611287"/>
              <a:gd name="connsiteX4" fmla="*/ 0 w 10646215"/>
              <a:gd name="connsiteY4" fmla="*/ 611287 h 611287"/>
              <a:gd name="connsiteX0" fmla="*/ 0 w 10646215"/>
              <a:gd name="connsiteY0" fmla="*/ 596153 h 596153"/>
              <a:gd name="connsiteX1" fmla="*/ 149421 w 10646215"/>
              <a:gd name="connsiteY1" fmla="*/ 10773 h 596153"/>
              <a:gd name="connsiteX2" fmla="*/ 10646215 w 10646215"/>
              <a:gd name="connsiteY2" fmla="*/ 0 h 596153"/>
              <a:gd name="connsiteX3" fmla="*/ 10208282 w 10646215"/>
              <a:gd name="connsiteY3" fmla="*/ 552806 h 596153"/>
              <a:gd name="connsiteX4" fmla="*/ 0 w 10646215"/>
              <a:gd name="connsiteY4" fmla="*/ 596153 h 59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215" h="596153">
                <a:moveTo>
                  <a:pt x="0" y="596153"/>
                </a:moveTo>
                <a:cubicBezTo>
                  <a:pt x="114" y="393990"/>
                  <a:pt x="149307" y="212936"/>
                  <a:pt x="149421" y="10773"/>
                </a:cubicBezTo>
                <a:lnTo>
                  <a:pt x="10646215" y="0"/>
                </a:lnTo>
                <a:lnTo>
                  <a:pt x="10208282" y="552806"/>
                </a:lnTo>
                <a:lnTo>
                  <a:pt x="0" y="5961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ПОЛУЧЕНИЕ БЕНЗИНА:ЦЕОФОРМИНГ (ИК СО РАН)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59339" y="1346200"/>
            <a:ext cx="47849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СЫРЬЕ: БЕНЗИНОВАЯ ФРАКЦИЯ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Низкое содержание серы в  бензиновых фракциях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Высокое содержание нафтенов и парафинов</a:t>
            </a:r>
          </a:p>
          <a:p>
            <a:r>
              <a:rPr lang="ru-RU" dirty="0"/>
              <a:t>ЦЕОЛИТСОДЕРЖАЩИЕ КАТАЛИЗАТОРЫ</a:t>
            </a:r>
            <a:endParaRPr lang="en-US" dirty="0"/>
          </a:p>
        </p:txBody>
      </p:sp>
      <p:pic>
        <p:nvPicPr>
          <p:cNvPr id="53" name="Picture 11" descr="DSCF00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508918"/>
            <a:ext cx="1331384" cy="177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6181FF0-320D-46CD-AC8C-B4665B1E77AD}"/>
              </a:ext>
            </a:extLst>
          </p:cNvPr>
          <p:cNvSpPr txBox="1"/>
          <p:nvPr/>
        </p:nvSpPr>
        <p:spPr>
          <a:xfrm>
            <a:off x="430797" y="6405373"/>
            <a:ext cx="539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Возможность получения ароматических соединений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0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ostokdrom.ru/sites/default/files/styles/media_gallery_thumbnail/public/230416_ustanovka_rakety/prdvqnwbhwm.jpg%3Fitok=5A9jCIr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825" y="5328940"/>
            <a:ext cx="11620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Group 1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877423"/>
              </p:ext>
            </p:extLst>
          </p:nvPr>
        </p:nvGraphicFramePr>
        <p:xfrm>
          <a:off x="7048500" y="1876306"/>
          <a:ext cx="4430541" cy="2365315"/>
        </p:xfrm>
        <a:graphic>
          <a:graphicData uri="http://schemas.openxmlformats.org/drawingml/2006/table">
            <a:tbl>
              <a:tblPr/>
              <a:tblGrid>
                <a:gridCol w="1559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8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РГ-1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Т-6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RP-1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Плотность, г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см</a:t>
                      </a:r>
                      <a:r>
                        <a:rPr kumimoji="0" lang="ru-RU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0.832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0.84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0.806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Теплота  сгорания, КДж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35776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&lt;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36070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&lt;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34956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&lt;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Температура замерзания, </a:t>
                      </a:r>
                      <a:r>
                        <a:rPr kumimoji="0" lang="ru-RU" sz="14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ё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-60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-60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endParaRPr lang="ru-RU" sz="1400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-48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Фракционный состав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195-270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195-315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175-275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797037"/>
              </p:ext>
            </p:extLst>
          </p:nvPr>
        </p:nvGraphicFramePr>
        <p:xfrm>
          <a:off x="7444446" y="949925"/>
          <a:ext cx="3888468" cy="975360"/>
        </p:xfrm>
        <a:graphic>
          <a:graphicData uri="http://schemas.openxmlformats.org/drawingml/2006/table">
            <a:tbl>
              <a:tblPr/>
              <a:tblGrid>
                <a:gridCol w="1850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7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6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-52"/>
                        </a:rPr>
                        <a:t>РГ-1: «Союз»,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-52"/>
                        </a:rPr>
                        <a:t> «Ангара»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-5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-52"/>
                      </a:endParaRPr>
                    </a:p>
                  </a:txBody>
                  <a:tcPr marL="36000" marR="3600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-52"/>
                        </a:rPr>
                        <a:t> Т-6: стратегическая авиация, крылатые ракеты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-52"/>
                      </a:endParaRPr>
                    </a:p>
                  </a:txBody>
                  <a:tcPr marL="36000" marR="3600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048500" y="5380672"/>
            <a:ext cx="3379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Потребитель топлива РГ-1</a:t>
            </a:r>
          </a:p>
          <a:p>
            <a:r>
              <a:rPr lang="ru-RU" dirty="0"/>
              <a:t>Космодром «Восточный»</a:t>
            </a:r>
          </a:p>
          <a:p>
            <a:r>
              <a:rPr lang="ru-RU" dirty="0"/>
              <a:t>5- 10 тыс. т. в год</a:t>
            </a:r>
          </a:p>
          <a:p>
            <a:r>
              <a:rPr lang="ru-RU" dirty="0"/>
              <a:t>Т-6 -  самолеты боевой авиации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96902" y="4448969"/>
            <a:ext cx="584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Необходимый водород для процессов гидрирования –</a:t>
            </a:r>
          </a:p>
          <a:p>
            <a:r>
              <a:rPr lang="ru-RU" dirty="0"/>
              <a:t> организация производства водорода из природного газа</a:t>
            </a:r>
            <a:endParaRPr lang="en-US" dirty="0"/>
          </a:p>
        </p:txBody>
      </p:sp>
      <p:sp>
        <p:nvSpPr>
          <p:cNvPr id="7" name="Параллелограмм 8"/>
          <p:cNvSpPr/>
          <p:nvPr/>
        </p:nvSpPr>
        <p:spPr>
          <a:xfrm>
            <a:off x="1052241" y="154644"/>
            <a:ext cx="9722027" cy="624003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  <a:gd name="connsiteX0" fmla="*/ 0 w 10571308"/>
              <a:gd name="connsiteY0" fmla="*/ 616456 h 616456"/>
              <a:gd name="connsiteX1" fmla="*/ 341 w 10571308"/>
              <a:gd name="connsiteY1" fmla="*/ 9967 h 616456"/>
              <a:gd name="connsiteX2" fmla="*/ 10571308 w 10571308"/>
              <a:gd name="connsiteY2" fmla="*/ 0 h 616456"/>
              <a:gd name="connsiteX3" fmla="*/ 9076422 w 10571308"/>
              <a:gd name="connsiteY3" fmla="*/ 603009 h 616456"/>
              <a:gd name="connsiteX4" fmla="*/ 0 w 10571308"/>
              <a:gd name="connsiteY4" fmla="*/ 616456 h 616456"/>
              <a:gd name="connsiteX0" fmla="*/ 0 w 11703168"/>
              <a:gd name="connsiteY0" fmla="*/ 646356 h 646356"/>
              <a:gd name="connsiteX1" fmla="*/ 1132201 w 11703168"/>
              <a:gd name="connsiteY1" fmla="*/ 9967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1703168"/>
              <a:gd name="connsiteY0" fmla="*/ 646356 h 646356"/>
              <a:gd name="connsiteX1" fmla="*/ 371938 w 11703168"/>
              <a:gd name="connsiteY1" fmla="*/ 35069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0646215"/>
              <a:gd name="connsiteY0" fmla="*/ 611287 h 611287"/>
              <a:gd name="connsiteX1" fmla="*/ 371938 w 10646215"/>
              <a:gd name="connsiteY1" fmla="*/ 0 h 611287"/>
              <a:gd name="connsiteX2" fmla="*/ 10646215 w 10646215"/>
              <a:gd name="connsiteY2" fmla="*/ 15134 h 611287"/>
              <a:gd name="connsiteX3" fmla="*/ 10208282 w 10646215"/>
              <a:gd name="connsiteY3" fmla="*/ 567940 h 611287"/>
              <a:gd name="connsiteX4" fmla="*/ 0 w 10646215"/>
              <a:gd name="connsiteY4" fmla="*/ 611287 h 611287"/>
              <a:gd name="connsiteX0" fmla="*/ 0 w 10646215"/>
              <a:gd name="connsiteY0" fmla="*/ 596153 h 596153"/>
              <a:gd name="connsiteX1" fmla="*/ 149421 w 10646215"/>
              <a:gd name="connsiteY1" fmla="*/ 10773 h 596153"/>
              <a:gd name="connsiteX2" fmla="*/ 10646215 w 10646215"/>
              <a:gd name="connsiteY2" fmla="*/ 0 h 596153"/>
              <a:gd name="connsiteX3" fmla="*/ 10208282 w 10646215"/>
              <a:gd name="connsiteY3" fmla="*/ 552806 h 596153"/>
              <a:gd name="connsiteX4" fmla="*/ 0 w 10646215"/>
              <a:gd name="connsiteY4" fmla="*/ 596153 h 59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215" h="596153">
                <a:moveTo>
                  <a:pt x="0" y="596153"/>
                </a:moveTo>
                <a:cubicBezTo>
                  <a:pt x="114" y="393990"/>
                  <a:pt x="149307" y="212936"/>
                  <a:pt x="149421" y="10773"/>
                </a:cubicBezTo>
                <a:lnTo>
                  <a:pt x="10646215" y="0"/>
                </a:lnTo>
                <a:lnTo>
                  <a:pt x="10208282" y="552806"/>
                </a:lnTo>
                <a:lnTo>
                  <a:pt x="0" y="5961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ПРОИЗВОДСТВО СПЕЦИАЛЬНЫХ КЕРОСИНОВ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42913" y="1362075"/>
            <a:ext cx="4071937" cy="20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b="1">
                <a:cs typeface="Arial" panose="020B0604020202020204" pitchFamily="34" charset="0"/>
              </a:rPr>
              <a:t>Прямогонные фракции </a:t>
            </a:r>
          </a:p>
          <a:p>
            <a:pPr algn="ctr" eaLnBrk="1" hangingPunct="1"/>
            <a:r>
              <a:rPr lang="ru-RU" b="1">
                <a:cs typeface="Arial" panose="020B0604020202020204" pitchFamily="34" charset="0"/>
              </a:rPr>
              <a:t>специально подобранных </a:t>
            </a:r>
          </a:p>
          <a:p>
            <a:pPr algn="ctr" eaLnBrk="1" hangingPunct="1"/>
            <a:r>
              <a:rPr lang="ru-RU" b="1">
                <a:cs typeface="Arial" panose="020B0604020202020204" pitchFamily="34" charset="0"/>
              </a:rPr>
              <a:t>нефтей</a:t>
            </a:r>
          </a:p>
          <a:p>
            <a:pPr algn="ctr" eaLnBrk="1" hangingPunct="1"/>
            <a:r>
              <a:rPr lang="ru-RU"/>
              <a:t>Содержание </a:t>
            </a:r>
            <a:r>
              <a:rPr lang="en-US"/>
              <a:t>ArH </a:t>
            </a:r>
            <a:r>
              <a:rPr lang="ru-RU"/>
              <a:t> </a:t>
            </a:r>
            <a:r>
              <a:rPr lang="en-US"/>
              <a:t>&lt;20%</a:t>
            </a:r>
            <a:endParaRPr lang="ru-RU"/>
          </a:p>
          <a:p>
            <a:pPr algn="ctr" eaLnBrk="1" hangingPunct="1"/>
            <a:r>
              <a:rPr lang="ru-RU"/>
              <a:t>Содержание  нафтенов     –  45-70%</a:t>
            </a:r>
            <a:endParaRPr lang="en-US"/>
          </a:p>
          <a:p>
            <a:pPr algn="ctr" eaLnBrk="1" hangingPunct="1"/>
            <a:r>
              <a:rPr lang="ru-RU"/>
              <a:t>Плотность  - 0.81 кг/дм</a:t>
            </a:r>
            <a:r>
              <a:rPr lang="ru-RU" baseline="30000"/>
              <a:t>3</a:t>
            </a:r>
          </a:p>
          <a:p>
            <a:pPr algn="ctr" eaLnBrk="1" hangingPunct="1"/>
            <a:r>
              <a:rPr lang="ru-RU"/>
              <a:t>Содержание серы 0,1% </a:t>
            </a:r>
            <a:endParaRPr lang="ru-RU" b="1">
              <a:latin typeface="Calibri" panose="020F0502020204030204" pitchFamily="34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014538" y="3790950"/>
            <a:ext cx="4143375" cy="175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dirty="0">
                <a:cs typeface="Arial" panose="020B0604020202020204" pitchFamily="34" charset="0"/>
              </a:rPr>
              <a:t> </a:t>
            </a:r>
            <a:r>
              <a:rPr lang="ru-RU" b="1" dirty="0">
                <a:cs typeface="Arial" panose="020B0604020202020204" pitchFamily="34" charset="0"/>
              </a:rPr>
              <a:t>Топлива, полученные с использованием </a:t>
            </a:r>
            <a:r>
              <a:rPr lang="ru-RU" b="1" dirty="0" err="1">
                <a:cs typeface="Arial" panose="020B0604020202020204" pitchFamily="34" charset="0"/>
              </a:rPr>
              <a:t>гидропроцессов</a:t>
            </a:r>
            <a:r>
              <a:rPr lang="ru-RU" b="1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ru-RU" dirty="0"/>
              <a:t>Содержание </a:t>
            </a:r>
            <a:r>
              <a:rPr lang="en-US" dirty="0" err="1"/>
              <a:t>ArH</a:t>
            </a:r>
            <a:r>
              <a:rPr lang="en-US" dirty="0"/>
              <a:t> &lt;</a:t>
            </a:r>
            <a:r>
              <a:rPr lang="ru-RU" dirty="0"/>
              <a:t>5 -</a:t>
            </a:r>
            <a:r>
              <a:rPr lang="en-US" dirty="0"/>
              <a:t>10%</a:t>
            </a:r>
            <a:endParaRPr lang="ru-RU" dirty="0"/>
          </a:p>
          <a:p>
            <a:pPr eaLnBrk="1" hangingPunct="1"/>
            <a:r>
              <a:rPr lang="ru-RU" dirty="0"/>
              <a:t>Содержание  нафтенов      до     80%</a:t>
            </a:r>
            <a:endParaRPr lang="en-US" dirty="0"/>
          </a:p>
          <a:p>
            <a:pPr eaLnBrk="1" hangingPunct="1"/>
            <a:r>
              <a:rPr lang="ru-RU" dirty="0"/>
              <a:t>Плотность  - 0.83 кг/дм</a:t>
            </a:r>
            <a:r>
              <a:rPr lang="ru-RU" baseline="30000" dirty="0"/>
              <a:t>3</a:t>
            </a:r>
          </a:p>
          <a:p>
            <a:pPr eaLnBrk="1" hangingPunct="1"/>
            <a:r>
              <a:rPr lang="ru-RU" dirty="0"/>
              <a:t>Содержание серы 0,</a:t>
            </a:r>
            <a:r>
              <a:rPr lang="en-US" dirty="0"/>
              <a:t>0</a:t>
            </a:r>
            <a:r>
              <a:rPr lang="ru-RU" dirty="0"/>
              <a:t>1%</a:t>
            </a:r>
            <a:r>
              <a:rPr lang="en-US" dirty="0"/>
              <a:t>&lt;</a:t>
            </a:r>
            <a:endParaRPr lang="ru-RU" b="1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8769" y="5579269"/>
            <a:ext cx="1717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b="1"/>
              <a:t>T</a:t>
            </a:r>
            <a:r>
              <a:rPr lang="ru-RU" b="1"/>
              <a:t>-1пп </a:t>
            </a:r>
          </a:p>
          <a:p>
            <a:pPr algn="ctr" eaLnBrk="1" hangingPunct="1"/>
            <a:r>
              <a:rPr lang="ru-RU" b="1"/>
              <a:t>(ГОСТ  10277)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728913" y="6073775"/>
            <a:ext cx="2070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РГ-1 («нафтил», </a:t>
            </a:r>
          </a:p>
          <a:p>
            <a:pPr eaLnBrk="1" hangingPunct="1"/>
            <a:r>
              <a:rPr lang="ru-RU" b="1"/>
              <a:t>ТУ 38.001244-81)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42913" y="2219325"/>
            <a:ext cx="4071937" cy="1143000"/>
          </a:xfrm>
          <a:prstGeom prst="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014537" y="4420753"/>
            <a:ext cx="4143375" cy="1124386"/>
          </a:xfrm>
          <a:prstGeom prst="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942975" y="3648076"/>
            <a:ext cx="628650" cy="12001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3443288" y="3433763"/>
            <a:ext cx="571500" cy="3571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3514725" y="5648325"/>
            <a:ext cx="571500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C7274-80B3-4458-B082-20C357F886A2}"/>
              </a:ext>
            </a:extLst>
          </p:cNvPr>
          <p:cNvSpPr txBox="1"/>
          <p:nvPr/>
        </p:nvSpPr>
        <p:spPr>
          <a:xfrm>
            <a:off x="4980214" y="2324100"/>
            <a:ext cx="1260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ИНХС РАН, </a:t>
            </a:r>
          </a:p>
          <a:p>
            <a:r>
              <a:rPr lang="ru-RU" dirty="0"/>
              <a:t>25 НИИ</a:t>
            </a:r>
          </a:p>
          <a:p>
            <a:r>
              <a:rPr lang="ru-RU" dirty="0"/>
              <a:t>ЦИАМ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236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14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25593"/>
              </p:ext>
            </p:extLst>
          </p:nvPr>
        </p:nvGraphicFramePr>
        <p:xfrm>
          <a:off x="762000" y="857249"/>
          <a:ext cx="10744199" cy="5793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Document" r:id="rId3" imgW="9719937" imgH="5517755" progId="Word.Document.8">
                  <p:embed/>
                </p:oleObj>
              </mc:Choice>
              <mc:Fallback>
                <p:oleObj name="Document" r:id="rId3" imgW="9719937" imgH="5517755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857249"/>
                        <a:ext cx="10744199" cy="57933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1431"/>
          <p:cNvSpPr txBox="1">
            <a:spLocks noChangeArrowheads="1"/>
          </p:cNvSpPr>
          <p:nvPr/>
        </p:nvSpPr>
        <p:spPr bwMode="auto">
          <a:xfrm>
            <a:off x="3287714" y="333376"/>
            <a:ext cx="59197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Нефти, альтернативные троицко-анастасиевской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19185" y="6488668"/>
            <a:ext cx="6629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Низкое содержание  </a:t>
            </a:r>
            <a:r>
              <a:rPr lang="ru-RU" dirty="0" err="1"/>
              <a:t>полиароматических</a:t>
            </a:r>
            <a:r>
              <a:rPr lang="ru-RU" dirty="0"/>
              <a:t> соединений (менее 2%)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12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ostokdrom.ru/sites/default/files/styles/media_gallery_thumbnail/public/230416_ustanovka_rakety/prdvqnwbhwm.jpg%3Fitok=5A9jCIr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825" y="5328940"/>
            <a:ext cx="11620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Group 121"/>
          <p:cNvGraphicFramePr>
            <a:graphicFrameLocks noGrp="1"/>
          </p:cNvGraphicFramePr>
          <p:nvPr/>
        </p:nvGraphicFramePr>
        <p:xfrm>
          <a:off x="7048500" y="1876306"/>
          <a:ext cx="4430541" cy="2365315"/>
        </p:xfrm>
        <a:graphic>
          <a:graphicData uri="http://schemas.openxmlformats.org/drawingml/2006/table">
            <a:tbl>
              <a:tblPr/>
              <a:tblGrid>
                <a:gridCol w="1559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8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РГ-1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Т-6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RP-1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Плотность, г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см</a:t>
                      </a:r>
                      <a:r>
                        <a:rPr kumimoji="0" lang="ru-RU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0.832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0.84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0.806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Теплота  сгорания, КДж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35776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&lt;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36070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&lt;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34956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&lt;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Температура замерзания, </a:t>
                      </a:r>
                      <a:r>
                        <a:rPr kumimoji="0" lang="ru-RU" sz="14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ё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-60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-60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endParaRPr lang="ru-RU" sz="1400" dirty="0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-48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Фракционный состав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195-270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195-315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175-275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444446" y="949925"/>
          <a:ext cx="3888468" cy="975360"/>
        </p:xfrm>
        <a:graphic>
          <a:graphicData uri="http://schemas.openxmlformats.org/drawingml/2006/table">
            <a:tbl>
              <a:tblPr/>
              <a:tblGrid>
                <a:gridCol w="1850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7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6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-52"/>
                        </a:rPr>
                        <a:t>РГ-1: «Союз»,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-52"/>
                        </a:rPr>
                        <a:t> «Ангара»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-5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-52"/>
                      </a:endParaRPr>
                    </a:p>
                  </a:txBody>
                  <a:tcPr marL="36000" marR="3600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-52"/>
                        </a:rPr>
                        <a:t> Т-6: стратегическая авиация, крылатые ракеты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-52"/>
                      </a:endParaRPr>
                    </a:p>
                  </a:txBody>
                  <a:tcPr marL="36000" marR="3600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048500" y="5380672"/>
            <a:ext cx="3379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Потребитель топлива РГ-1</a:t>
            </a:r>
          </a:p>
          <a:p>
            <a:r>
              <a:rPr lang="ru-RU" dirty="0"/>
              <a:t>Космодром «Восточный»</a:t>
            </a:r>
          </a:p>
          <a:p>
            <a:r>
              <a:rPr lang="ru-RU" dirty="0"/>
              <a:t>5- 10 тыс. т. в год</a:t>
            </a:r>
          </a:p>
          <a:p>
            <a:r>
              <a:rPr lang="ru-RU" dirty="0"/>
              <a:t>Т-6 -  самолеты боевой авиации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96902" y="4448969"/>
            <a:ext cx="584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Необходимый водород для процессов гидрирования –</a:t>
            </a:r>
          </a:p>
          <a:p>
            <a:r>
              <a:rPr lang="ru-RU" dirty="0"/>
              <a:t> организация производства водорода из природного газа</a:t>
            </a:r>
            <a:endParaRPr lang="en-US" dirty="0"/>
          </a:p>
        </p:txBody>
      </p:sp>
      <p:sp>
        <p:nvSpPr>
          <p:cNvPr id="7" name="Параллелограмм 8"/>
          <p:cNvSpPr/>
          <p:nvPr/>
        </p:nvSpPr>
        <p:spPr>
          <a:xfrm>
            <a:off x="1052241" y="154644"/>
            <a:ext cx="9722027" cy="624003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  <a:gd name="connsiteX0" fmla="*/ 0 w 10571308"/>
              <a:gd name="connsiteY0" fmla="*/ 616456 h 616456"/>
              <a:gd name="connsiteX1" fmla="*/ 341 w 10571308"/>
              <a:gd name="connsiteY1" fmla="*/ 9967 h 616456"/>
              <a:gd name="connsiteX2" fmla="*/ 10571308 w 10571308"/>
              <a:gd name="connsiteY2" fmla="*/ 0 h 616456"/>
              <a:gd name="connsiteX3" fmla="*/ 9076422 w 10571308"/>
              <a:gd name="connsiteY3" fmla="*/ 603009 h 616456"/>
              <a:gd name="connsiteX4" fmla="*/ 0 w 10571308"/>
              <a:gd name="connsiteY4" fmla="*/ 616456 h 616456"/>
              <a:gd name="connsiteX0" fmla="*/ 0 w 11703168"/>
              <a:gd name="connsiteY0" fmla="*/ 646356 h 646356"/>
              <a:gd name="connsiteX1" fmla="*/ 1132201 w 11703168"/>
              <a:gd name="connsiteY1" fmla="*/ 9967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1703168"/>
              <a:gd name="connsiteY0" fmla="*/ 646356 h 646356"/>
              <a:gd name="connsiteX1" fmla="*/ 371938 w 11703168"/>
              <a:gd name="connsiteY1" fmla="*/ 35069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0646215"/>
              <a:gd name="connsiteY0" fmla="*/ 611287 h 611287"/>
              <a:gd name="connsiteX1" fmla="*/ 371938 w 10646215"/>
              <a:gd name="connsiteY1" fmla="*/ 0 h 611287"/>
              <a:gd name="connsiteX2" fmla="*/ 10646215 w 10646215"/>
              <a:gd name="connsiteY2" fmla="*/ 15134 h 611287"/>
              <a:gd name="connsiteX3" fmla="*/ 10208282 w 10646215"/>
              <a:gd name="connsiteY3" fmla="*/ 567940 h 611287"/>
              <a:gd name="connsiteX4" fmla="*/ 0 w 10646215"/>
              <a:gd name="connsiteY4" fmla="*/ 611287 h 611287"/>
              <a:gd name="connsiteX0" fmla="*/ 0 w 10646215"/>
              <a:gd name="connsiteY0" fmla="*/ 596153 h 596153"/>
              <a:gd name="connsiteX1" fmla="*/ 149421 w 10646215"/>
              <a:gd name="connsiteY1" fmla="*/ 10773 h 596153"/>
              <a:gd name="connsiteX2" fmla="*/ 10646215 w 10646215"/>
              <a:gd name="connsiteY2" fmla="*/ 0 h 596153"/>
              <a:gd name="connsiteX3" fmla="*/ 10208282 w 10646215"/>
              <a:gd name="connsiteY3" fmla="*/ 552806 h 596153"/>
              <a:gd name="connsiteX4" fmla="*/ 0 w 10646215"/>
              <a:gd name="connsiteY4" fmla="*/ 596153 h 59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215" h="596153">
                <a:moveTo>
                  <a:pt x="0" y="596153"/>
                </a:moveTo>
                <a:cubicBezTo>
                  <a:pt x="114" y="393990"/>
                  <a:pt x="149307" y="212936"/>
                  <a:pt x="149421" y="10773"/>
                </a:cubicBezTo>
                <a:lnTo>
                  <a:pt x="10646215" y="0"/>
                </a:lnTo>
                <a:lnTo>
                  <a:pt x="10208282" y="552806"/>
                </a:lnTo>
                <a:lnTo>
                  <a:pt x="0" y="5961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ПРОИЗВОДСТВО СПЕЦИАЛЬНЫХ КЕРОСИНОВ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42913" y="1362075"/>
            <a:ext cx="4071937" cy="20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b="1">
                <a:cs typeface="Arial" panose="020B0604020202020204" pitchFamily="34" charset="0"/>
              </a:rPr>
              <a:t>Прямогонные фракции </a:t>
            </a:r>
          </a:p>
          <a:p>
            <a:pPr algn="ctr" eaLnBrk="1" hangingPunct="1"/>
            <a:r>
              <a:rPr lang="ru-RU" b="1">
                <a:cs typeface="Arial" panose="020B0604020202020204" pitchFamily="34" charset="0"/>
              </a:rPr>
              <a:t>специально подобранных </a:t>
            </a:r>
          </a:p>
          <a:p>
            <a:pPr algn="ctr" eaLnBrk="1" hangingPunct="1"/>
            <a:r>
              <a:rPr lang="ru-RU" b="1">
                <a:cs typeface="Arial" panose="020B0604020202020204" pitchFamily="34" charset="0"/>
              </a:rPr>
              <a:t>нефтей</a:t>
            </a:r>
          </a:p>
          <a:p>
            <a:pPr algn="ctr" eaLnBrk="1" hangingPunct="1"/>
            <a:r>
              <a:rPr lang="ru-RU"/>
              <a:t>Содержание </a:t>
            </a:r>
            <a:r>
              <a:rPr lang="en-US"/>
              <a:t>ArH </a:t>
            </a:r>
            <a:r>
              <a:rPr lang="ru-RU"/>
              <a:t> </a:t>
            </a:r>
            <a:r>
              <a:rPr lang="en-US"/>
              <a:t>&lt;20%</a:t>
            </a:r>
            <a:endParaRPr lang="ru-RU"/>
          </a:p>
          <a:p>
            <a:pPr algn="ctr" eaLnBrk="1" hangingPunct="1"/>
            <a:r>
              <a:rPr lang="ru-RU"/>
              <a:t>Содержание  нафтенов     –  45-70%</a:t>
            </a:r>
            <a:endParaRPr lang="en-US"/>
          </a:p>
          <a:p>
            <a:pPr algn="ctr" eaLnBrk="1" hangingPunct="1"/>
            <a:r>
              <a:rPr lang="ru-RU"/>
              <a:t>Плотность  - 0.81 кг/дм</a:t>
            </a:r>
            <a:r>
              <a:rPr lang="ru-RU" baseline="30000"/>
              <a:t>3</a:t>
            </a:r>
          </a:p>
          <a:p>
            <a:pPr algn="ctr" eaLnBrk="1" hangingPunct="1"/>
            <a:r>
              <a:rPr lang="ru-RU"/>
              <a:t>Содержание серы 0,1% </a:t>
            </a:r>
            <a:endParaRPr lang="ru-RU" b="1">
              <a:latin typeface="Calibri" panose="020F0502020204030204" pitchFamily="34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014538" y="3790950"/>
            <a:ext cx="4143375" cy="175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dirty="0">
                <a:cs typeface="Arial" panose="020B0604020202020204" pitchFamily="34" charset="0"/>
              </a:rPr>
              <a:t> </a:t>
            </a:r>
            <a:r>
              <a:rPr lang="ru-RU" b="1" dirty="0">
                <a:cs typeface="Arial" panose="020B0604020202020204" pitchFamily="34" charset="0"/>
              </a:rPr>
              <a:t>Топлива, полученные с использованием </a:t>
            </a:r>
            <a:r>
              <a:rPr lang="ru-RU" b="1" dirty="0" err="1">
                <a:cs typeface="Arial" panose="020B0604020202020204" pitchFamily="34" charset="0"/>
              </a:rPr>
              <a:t>гидропроцессов</a:t>
            </a:r>
            <a:r>
              <a:rPr lang="ru-RU" b="1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ru-RU" dirty="0"/>
              <a:t>Содержание </a:t>
            </a:r>
            <a:r>
              <a:rPr lang="en-US" dirty="0" err="1"/>
              <a:t>ArH</a:t>
            </a:r>
            <a:r>
              <a:rPr lang="en-US" dirty="0"/>
              <a:t> &lt;</a:t>
            </a:r>
            <a:r>
              <a:rPr lang="ru-RU" dirty="0"/>
              <a:t>5 -</a:t>
            </a:r>
            <a:r>
              <a:rPr lang="en-US" dirty="0"/>
              <a:t>10%</a:t>
            </a:r>
            <a:endParaRPr lang="ru-RU" dirty="0"/>
          </a:p>
          <a:p>
            <a:pPr eaLnBrk="1" hangingPunct="1"/>
            <a:r>
              <a:rPr lang="ru-RU" dirty="0"/>
              <a:t>Содержание  нафтенов      до     80%</a:t>
            </a:r>
            <a:endParaRPr lang="en-US" dirty="0"/>
          </a:p>
          <a:p>
            <a:pPr eaLnBrk="1" hangingPunct="1"/>
            <a:r>
              <a:rPr lang="ru-RU" dirty="0"/>
              <a:t>Плотность  - 0.83 кг/дм</a:t>
            </a:r>
            <a:r>
              <a:rPr lang="ru-RU" baseline="30000" dirty="0"/>
              <a:t>3</a:t>
            </a:r>
          </a:p>
          <a:p>
            <a:pPr eaLnBrk="1" hangingPunct="1"/>
            <a:r>
              <a:rPr lang="ru-RU" dirty="0"/>
              <a:t>Содержание серы 0,</a:t>
            </a:r>
            <a:r>
              <a:rPr lang="en-US" dirty="0"/>
              <a:t>0</a:t>
            </a:r>
            <a:r>
              <a:rPr lang="ru-RU" dirty="0"/>
              <a:t>1%</a:t>
            </a:r>
            <a:r>
              <a:rPr lang="en-US" dirty="0"/>
              <a:t>&lt;</a:t>
            </a:r>
            <a:endParaRPr lang="ru-RU" b="1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8769" y="5579269"/>
            <a:ext cx="1717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b="1"/>
              <a:t>T</a:t>
            </a:r>
            <a:r>
              <a:rPr lang="ru-RU" b="1"/>
              <a:t>-1пп </a:t>
            </a:r>
          </a:p>
          <a:p>
            <a:pPr algn="ctr" eaLnBrk="1" hangingPunct="1"/>
            <a:r>
              <a:rPr lang="ru-RU" b="1"/>
              <a:t>(ГОСТ  10277)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728913" y="6073775"/>
            <a:ext cx="2070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/>
              <a:t>РГ-1 («нафтил», </a:t>
            </a:r>
          </a:p>
          <a:p>
            <a:pPr eaLnBrk="1" hangingPunct="1"/>
            <a:r>
              <a:rPr lang="ru-RU" b="1"/>
              <a:t>ТУ 38.001244-81)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42913" y="2219325"/>
            <a:ext cx="4071937" cy="1143000"/>
          </a:xfrm>
          <a:prstGeom prst="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014537" y="4420753"/>
            <a:ext cx="4143375" cy="1124386"/>
          </a:xfrm>
          <a:prstGeom prst="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942975" y="3648076"/>
            <a:ext cx="628650" cy="12001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3443288" y="3433763"/>
            <a:ext cx="571500" cy="3571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3514725" y="5648325"/>
            <a:ext cx="571500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C7274-80B3-4458-B082-20C357F886A2}"/>
              </a:ext>
            </a:extLst>
          </p:cNvPr>
          <p:cNvSpPr txBox="1"/>
          <p:nvPr/>
        </p:nvSpPr>
        <p:spPr>
          <a:xfrm>
            <a:off x="4980214" y="2324100"/>
            <a:ext cx="1260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ИНХС РАН, </a:t>
            </a:r>
          </a:p>
          <a:p>
            <a:r>
              <a:rPr lang="ru-RU" dirty="0"/>
              <a:t>25 НИИ</a:t>
            </a:r>
          </a:p>
          <a:p>
            <a:r>
              <a:rPr lang="ru-RU" dirty="0"/>
              <a:t>ЦИАМ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417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8"/>
          <p:cNvSpPr/>
          <p:nvPr/>
        </p:nvSpPr>
        <p:spPr>
          <a:xfrm>
            <a:off x="1052241" y="154644"/>
            <a:ext cx="9722027" cy="624003"/>
          </a:xfrm>
          <a:custGeom>
            <a:avLst/>
            <a:gdLst>
              <a:gd name="connsiteX0" fmla="*/ 0 w 10179423"/>
              <a:gd name="connsiteY0" fmla="*/ 593042 h 593042"/>
              <a:gd name="connsiteX1" fmla="*/ 551671 w 10179423"/>
              <a:gd name="connsiteY1" fmla="*/ 0 h 593042"/>
              <a:gd name="connsiteX2" fmla="*/ 10179423 w 10179423"/>
              <a:gd name="connsiteY2" fmla="*/ 0 h 593042"/>
              <a:gd name="connsiteX3" fmla="*/ 9627752 w 10179423"/>
              <a:gd name="connsiteY3" fmla="*/ 593042 h 593042"/>
              <a:gd name="connsiteX4" fmla="*/ 0 w 10179423"/>
              <a:gd name="connsiteY4" fmla="*/ 593042 h 593042"/>
              <a:gd name="connsiteX0" fmla="*/ 13106 w 9627752"/>
              <a:gd name="connsiteY0" fmla="*/ 606489 h 606489"/>
              <a:gd name="connsiteX1" fmla="*/ 0 w 9627752"/>
              <a:gd name="connsiteY1" fmla="*/ 0 h 606489"/>
              <a:gd name="connsiteX2" fmla="*/ 9627752 w 9627752"/>
              <a:gd name="connsiteY2" fmla="*/ 0 h 606489"/>
              <a:gd name="connsiteX3" fmla="*/ 9076081 w 9627752"/>
              <a:gd name="connsiteY3" fmla="*/ 593042 h 606489"/>
              <a:gd name="connsiteX4" fmla="*/ 13106 w 9627752"/>
              <a:gd name="connsiteY4" fmla="*/ 606489 h 606489"/>
              <a:gd name="connsiteX0" fmla="*/ 0 w 9628093"/>
              <a:gd name="connsiteY0" fmla="*/ 606489 h 606489"/>
              <a:gd name="connsiteX1" fmla="*/ 341 w 9628093"/>
              <a:gd name="connsiteY1" fmla="*/ 0 h 606489"/>
              <a:gd name="connsiteX2" fmla="*/ 9628093 w 9628093"/>
              <a:gd name="connsiteY2" fmla="*/ 0 h 606489"/>
              <a:gd name="connsiteX3" fmla="*/ 9076422 w 9628093"/>
              <a:gd name="connsiteY3" fmla="*/ 593042 h 606489"/>
              <a:gd name="connsiteX4" fmla="*/ 0 w 9628093"/>
              <a:gd name="connsiteY4" fmla="*/ 606489 h 606489"/>
              <a:gd name="connsiteX0" fmla="*/ 0 w 10571308"/>
              <a:gd name="connsiteY0" fmla="*/ 616456 h 616456"/>
              <a:gd name="connsiteX1" fmla="*/ 341 w 10571308"/>
              <a:gd name="connsiteY1" fmla="*/ 9967 h 616456"/>
              <a:gd name="connsiteX2" fmla="*/ 10571308 w 10571308"/>
              <a:gd name="connsiteY2" fmla="*/ 0 h 616456"/>
              <a:gd name="connsiteX3" fmla="*/ 9076422 w 10571308"/>
              <a:gd name="connsiteY3" fmla="*/ 603009 h 616456"/>
              <a:gd name="connsiteX4" fmla="*/ 0 w 10571308"/>
              <a:gd name="connsiteY4" fmla="*/ 616456 h 616456"/>
              <a:gd name="connsiteX0" fmla="*/ 0 w 11703168"/>
              <a:gd name="connsiteY0" fmla="*/ 646356 h 646356"/>
              <a:gd name="connsiteX1" fmla="*/ 1132201 w 11703168"/>
              <a:gd name="connsiteY1" fmla="*/ 9967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1703168"/>
              <a:gd name="connsiteY0" fmla="*/ 646356 h 646356"/>
              <a:gd name="connsiteX1" fmla="*/ 371938 w 11703168"/>
              <a:gd name="connsiteY1" fmla="*/ 35069 h 646356"/>
              <a:gd name="connsiteX2" fmla="*/ 11703168 w 11703168"/>
              <a:gd name="connsiteY2" fmla="*/ 0 h 646356"/>
              <a:gd name="connsiteX3" fmla="*/ 10208282 w 11703168"/>
              <a:gd name="connsiteY3" fmla="*/ 603009 h 646356"/>
              <a:gd name="connsiteX4" fmla="*/ 0 w 11703168"/>
              <a:gd name="connsiteY4" fmla="*/ 646356 h 646356"/>
              <a:gd name="connsiteX0" fmla="*/ 0 w 10646215"/>
              <a:gd name="connsiteY0" fmla="*/ 611287 h 611287"/>
              <a:gd name="connsiteX1" fmla="*/ 371938 w 10646215"/>
              <a:gd name="connsiteY1" fmla="*/ 0 h 611287"/>
              <a:gd name="connsiteX2" fmla="*/ 10646215 w 10646215"/>
              <a:gd name="connsiteY2" fmla="*/ 15134 h 611287"/>
              <a:gd name="connsiteX3" fmla="*/ 10208282 w 10646215"/>
              <a:gd name="connsiteY3" fmla="*/ 567940 h 611287"/>
              <a:gd name="connsiteX4" fmla="*/ 0 w 10646215"/>
              <a:gd name="connsiteY4" fmla="*/ 611287 h 611287"/>
              <a:gd name="connsiteX0" fmla="*/ 0 w 10646215"/>
              <a:gd name="connsiteY0" fmla="*/ 596153 h 596153"/>
              <a:gd name="connsiteX1" fmla="*/ 149421 w 10646215"/>
              <a:gd name="connsiteY1" fmla="*/ 10773 h 596153"/>
              <a:gd name="connsiteX2" fmla="*/ 10646215 w 10646215"/>
              <a:gd name="connsiteY2" fmla="*/ 0 h 596153"/>
              <a:gd name="connsiteX3" fmla="*/ 10208282 w 10646215"/>
              <a:gd name="connsiteY3" fmla="*/ 552806 h 596153"/>
              <a:gd name="connsiteX4" fmla="*/ 0 w 10646215"/>
              <a:gd name="connsiteY4" fmla="*/ 596153 h 59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215" h="596153">
                <a:moveTo>
                  <a:pt x="0" y="596153"/>
                </a:moveTo>
                <a:cubicBezTo>
                  <a:pt x="114" y="393990"/>
                  <a:pt x="149307" y="212936"/>
                  <a:pt x="149421" y="10773"/>
                </a:cubicBezTo>
                <a:lnTo>
                  <a:pt x="10646215" y="0"/>
                </a:lnTo>
                <a:lnTo>
                  <a:pt x="10208282" y="552806"/>
                </a:lnTo>
                <a:lnTo>
                  <a:pt x="0" y="5961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ПРОИЗВОДСТВО ЗИМНИХ И АРКТИЧЕСКИХ ДИЗЕЛЬНЫХ ТОПЛИВ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1167" y="973198"/>
            <a:ext cx="5359180" cy="26207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0294" y="1114043"/>
            <a:ext cx="523005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Дизельные фракции </a:t>
            </a:r>
            <a:r>
              <a:rPr lang="ru-RU" sz="2400" b="1" dirty="0" err="1"/>
              <a:t>нафтенсодержащих</a:t>
            </a:r>
            <a:r>
              <a:rPr lang="ru-RU" sz="2400" b="1" dirty="0"/>
              <a:t> </a:t>
            </a:r>
            <a:r>
              <a:rPr lang="ru-RU" sz="2400" b="1" dirty="0" err="1"/>
              <a:t>нефтей</a:t>
            </a:r>
            <a:endParaRPr lang="ru-RU" sz="2400" b="1" dirty="0"/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/>
              <a:t>Низкие  температуры </a:t>
            </a:r>
            <a:r>
              <a:rPr lang="ru-RU" sz="2000" dirty="0" err="1"/>
              <a:t>фильтруемости</a:t>
            </a:r>
            <a:r>
              <a:rPr lang="ru-RU" sz="2000" dirty="0"/>
              <a:t> и застывания   (</a:t>
            </a:r>
            <a:r>
              <a:rPr lang="en-US" sz="2000" dirty="0"/>
              <a:t>&lt;-60 </a:t>
            </a:r>
            <a:r>
              <a:rPr lang="en-US" sz="2000" baseline="30000" dirty="0" err="1"/>
              <a:t>o</a:t>
            </a:r>
            <a:r>
              <a:rPr lang="en-US" sz="2000" dirty="0" err="1"/>
              <a:t>C</a:t>
            </a:r>
            <a:r>
              <a:rPr lang="en-US" sz="20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/>
              <a:t>Низкое </a:t>
            </a:r>
            <a:r>
              <a:rPr lang="ru-RU" sz="2000" dirty="0" err="1"/>
              <a:t>цетановое</a:t>
            </a:r>
            <a:r>
              <a:rPr lang="ru-RU" sz="2000" dirty="0"/>
              <a:t> число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/>
              <a:t>Наличие нафтеновых кислот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3BC02-DEFA-4DAF-948A-3CF3BAD19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97" y="3647906"/>
            <a:ext cx="3520060" cy="320846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86F1F23-8DEE-4512-A92A-9D6213324C1A}"/>
              </a:ext>
            </a:extLst>
          </p:cNvPr>
          <p:cNvSpPr/>
          <p:nvPr/>
        </p:nvSpPr>
        <p:spPr>
          <a:xfrm rot="10800000">
            <a:off x="2975320" y="5000879"/>
            <a:ext cx="747594" cy="251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Скругленный прямоугольник 3">
            <a:extLst>
              <a:ext uri="{FF2B5EF4-FFF2-40B4-BE49-F238E27FC236}">
                <a16:creationId xmlns:a16="http://schemas.microsoft.com/office/drawing/2014/main" id="{F26E7404-6C3A-4F65-97D3-516C801729BB}"/>
              </a:ext>
            </a:extLst>
          </p:cNvPr>
          <p:cNvSpPr/>
          <p:nvPr/>
        </p:nvSpPr>
        <p:spPr>
          <a:xfrm>
            <a:off x="6172201" y="1206578"/>
            <a:ext cx="4784548" cy="10770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Парафино</a:t>
            </a:r>
            <a:r>
              <a:rPr lang="ru-RU" b="1" dirty="0">
                <a:solidFill>
                  <a:schemeClr val="tx1"/>
                </a:solidFill>
              </a:rPr>
              <a:t>-нафтеновая фракция 220-400 </a:t>
            </a:r>
            <a:r>
              <a:rPr lang="ru-RU" b="1" baseline="30000" dirty="0" err="1">
                <a:solidFill>
                  <a:schemeClr val="tx1"/>
                </a:solidFill>
              </a:rPr>
              <a:t>о</a:t>
            </a:r>
            <a:r>
              <a:rPr lang="ru-RU" b="1" dirty="0" err="1">
                <a:solidFill>
                  <a:schemeClr val="tx1"/>
                </a:solidFill>
              </a:rPr>
              <a:t>С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2E8A7A8B-ADE8-455E-A63E-6890799F0800}"/>
              </a:ext>
            </a:extLst>
          </p:cNvPr>
          <p:cNvSpPr/>
          <p:nvPr/>
        </p:nvSpPr>
        <p:spPr>
          <a:xfrm>
            <a:off x="6466114" y="2520043"/>
            <a:ext cx="468086" cy="10739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Скругленный прямоугольник 3">
            <a:extLst>
              <a:ext uri="{FF2B5EF4-FFF2-40B4-BE49-F238E27FC236}">
                <a16:creationId xmlns:a16="http://schemas.microsoft.com/office/drawing/2014/main" id="{12E66297-4F4B-4CE7-A954-58AFA5BC48DA}"/>
              </a:ext>
            </a:extLst>
          </p:cNvPr>
          <p:cNvSpPr/>
          <p:nvPr/>
        </p:nvSpPr>
        <p:spPr>
          <a:xfrm>
            <a:off x="4940127" y="3734835"/>
            <a:ext cx="3520060" cy="10770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Нафтеновая фракция 200-360 </a:t>
            </a:r>
            <a:r>
              <a:rPr lang="ru-RU" b="1" baseline="30000" dirty="0" err="1">
                <a:solidFill>
                  <a:schemeClr val="tx1"/>
                </a:solidFill>
              </a:rPr>
              <a:t>о</a:t>
            </a:r>
            <a:r>
              <a:rPr lang="ru-RU" b="1" dirty="0" err="1">
                <a:solidFill>
                  <a:schemeClr val="tx1"/>
                </a:solidFill>
              </a:rPr>
              <a:t>С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Низкозастывающий</a:t>
            </a:r>
            <a:r>
              <a:rPr lang="ru-RU" b="1" dirty="0">
                <a:solidFill>
                  <a:schemeClr val="tx1"/>
                </a:solidFill>
              </a:rPr>
              <a:t> компонент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E5DE15EA-B6F1-416B-93CD-3EC226E13DFF}"/>
              </a:ext>
            </a:extLst>
          </p:cNvPr>
          <p:cNvSpPr/>
          <p:nvPr/>
        </p:nvSpPr>
        <p:spPr>
          <a:xfrm>
            <a:off x="9739312" y="2354358"/>
            <a:ext cx="468086" cy="6878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Mozyr Oil Refinery getting ready to commission hydrocracking plant">
            <a:extLst>
              <a:ext uri="{FF2B5EF4-FFF2-40B4-BE49-F238E27FC236}">
                <a16:creationId xmlns:a16="http://schemas.microsoft.com/office/drawing/2014/main" id="{6ED1AAE6-EBC7-4324-9104-7390CAF00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857" y="3042199"/>
            <a:ext cx="2481943" cy="138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3A4765-ED47-4DD2-9689-8C20BE2EB44C}"/>
              </a:ext>
            </a:extLst>
          </p:cNvPr>
          <p:cNvSpPr txBox="1"/>
          <p:nvPr/>
        </p:nvSpPr>
        <p:spPr>
          <a:xfrm>
            <a:off x="8871857" y="4507051"/>
            <a:ext cx="2585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Гидрокрекинг  нафтенов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0433E7-5B1C-4178-B9E3-23D505C2B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290" y="4859835"/>
            <a:ext cx="2945258" cy="460612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9E99F925-C617-4FF7-B5C1-0F3CA0286335}"/>
              </a:ext>
            </a:extLst>
          </p:cNvPr>
          <p:cNvSpPr/>
          <p:nvPr/>
        </p:nvSpPr>
        <p:spPr>
          <a:xfrm>
            <a:off x="10072876" y="5328557"/>
            <a:ext cx="468086" cy="460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Скругленный прямоугольник 3">
            <a:extLst>
              <a:ext uri="{FF2B5EF4-FFF2-40B4-BE49-F238E27FC236}">
                <a16:creationId xmlns:a16="http://schemas.microsoft.com/office/drawing/2014/main" id="{BA877AAD-7750-42DF-9F8C-E7E60FCFA554}"/>
              </a:ext>
            </a:extLst>
          </p:cNvPr>
          <p:cNvSpPr/>
          <p:nvPr/>
        </p:nvSpPr>
        <p:spPr>
          <a:xfrm>
            <a:off x="8546889" y="5832486"/>
            <a:ext cx="3520060" cy="8708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Изопарфины</a:t>
            </a:r>
            <a:r>
              <a:rPr lang="ru-RU" b="1" dirty="0">
                <a:solidFill>
                  <a:schemeClr val="tx1"/>
                </a:solidFill>
              </a:rPr>
              <a:t> 200-360 </a:t>
            </a:r>
            <a:r>
              <a:rPr lang="ru-RU" b="1" baseline="30000" dirty="0" err="1">
                <a:solidFill>
                  <a:schemeClr val="tx1"/>
                </a:solidFill>
              </a:rPr>
              <a:t>о</a:t>
            </a:r>
            <a:r>
              <a:rPr lang="ru-RU" b="1" dirty="0" err="1">
                <a:solidFill>
                  <a:schemeClr val="tx1"/>
                </a:solidFill>
              </a:rPr>
              <a:t>С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</a:rPr>
              <a:t>Цетанповышающий</a:t>
            </a:r>
            <a:r>
              <a:rPr lang="ru-RU" b="1" dirty="0">
                <a:solidFill>
                  <a:schemeClr val="tx1"/>
                </a:solidFill>
              </a:rPr>
              <a:t> компонент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FF1854DA-01CB-47F6-A7F5-23A2A2C2D022}"/>
              </a:ext>
            </a:extLst>
          </p:cNvPr>
          <p:cNvSpPr/>
          <p:nvPr/>
        </p:nvSpPr>
        <p:spPr>
          <a:xfrm rot="5400000">
            <a:off x="7840863" y="5915372"/>
            <a:ext cx="468086" cy="695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E6CF160E-A182-4D0E-A8CC-F1D02897E617}"/>
              </a:ext>
            </a:extLst>
          </p:cNvPr>
          <p:cNvSpPr/>
          <p:nvPr/>
        </p:nvSpPr>
        <p:spPr>
          <a:xfrm>
            <a:off x="6466114" y="4859835"/>
            <a:ext cx="468086" cy="6878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Скругленный прямоугольник 3">
            <a:extLst>
              <a:ext uri="{FF2B5EF4-FFF2-40B4-BE49-F238E27FC236}">
                <a16:creationId xmlns:a16="http://schemas.microsoft.com/office/drawing/2014/main" id="{C2DEE65B-F668-4A12-861A-67BCA4B6C293}"/>
              </a:ext>
            </a:extLst>
          </p:cNvPr>
          <p:cNvSpPr/>
          <p:nvPr/>
        </p:nvSpPr>
        <p:spPr>
          <a:xfrm>
            <a:off x="5075147" y="5631393"/>
            <a:ext cx="2668988" cy="10770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Зимнее (арктическое) дизельное топливо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A0AF31-B95A-4E9F-87B3-33E0F6D4AFF9}"/>
              </a:ext>
            </a:extLst>
          </p:cNvPr>
          <p:cNvSpPr txBox="1"/>
          <p:nvPr/>
        </p:nvSpPr>
        <p:spPr>
          <a:xfrm>
            <a:off x="8834290" y="5348870"/>
            <a:ext cx="122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ИК СО РАН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448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3342</TotalTime>
  <Words>3722</Words>
  <Application>Microsoft Office PowerPoint</Application>
  <PresentationFormat>Широкоэкранный</PresentationFormat>
  <Paragraphs>842</Paragraphs>
  <Slides>35</Slides>
  <Notes>6</Notes>
  <HiddenSlides>2</HiddenSlides>
  <MMClips>1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35</vt:i4>
      </vt:variant>
    </vt:vector>
  </HeadingPairs>
  <TitlesOfParts>
    <vt:vector size="54" baseType="lpstr">
      <vt:lpstr>Arial</vt:lpstr>
      <vt:lpstr>Arial Narrow</vt:lpstr>
      <vt:lpstr>Calibri</vt:lpstr>
      <vt:lpstr>Calibri Light</vt:lpstr>
      <vt:lpstr>Chevin Pro Light</vt:lpstr>
      <vt:lpstr>Courier New</vt:lpstr>
      <vt:lpstr>proxima-nova</vt:lpstr>
      <vt:lpstr>Symbol</vt:lpstr>
      <vt:lpstr>Tahoma</vt:lpstr>
      <vt:lpstr>Times New Roman</vt:lpstr>
      <vt:lpstr>Verdana</vt:lpstr>
      <vt:lpstr>Wingdings</vt:lpstr>
      <vt:lpstr>Wingdings 2</vt:lpstr>
      <vt:lpstr>Тема Office</vt:lpstr>
      <vt:lpstr>CS ChemDraw Drawing</vt:lpstr>
      <vt:lpstr>SPW 14.0 Graph</vt:lpstr>
      <vt:lpstr>Document</vt:lpstr>
      <vt:lpstr>ChemSketch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Комплексное использование продуктов парциального окисления и окислительного крекинга. Новый тип GTL-процессов (ИХФ, ИПХФ). </vt:lpstr>
      <vt:lpstr>Презентация PowerPoint</vt:lpstr>
      <vt:lpstr>Энергетический переход и роль водорода</vt:lpstr>
      <vt:lpstr>«Разноцветный» Водород в мировой энергетике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</dc:creator>
  <cp:lastModifiedBy>User</cp:lastModifiedBy>
  <cp:revision>55</cp:revision>
  <dcterms:created xsi:type="dcterms:W3CDTF">2020-09-26T08:25:31Z</dcterms:created>
  <dcterms:modified xsi:type="dcterms:W3CDTF">2020-09-30T05:46:55Z</dcterms:modified>
</cp:coreProperties>
</file>