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916" r:id="rId2"/>
    <p:sldId id="912" r:id="rId3"/>
    <p:sldId id="865" r:id="rId4"/>
    <p:sldId id="915" r:id="rId5"/>
    <p:sldId id="900" r:id="rId6"/>
    <p:sldId id="899" r:id="rId7"/>
    <p:sldId id="894" r:id="rId8"/>
    <p:sldId id="897" r:id="rId9"/>
    <p:sldId id="905" r:id="rId10"/>
    <p:sldId id="906" r:id="rId11"/>
    <p:sldId id="908" r:id="rId12"/>
    <p:sldId id="914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43" autoAdjust="0"/>
    <p:restoredTop sz="94541"/>
  </p:normalViewPr>
  <p:slideViewPr>
    <p:cSldViewPr>
      <p:cViewPr varScale="1">
        <p:scale>
          <a:sx n="143" d="100"/>
          <a:sy n="143" d="100"/>
        </p:scale>
        <p:origin x="738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0" d="100"/>
        <a:sy n="2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2503516174402199E-2"/>
                  <c:y val="0.103030303030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3B6-4C73-9F55-CAD07BADF5B3}"/>
                </c:ext>
              </c:extLst>
            </c:dLbl>
            <c:dLbl>
              <c:idx val="1"/>
              <c:layout>
                <c:manualLayout>
                  <c:x val="-3.37552742616034E-2"/>
                  <c:y val="7.272727272727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B6-4C73-9F55-CAD07BADF5B3}"/>
                </c:ext>
              </c:extLst>
            </c:dLbl>
            <c:dLbl>
              <c:idx val="2"/>
              <c:layout>
                <c:manualLayout>
                  <c:x val="-4.2194092827004301E-2"/>
                  <c:y val="9.090909090909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B6-4C73-9F55-CAD07BADF5B3}"/>
                </c:ext>
              </c:extLst>
            </c:dLbl>
            <c:dLbl>
              <c:idx val="3"/>
              <c:layout>
                <c:manualLayout>
                  <c:x val="-3.9381153305203899E-2"/>
                  <c:y val="0.10303030303030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B6-4C73-9F55-CAD07BADF5B3}"/>
                </c:ext>
              </c:extLst>
            </c:dLbl>
            <c:dLbl>
              <c:idx val="4"/>
              <c:layout>
                <c:manualLayout>
                  <c:x val="-5.3445850914205298E-2"/>
                  <c:y val="9.090909090909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B6-4C73-9F55-CAD07BADF5B3}"/>
                </c:ext>
              </c:extLst>
            </c:dLbl>
            <c:dLbl>
              <c:idx val="5"/>
              <c:layout>
                <c:manualLayout>
                  <c:x val="-3.6568213783403698E-2"/>
                  <c:y val="0.1151515151515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B6-4C73-9F55-CAD07BADF5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167</c:v>
                </c:pt>
                <c:pt idx="1">
                  <c:v>158</c:v>
                </c:pt>
                <c:pt idx="2">
                  <c:v>138</c:v>
                </c:pt>
                <c:pt idx="3">
                  <c:v>150</c:v>
                </c:pt>
                <c:pt idx="4">
                  <c:v>116</c:v>
                </c:pt>
                <c:pt idx="5">
                  <c:v>121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C3B6-4C73-9F55-CAD07BADF5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0"/>
                  <c:y val="-9.696969696969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B6-4C73-9F55-CAD07BADF5B3}"/>
                </c:ext>
              </c:extLst>
            </c:dLbl>
            <c:dLbl>
              <c:idx val="1"/>
              <c:layout>
                <c:manualLayout>
                  <c:x val="-2.2503516174402199E-2"/>
                  <c:y val="-0.1272727272727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3B6-4C73-9F55-CAD07BADF5B3}"/>
                </c:ext>
              </c:extLst>
            </c:dLbl>
            <c:dLbl>
              <c:idx val="2"/>
              <c:layout>
                <c:manualLayout>
                  <c:x val="-2.8129395218002898E-2"/>
                  <c:y val="-9.0909090909090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3B6-4C73-9F55-CAD07BADF5B3}"/>
                </c:ext>
              </c:extLst>
            </c:dLbl>
            <c:dLbl>
              <c:idx val="3"/>
              <c:layout>
                <c:manualLayout>
                  <c:x val="-4.7819971870604799E-2"/>
                  <c:y val="-6.6666666666666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3B6-4C73-9F55-CAD07BADF5B3}"/>
                </c:ext>
              </c:extLst>
            </c:dLbl>
            <c:dLbl>
              <c:idx val="4"/>
              <c:layout>
                <c:manualLayout>
                  <c:x val="-4.2194092827004197E-2"/>
                  <c:y val="-0.1090909090909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3B6-4C73-9F55-CAD07BADF5B3}"/>
                </c:ext>
              </c:extLst>
            </c:dLbl>
            <c:dLbl>
              <c:idx val="5"/>
              <c:layout>
                <c:manualLayout>
                  <c:x val="-5.90717299578059E-2"/>
                  <c:y val="-7.2727272727272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3B6-4C73-9F55-CAD07BADF5B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182</c:v>
                </c:pt>
                <c:pt idx="1">
                  <c:v>181</c:v>
                </c:pt>
                <c:pt idx="2">
                  <c:v>244</c:v>
                </c:pt>
                <c:pt idx="3">
                  <c:v>250</c:v>
                </c:pt>
                <c:pt idx="4">
                  <c:v>203</c:v>
                </c:pt>
                <c:pt idx="5">
                  <c:v>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C3B6-4C73-9F55-CAD07BADF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192960"/>
        <c:axId val="7194496"/>
      </c:lineChart>
      <c:catAx>
        <c:axId val="7192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194496"/>
        <c:crosses val="autoZero"/>
        <c:auto val="1"/>
        <c:lblAlgn val="ctr"/>
        <c:lblOffset val="100"/>
        <c:noMultiLvlLbl val="0"/>
      </c:catAx>
      <c:valAx>
        <c:axId val="7194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929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1951538965291E-2"/>
                  <c:y val="8.097165991902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B2D-4555-980D-809BCA5A1482}"/>
                </c:ext>
              </c:extLst>
            </c:dLbl>
            <c:dLbl>
              <c:idx val="1"/>
              <c:layout>
                <c:manualLayout>
                  <c:x val="-2.88146692861819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2D-4555-980D-809BCA5A1482}"/>
                </c:ext>
              </c:extLst>
            </c:dLbl>
            <c:dLbl>
              <c:idx val="2"/>
              <c:layout>
                <c:manualLayout>
                  <c:x val="-3.9292730844793698E-2"/>
                  <c:y val="7.01754385964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B2D-4555-980D-809BCA5A1482}"/>
                </c:ext>
              </c:extLst>
            </c:dLbl>
            <c:dLbl>
              <c:idx val="3"/>
              <c:layout>
                <c:manualLayout>
                  <c:x val="-2.61951538965291E-2"/>
                  <c:y val="7.557354925775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B2D-4555-980D-809BCA5A1482}"/>
                </c:ext>
              </c:extLst>
            </c:dLbl>
            <c:dLbl>
              <c:idx val="4"/>
              <c:layout>
                <c:manualLayout>
                  <c:x val="-4.7151277013752498E-2"/>
                  <c:y val="5.9379217273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2D-4555-980D-809BCA5A14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74</c:v>
                </c:pt>
                <c:pt idx="1">
                  <c:v>78</c:v>
                </c:pt>
                <c:pt idx="2">
                  <c:v>62</c:v>
                </c:pt>
                <c:pt idx="3">
                  <c:v>52</c:v>
                </c:pt>
                <c:pt idx="4">
                  <c:v>43</c:v>
                </c:pt>
                <c:pt idx="5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B2D-4555-980D-809BCA5A148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053700065487899E-2"/>
                  <c:y val="-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B2D-4555-980D-809BCA5A1482}"/>
                </c:ext>
              </c:extLst>
            </c:dLbl>
            <c:dLbl>
              <c:idx val="1"/>
              <c:layout>
                <c:manualLayout>
                  <c:x val="-2.61951538965291E-2"/>
                  <c:y val="-5.9379217273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B2D-4555-980D-809BCA5A1482}"/>
                </c:ext>
              </c:extLst>
            </c:dLbl>
            <c:dLbl>
              <c:idx val="2"/>
              <c:layout>
                <c:manualLayout>
                  <c:x val="-3.9292730844793698E-2"/>
                  <c:y val="-7.01754385964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B2D-4555-980D-809BCA5A1482}"/>
                </c:ext>
              </c:extLst>
            </c:dLbl>
            <c:dLbl>
              <c:idx val="3"/>
              <c:layout>
                <c:manualLayout>
                  <c:x val="-4.4531761624099497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2D-4555-980D-809BCA5A1482}"/>
                </c:ext>
              </c:extLst>
            </c:dLbl>
            <c:dLbl>
              <c:idx val="4"/>
              <c:layout>
                <c:manualLayout>
                  <c:x val="-3.4053700065487899E-2"/>
                  <c:y val="-0.107962213225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B2D-4555-980D-809BCA5A148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79</c:v>
                </c:pt>
                <c:pt idx="1">
                  <c:v>64</c:v>
                </c:pt>
                <c:pt idx="2">
                  <c:v>65</c:v>
                </c:pt>
                <c:pt idx="3">
                  <c:v>77</c:v>
                </c:pt>
                <c:pt idx="4">
                  <c:v>54</c:v>
                </c:pt>
                <c:pt idx="5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B2D-4555-980D-809BCA5A14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746112"/>
        <c:axId val="6747648"/>
      </c:lineChart>
      <c:catAx>
        <c:axId val="6746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747648"/>
        <c:crosses val="autoZero"/>
        <c:auto val="1"/>
        <c:lblAlgn val="ctr"/>
        <c:lblOffset val="100"/>
        <c:noMultiLvlLbl val="0"/>
      </c:catAx>
      <c:valAx>
        <c:axId val="67476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7461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1951538965291E-2"/>
                  <c:y val="8.097165991902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E7-4AA8-93B3-24B0BE9C9E3F}"/>
                </c:ext>
              </c:extLst>
            </c:dLbl>
            <c:dLbl>
              <c:idx val="1"/>
              <c:layout>
                <c:manualLayout>
                  <c:x val="-2.88146692861819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E7-4AA8-93B3-24B0BE9C9E3F}"/>
                </c:ext>
              </c:extLst>
            </c:dLbl>
            <c:dLbl>
              <c:idx val="2"/>
              <c:layout>
                <c:manualLayout>
                  <c:x val="-3.9292730844793698E-2"/>
                  <c:y val="7.01754385964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E7-4AA8-93B3-24B0BE9C9E3F}"/>
                </c:ext>
              </c:extLst>
            </c:dLbl>
            <c:dLbl>
              <c:idx val="3"/>
              <c:layout>
                <c:manualLayout>
                  <c:x val="-2.61951538965291E-2"/>
                  <c:y val="7.55735492577598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E7-4AA8-93B3-24B0BE9C9E3F}"/>
                </c:ext>
              </c:extLst>
            </c:dLbl>
            <c:dLbl>
              <c:idx val="4"/>
              <c:layout>
                <c:manualLayout>
                  <c:x val="-4.7151277013752498E-2"/>
                  <c:y val="5.9379217273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E7-4AA8-93B3-24B0BE9C9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448</c:v>
                </c:pt>
                <c:pt idx="1">
                  <c:v>528</c:v>
                </c:pt>
                <c:pt idx="2">
                  <c:v>515</c:v>
                </c:pt>
                <c:pt idx="3">
                  <c:v>510</c:v>
                </c:pt>
                <c:pt idx="4">
                  <c:v>612</c:v>
                </c:pt>
                <c:pt idx="5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5E7-4AA8-93B3-24B0BE9C9E3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053700065487899E-2"/>
                  <c:y val="-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E7-4AA8-93B3-24B0BE9C9E3F}"/>
                </c:ext>
              </c:extLst>
            </c:dLbl>
            <c:dLbl>
              <c:idx val="1"/>
              <c:layout>
                <c:manualLayout>
                  <c:x val="-2.61951538965291E-2"/>
                  <c:y val="-5.93792172739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5E7-4AA8-93B3-24B0BE9C9E3F}"/>
                </c:ext>
              </c:extLst>
            </c:dLbl>
            <c:dLbl>
              <c:idx val="2"/>
              <c:layout>
                <c:manualLayout>
                  <c:x val="-3.9292730844793698E-2"/>
                  <c:y val="-7.0175438596491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E7-4AA8-93B3-24B0BE9C9E3F}"/>
                </c:ext>
              </c:extLst>
            </c:dLbl>
            <c:dLbl>
              <c:idx val="3"/>
              <c:layout>
                <c:manualLayout>
                  <c:x val="-4.4531761624099497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E7-4AA8-93B3-24B0BE9C9E3F}"/>
                </c:ext>
              </c:extLst>
            </c:dLbl>
            <c:dLbl>
              <c:idx val="4"/>
              <c:layout>
                <c:manualLayout>
                  <c:x val="-3.4053700065487899E-2"/>
                  <c:y val="-0.107962213225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E7-4AA8-93B3-24B0BE9C9E3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721</c:v>
                </c:pt>
                <c:pt idx="1">
                  <c:v>746</c:v>
                </c:pt>
                <c:pt idx="2">
                  <c:v>1017</c:v>
                </c:pt>
                <c:pt idx="3">
                  <c:v>1120</c:v>
                </c:pt>
                <c:pt idx="4">
                  <c:v>859</c:v>
                </c:pt>
                <c:pt idx="5">
                  <c:v>875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5E7-4AA8-93B3-24B0BE9C9E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052800"/>
        <c:axId val="39054336"/>
      </c:lineChart>
      <c:catAx>
        <c:axId val="39052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9054336"/>
        <c:crosses val="autoZero"/>
        <c:auto val="1"/>
        <c:lblAlgn val="ctr"/>
        <c:lblOffset val="100"/>
        <c:noMultiLvlLbl val="0"/>
      </c:catAx>
      <c:valAx>
        <c:axId val="39054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0528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8793060691669198E-2"/>
                  <c:y val="4.378047924306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F61-4D8E-A2D6-36AFD63B33F6}"/>
                </c:ext>
              </c:extLst>
            </c:dLbl>
            <c:dLbl>
              <c:idx val="1"/>
              <c:layout>
                <c:manualLayout>
                  <c:x val="-2.88146692861819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F61-4D8E-A2D6-36AFD63B33F6}"/>
                </c:ext>
              </c:extLst>
            </c:dLbl>
            <c:dLbl>
              <c:idx val="2"/>
              <c:layout>
                <c:manualLayout>
                  <c:x val="-3.40537000654878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F61-4D8E-A2D6-36AFD63B33F6}"/>
                </c:ext>
              </c:extLst>
            </c:dLbl>
            <c:dLbl>
              <c:idx val="3"/>
              <c:layout>
                <c:manualLayout>
                  <c:x val="-3.2494405383528803E-2"/>
                  <c:y val="7.747060761366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61-4D8E-A2D6-36AFD63B33F6}"/>
                </c:ext>
              </c:extLst>
            </c:dLbl>
            <c:dLbl>
              <c:idx val="4"/>
              <c:layout>
                <c:manualLayout>
                  <c:x val="-4.7151258987096697E-2"/>
                  <c:y val="-2.4641539799208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F61-4D8E-A2D6-36AFD63B33F6}"/>
                </c:ext>
              </c:extLst>
            </c:dLbl>
            <c:dLbl>
              <c:idx val="5"/>
              <c:layout>
                <c:manualLayout>
                  <c:x val="-2.8345064834066E-2"/>
                  <c:y val="5.48693881739186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61-4D8E-A2D6-36AFD63B33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135</c:v>
                </c:pt>
                <c:pt idx="1">
                  <c:v>235</c:v>
                </c:pt>
                <c:pt idx="2">
                  <c:v>213</c:v>
                </c:pt>
                <c:pt idx="3">
                  <c:v>256</c:v>
                </c:pt>
                <c:pt idx="4">
                  <c:v>190</c:v>
                </c:pt>
                <c:pt idx="5">
                  <c:v>208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F61-4D8E-A2D6-36AFD63B33F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03526592283397E-2"/>
                  <c:y val="-9.62779544951313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61-4D8E-A2D6-36AFD63B33F6}"/>
                </c:ext>
              </c:extLst>
            </c:dLbl>
            <c:dLbl>
              <c:idx val="1"/>
              <c:layout>
                <c:manualLayout>
                  <c:x val="-2.61951538965291E-2"/>
                  <c:y val="6.4777327935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F61-4D8E-A2D6-36AFD63B33F6}"/>
                </c:ext>
              </c:extLst>
            </c:dLbl>
            <c:dLbl>
              <c:idx val="2"/>
              <c:layout>
                <c:manualLayout>
                  <c:x val="-1.0478061558611701E-2"/>
                  <c:y val="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F61-4D8E-A2D6-36AFD63B33F6}"/>
                </c:ext>
              </c:extLst>
            </c:dLbl>
            <c:dLbl>
              <c:idx val="3"/>
              <c:layout>
                <c:manualLayout>
                  <c:x val="-4.4531761624099497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F61-4D8E-A2D6-36AFD63B33F6}"/>
                </c:ext>
              </c:extLst>
            </c:dLbl>
            <c:dLbl>
              <c:idx val="4"/>
              <c:layout>
                <c:manualLayout>
                  <c:x val="-3.4053700065487899E-2"/>
                  <c:y val="-0.107962213225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F61-4D8E-A2D6-36AFD63B33F6}"/>
                </c:ext>
              </c:extLst>
            </c:dLbl>
            <c:dLbl>
              <c:idx val="5"/>
              <c:layout>
                <c:manualLayout>
                  <c:x val="-4.7241774723443403E-2"/>
                  <c:y val="-7.54454087391382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F61-4D8E-A2D6-36AFD63B33F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218</c:v>
                </c:pt>
                <c:pt idx="1">
                  <c:v>142</c:v>
                </c:pt>
                <c:pt idx="2">
                  <c:v>165</c:v>
                </c:pt>
                <c:pt idx="3">
                  <c:v>379</c:v>
                </c:pt>
                <c:pt idx="4">
                  <c:v>420</c:v>
                </c:pt>
                <c:pt idx="5">
                  <c:v>435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F61-4D8E-A2D6-36AFD63B33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445632"/>
        <c:axId val="39447168"/>
      </c:lineChart>
      <c:catAx>
        <c:axId val="3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ru-RU"/>
          </a:p>
        </c:txPr>
        <c:crossAx val="39447168"/>
        <c:crosses val="autoZero"/>
        <c:auto val="1"/>
        <c:lblAlgn val="ctr"/>
        <c:lblOffset val="100"/>
        <c:noMultiLvlLbl val="0"/>
      </c:catAx>
      <c:valAx>
        <c:axId val="394471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944563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2.61951538965291E-2"/>
                  <c:y val="0.17813765182186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A1-453A-AF6E-211F22BFFCAA}"/>
                </c:ext>
              </c:extLst>
            </c:dLbl>
            <c:dLbl>
              <c:idx val="1"/>
              <c:layout>
                <c:manualLayout>
                  <c:x val="-2.88146692861819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A1-453A-AF6E-211F22BFFCAA}"/>
                </c:ext>
              </c:extLst>
            </c:dLbl>
            <c:dLbl>
              <c:idx val="2"/>
              <c:layout>
                <c:manualLayout>
                  <c:x val="-3.4053700065487899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7A1-453A-AF6E-211F22BFFCAA}"/>
                </c:ext>
              </c:extLst>
            </c:dLbl>
            <c:dLbl>
              <c:idx val="3"/>
              <c:layout>
                <c:manualLayout>
                  <c:x val="-2.61951538965291E-2"/>
                  <c:y val="-5.3981106612685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7A1-453A-AF6E-211F22BFFCAA}"/>
                </c:ext>
              </c:extLst>
            </c:dLbl>
            <c:dLbl>
              <c:idx val="4"/>
              <c:layout>
                <c:manualLayout>
                  <c:x val="-4.7151277013752498E-2"/>
                  <c:y val="-8.63697705802969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7A1-453A-AF6E-211F22BFF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53</c:v>
                </c:pt>
                <c:pt idx="1">
                  <c:v>49</c:v>
                </c:pt>
                <c:pt idx="2">
                  <c:v>47</c:v>
                </c:pt>
                <c:pt idx="3">
                  <c:v>48</c:v>
                </c:pt>
                <c:pt idx="4">
                  <c:v>41</c:v>
                </c:pt>
                <c:pt idx="5">
                  <c:v>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7A1-453A-AF6E-211F22BFFC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053700065487899E-2"/>
                  <c:y val="-0.15114709851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7A1-453A-AF6E-211F22BFFCAA}"/>
                </c:ext>
              </c:extLst>
            </c:dLbl>
            <c:dLbl>
              <c:idx val="1"/>
              <c:layout>
                <c:manualLayout>
                  <c:x val="-2.61951538965291E-2"/>
                  <c:y val="6.477732793522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A1-453A-AF6E-211F22BFFCAA}"/>
                </c:ext>
              </c:extLst>
            </c:dLbl>
            <c:dLbl>
              <c:idx val="2"/>
              <c:layout>
                <c:manualLayout>
                  <c:x val="-1.0478061558611701E-2"/>
                  <c:y val="4.85829959514169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7A1-453A-AF6E-211F22BFFCAA}"/>
                </c:ext>
              </c:extLst>
            </c:dLbl>
            <c:dLbl>
              <c:idx val="3"/>
              <c:layout>
                <c:manualLayout>
                  <c:x val="-4.4531761624099497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7A1-453A-AF6E-211F22BFFCAA}"/>
                </c:ext>
              </c:extLst>
            </c:dLbl>
            <c:dLbl>
              <c:idx val="4"/>
              <c:layout>
                <c:manualLayout>
                  <c:x val="-3.4053700065487899E-2"/>
                  <c:y val="-0.1079622132253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7A1-453A-AF6E-211F22BFF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43</c:v>
                </c:pt>
                <c:pt idx="1">
                  <c:v>29</c:v>
                </c:pt>
                <c:pt idx="2">
                  <c:v>32</c:v>
                </c:pt>
                <c:pt idx="3">
                  <c:v>84</c:v>
                </c:pt>
                <c:pt idx="4">
                  <c:v>90</c:v>
                </c:pt>
                <c:pt idx="5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B7A1-453A-AF6E-211F22BFF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613824"/>
        <c:axId val="45615360"/>
      </c:lineChart>
      <c:catAx>
        <c:axId val="45613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615360"/>
        <c:crosses val="autoZero"/>
        <c:auto val="1"/>
        <c:lblAlgn val="ctr"/>
        <c:lblOffset val="100"/>
        <c:noMultiLvlLbl val="0"/>
      </c:catAx>
      <c:valAx>
        <c:axId val="45615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613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6.6500157755028294E-2"/>
                  <c:y val="3.731830447679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E-48CC-A915-A3818AAE2729}"/>
                </c:ext>
              </c:extLst>
            </c:dLbl>
            <c:dLbl>
              <c:idx val="1"/>
              <c:layout>
                <c:manualLayout>
                  <c:x val="-2.5455816823271301E-2"/>
                  <c:y val="2.763233924601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E-48CC-A915-A3818AAE2729}"/>
                </c:ext>
              </c:extLst>
            </c:dLbl>
            <c:dLbl>
              <c:idx val="2"/>
              <c:layout>
                <c:manualLayout>
                  <c:x val="-2.39774419565961E-2"/>
                  <c:y val="1.40301101941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E-48CC-A915-A3818AAE2729}"/>
                </c:ext>
              </c:extLst>
            </c:dLbl>
            <c:dLbl>
              <c:idx val="3"/>
              <c:layout>
                <c:manualLayout>
                  <c:x val="-2.2836527971831E-2"/>
                  <c:y val="-1.99754624356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BE-48CC-A915-A3818AAE2729}"/>
                </c:ext>
              </c:extLst>
            </c:dLbl>
            <c:dLbl>
              <c:idx val="4"/>
              <c:layout>
                <c:manualLayout>
                  <c:x val="-5.3868647847668698E-2"/>
                  <c:y val="-2.515983957938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BE-48CC-A915-A3818AAE27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35</c:v>
                </c:pt>
                <c:pt idx="1">
                  <c:v>33</c:v>
                </c:pt>
                <c:pt idx="2">
                  <c:v>26</c:v>
                </c:pt>
                <c:pt idx="3">
                  <c:v>28</c:v>
                </c:pt>
                <c:pt idx="4">
                  <c:v>32</c:v>
                </c:pt>
                <c:pt idx="5">
                  <c:v>183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9BE-48CC-A915-A3818AAE272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3.4053700065487899E-2"/>
                  <c:y val="-0.151147098515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E-48CC-A915-A3818AAE2729}"/>
                </c:ext>
              </c:extLst>
            </c:dLbl>
            <c:dLbl>
              <c:idx val="1"/>
              <c:layout>
                <c:manualLayout>
                  <c:x val="-4.2988972487152798E-2"/>
                  <c:y val="-9.84501491693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BE-48CC-A915-A3818AAE2729}"/>
                </c:ext>
              </c:extLst>
            </c:dLbl>
            <c:dLbl>
              <c:idx val="2"/>
              <c:layout>
                <c:manualLayout>
                  <c:x val="-4.0706615582071101E-2"/>
                  <c:y val="-7.383707635616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BE-48CC-A915-A3818AAE2729}"/>
                </c:ext>
              </c:extLst>
            </c:dLbl>
            <c:dLbl>
              <c:idx val="3"/>
              <c:layout>
                <c:manualLayout>
                  <c:x val="-4.4531761624099497E-2"/>
                  <c:y val="-5.39811066126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BE-48CC-A915-A3818AAE2729}"/>
                </c:ext>
              </c:extLst>
            </c:dLbl>
            <c:dLbl>
              <c:idx val="4"/>
              <c:layout>
                <c:manualLayout>
                  <c:x val="-8.1076034750007797E-2"/>
                  <c:y val="-9.43603765996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BE-48CC-A915-A3818AAE272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март</c:v>
                </c:pt>
                <c:pt idx="1">
                  <c:v>апрель</c:v>
                </c:pt>
                <c:pt idx="2">
                  <c:v>май</c:v>
                </c:pt>
                <c:pt idx="3">
                  <c:v>июнь</c:v>
                </c:pt>
                <c:pt idx="4">
                  <c:v>июль</c:v>
                </c:pt>
                <c:pt idx="5">
                  <c:v>август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56</c:v>
                </c:pt>
                <c:pt idx="1">
                  <c:v>76</c:v>
                </c:pt>
                <c:pt idx="2">
                  <c:v>60</c:v>
                </c:pt>
                <c:pt idx="3">
                  <c:v>82</c:v>
                </c:pt>
                <c:pt idx="4">
                  <c:v>103</c:v>
                </c:pt>
                <c:pt idx="5">
                  <c:v>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9BE-48CC-A915-A3818AAE2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356160"/>
        <c:axId val="45357696"/>
      </c:lineChart>
      <c:catAx>
        <c:axId val="4535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5357696"/>
        <c:crosses val="autoZero"/>
        <c:auto val="1"/>
        <c:lblAlgn val="ctr"/>
        <c:lblOffset val="100"/>
        <c:noMultiLvlLbl val="0"/>
      </c:catAx>
      <c:valAx>
        <c:axId val="45357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356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48EF03-8378-48BE-8EA3-8D34F9CE7D46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774CB-8C0C-4D20-8C13-98A9E6C01E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010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F1BBB-0684-4092-A184-864110E6BE57}" type="slidenum">
              <a:rPr lang="ru-RU" altLang="ru-RU" smtClean="0"/>
              <a:pPr>
                <a:defRPr/>
              </a:pPr>
              <a:t>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631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F1BBB-0684-4092-A184-864110E6BE57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5631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F1BBB-0684-4092-A184-864110E6BE57}" type="slidenum">
              <a:rPr lang="ru-RU" altLang="ru-RU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31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F1BBB-0684-4092-A184-864110E6BE5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430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1C298-72AE-4B13-9C59-8E16F520930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369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2F1BBB-0684-4092-A184-864110E6BE57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043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87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203390"/>
            <a:ext cx="4015800" cy="29829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20339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2761560"/>
            <a:ext cx="4015800" cy="14226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81892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tif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6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0" t="12227"/>
          <a:stretch/>
        </p:blipFill>
        <p:spPr bwMode="auto">
          <a:xfrm>
            <a:off x="467544" y="843558"/>
            <a:ext cx="8352928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-92546"/>
            <a:ext cx="8352928" cy="1171714"/>
          </a:xfrm>
        </p:spPr>
        <p:txBody>
          <a:bodyPr>
            <a:noAutofit/>
          </a:bodyPr>
          <a:lstStyle/>
          <a:p>
            <a:pPr marL="514350" indent="-514350">
              <a:lnSpc>
                <a:spcPct val="70000"/>
              </a:lnSpc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Клинические аспекты борьбы с пандемией </a:t>
            </a:r>
            <a:b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COVID19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базе многопрофильного стационара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39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0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5147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prstClr val="black"/>
                </a:solidFill>
                <a:latin typeface="Segoe UI Semibold" pitchFamily="34" charset="0"/>
                <a:cs typeface="Times New Roman" pitchFamily="18" charset="0"/>
              </a:rPr>
              <a:t>Командировки сотрудников Боткинской больницы в </a:t>
            </a: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Segoe UI Semibold" pitchFamily="34" charset="0"/>
                <a:cs typeface="Times New Roman" pitchFamily="18" charset="0"/>
              </a:rPr>
              <a:t>Псковскую область, на Камчатку, в Казахстан и Узбекистан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69127"/>
            <a:ext cx="3096344" cy="20041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t="28656" r="9582" b="2704"/>
          <a:stretch/>
        </p:blipFill>
        <p:spPr>
          <a:xfrm>
            <a:off x="3059832" y="3011420"/>
            <a:ext cx="3096344" cy="20257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245986" y="3011419"/>
            <a:ext cx="2754656" cy="2025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2" r="8087"/>
          <a:stretch/>
        </p:blipFill>
        <p:spPr>
          <a:xfrm>
            <a:off x="241750" y="3011420"/>
            <a:ext cx="2700999" cy="2032735"/>
          </a:xfrm>
          <a:prstGeom prst="rect">
            <a:avLst/>
          </a:prstGeom>
        </p:spPr>
      </p:pic>
      <p:pic>
        <p:nvPicPr>
          <p:cNvPr id="2050" name="Picture 2" descr="C:\Users\LebedevSS\Downloads\PHOTO-2020-08-17-11-10-25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04" b="8334"/>
          <a:stretch/>
        </p:blipFill>
        <p:spPr bwMode="auto">
          <a:xfrm>
            <a:off x="6300192" y="869127"/>
            <a:ext cx="2700451" cy="199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bedevSS\Downloads\PHOTO-2020-08-17-11-22-27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0" t="29768" r="12894" b="10741"/>
          <a:stretch/>
        </p:blipFill>
        <p:spPr bwMode="auto">
          <a:xfrm>
            <a:off x="241750" y="869127"/>
            <a:ext cx="2700999" cy="200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7716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1781" y="0"/>
            <a:ext cx="7181970" cy="6609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Уникальный опыт и борьба продолжается</a:t>
            </a: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940152" y="3939902"/>
            <a:ext cx="2880320" cy="108012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Клиника вышла на производственные мощности по оказанию специализированной высокотехнологичной помощи по всем направлениям</a:t>
            </a:r>
          </a:p>
        </p:txBody>
      </p:sp>
      <p:pic>
        <p:nvPicPr>
          <p:cNvPr id="9" name="Picture 3" descr="C:\Users\79296\Desktop\Новая папка\!!! ФОТО для доклада бедина\приемное + КТ\IMG_64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921" y="867956"/>
            <a:ext cx="2076861" cy="15348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6475" y="2571750"/>
            <a:ext cx="219575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Сортировка в приемном отделении</a:t>
            </a:r>
          </a:p>
          <a:p>
            <a:pPr marL="171450" indent="-171450">
              <a:buFontTx/>
              <a:buChar char="-"/>
            </a:pP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Боксированные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палаты</a:t>
            </a:r>
          </a:p>
        </p:txBody>
      </p:sp>
      <p:pic>
        <p:nvPicPr>
          <p:cNvPr id="10" name="Picture 1" descr="C:\Users\79296\Desktop\Новая папка\!!! ФОТО для доклада бедина\18 реанимац + шок палата\photo_2020-05-13_15-46-41.jpg"/>
          <p:cNvPicPr>
            <a:picLocks noChangeAspect="1" noChangeArrowheads="1"/>
          </p:cNvPicPr>
          <p:nvPr/>
        </p:nvPicPr>
        <p:blipFill rotWithShape="1">
          <a:blip r:embed="rId5"/>
          <a:srcRect t="11310" r="5151" b="42232"/>
          <a:stretch/>
        </p:blipFill>
        <p:spPr bwMode="auto">
          <a:xfrm>
            <a:off x="2461672" y="867955"/>
            <a:ext cx="2398360" cy="1754261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55776" y="2571750"/>
            <a:ext cx="19442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Карантинная зона шоковой палаты</a:t>
            </a:r>
          </a:p>
        </p:txBody>
      </p:sp>
      <p:pic>
        <p:nvPicPr>
          <p:cNvPr id="12" name="Picture 3" descr="C:\Users\Павел\Downloads\Gmail (5)\IMG_5020.jpg">
            <a:extLst>
              <a:ext uri="{FF2B5EF4-FFF2-40B4-BE49-F238E27FC236}">
                <a16:creationId xmlns:a16="http://schemas.microsoft.com/office/drawing/2014/main" id="{555A583A-E1B8-464B-8055-5434D372CD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6139" t="3829" b="37597"/>
          <a:stretch/>
        </p:blipFill>
        <p:spPr bwMode="auto">
          <a:xfrm>
            <a:off x="395536" y="3435846"/>
            <a:ext cx="2448272" cy="152076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843808" y="3075806"/>
            <a:ext cx="2441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Обсервационное и карантинное отделение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991788" y="2571750"/>
            <a:ext cx="20567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Медицинский модуль «</a:t>
            </a:r>
            <a:r>
              <a:rPr lang="ru-RU" altLang="ru-RU" sz="1400" dirty="0" err="1">
                <a:latin typeface="Times New Roman" pitchFamily="18" charset="0"/>
                <a:cs typeface="Times New Roman" pitchFamily="18" charset="0"/>
              </a:rPr>
              <a:t>Родер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1026" name="Picture 2" descr="C:\Users\LebedevSS\Downloads\PHOTO-2020-09-29-13-56-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5" y="859581"/>
            <a:ext cx="3972439" cy="301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347864" y="3939902"/>
            <a:ext cx="2088232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35% сотрудников имеют иммунитет к </a:t>
            </a:r>
            <a:r>
              <a:rPr lang="ru-RU" sz="1400" dirty="0" err="1">
                <a:solidFill>
                  <a:schemeClr val="tx1"/>
                </a:solidFill>
              </a:rPr>
              <a:t>коронавирусной</a:t>
            </a:r>
            <a:r>
              <a:rPr lang="ru-RU" sz="1400" dirty="0">
                <a:solidFill>
                  <a:schemeClr val="tx1"/>
                </a:solidFill>
              </a:rPr>
              <a:t>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20064202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2"/>
          <a:stretch>
            <a:fillRect/>
          </a:stretch>
        </p:blipFill>
        <p:spPr>
          <a:xfrm>
            <a:off x="7142654" y="4155926"/>
            <a:ext cx="2001346" cy="896011"/>
          </a:xfrm>
        </p:spPr>
      </p:pic>
      <p:pic>
        <p:nvPicPr>
          <p:cNvPr id="307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97" y="90486"/>
            <a:ext cx="1683012" cy="6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1403648" y="1707654"/>
            <a:ext cx="6481763" cy="1454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sz="2400" dirty="0">
                <a:latin typeface="Times New Roman" pitchFamily="18" charset="0"/>
                <a:cs typeface="Calibri" pitchFamily="34" charset="0"/>
              </a:rPr>
              <a:t>Многопрофильная клиника - плацдарм </a:t>
            </a:r>
          </a:p>
          <a:p>
            <a:pPr algn="ctr" eaLnBrk="1" hangingPunct="1"/>
            <a:endParaRPr lang="ru-RU" sz="2100" dirty="0">
              <a:latin typeface="Times New Roman" pitchFamily="18" charset="0"/>
              <a:cs typeface="Calibri" pitchFamily="34" charset="0"/>
            </a:endParaRPr>
          </a:p>
          <a:p>
            <a:pPr algn="ctr" eaLnBrk="1" hangingPunct="1"/>
            <a:endParaRPr lang="ru-RU" sz="2100" dirty="0">
              <a:latin typeface="Times New Roman" pitchFamily="18" charset="0"/>
              <a:cs typeface="Calibri" pitchFamily="34" charset="0"/>
            </a:endParaRPr>
          </a:p>
          <a:p>
            <a:pPr algn="ctr" eaLnBrk="1" hangingPunct="1"/>
            <a:r>
              <a:rPr lang="ru-RU" sz="2400" dirty="0">
                <a:latin typeface="Times New Roman" pitchFamily="18" charset="0"/>
                <a:cs typeface="Calibri" pitchFamily="34" charset="0"/>
              </a:rPr>
              <a:t>в борьбе с пандемией </a:t>
            </a:r>
            <a:r>
              <a:rPr lang="en-US" sz="2400" dirty="0">
                <a:latin typeface="Times New Roman" pitchFamily="18" charset="0"/>
                <a:cs typeface="Calibri" pitchFamily="34" charset="0"/>
              </a:rPr>
              <a:t>COVID-19 </a:t>
            </a:r>
            <a:endParaRPr lang="ru-RU" sz="2400" dirty="0">
              <a:latin typeface="Times New Roman" pitchFamily="18" charset="0"/>
              <a:cs typeface="Calibri" pitchFamily="34" charset="0"/>
            </a:endParaRPr>
          </a:p>
        </p:txBody>
      </p:sp>
      <p:sp>
        <p:nvSpPr>
          <p:cNvPr id="2" name="Выгнутая вверх стрелка 1"/>
          <p:cNvSpPr/>
          <p:nvPr/>
        </p:nvSpPr>
        <p:spPr>
          <a:xfrm>
            <a:off x="2843808" y="1135881"/>
            <a:ext cx="3160368" cy="5760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 flipV="1">
            <a:off x="3419872" y="3173856"/>
            <a:ext cx="2584304" cy="622029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5400000">
            <a:off x="6912260" y="2319722"/>
            <a:ext cx="1224136" cy="5760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4932040" y="1275606"/>
            <a:ext cx="1292151" cy="576065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5044456" flipV="1">
            <a:off x="1174821" y="2174438"/>
            <a:ext cx="1175091" cy="744113"/>
          </a:xfrm>
          <a:prstGeom prst="curvedDownArrow">
            <a:avLst>
              <a:gd name="adj1" fmla="val 25000"/>
              <a:gd name="adj2" fmla="val 52667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84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0"/>
            <a:ext cx="7226379" cy="769252"/>
          </a:xfrm>
        </p:spPr>
        <p:txBody>
          <a:bodyPr>
            <a:noAutofit/>
          </a:bodyPr>
          <a:lstStyle/>
          <a:p>
            <a:pPr marL="514350" indent="-514350"/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Задачи многопрофильной больницы в условиях </a:t>
            </a:r>
            <a:r>
              <a:rPr lang="ru-RU" sz="2800" dirty="0">
                <a:latin typeface="Times New Roman"/>
                <a:cs typeface="Times New Roman"/>
              </a:rPr>
              <a:t>пандемии </a:t>
            </a:r>
            <a:r>
              <a:rPr lang="en-US" sz="2800" dirty="0">
                <a:latin typeface="Times New Roman"/>
                <a:cs typeface="Times New Roman"/>
              </a:rPr>
              <a:t>COVID-19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одержимое 13"/>
          <p:cNvSpPr>
            <a:spLocks noGrp="1"/>
          </p:cNvSpPr>
          <p:nvPr>
            <p:ph idx="1"/>
          </p:nvPr>
        </p:nvSpPr>
        <p:spPr>
          <a:xfrm>
            <a:off x="251520" y="1347614"/>
            <a:ext cx="8532694" cy="2662905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Оказание экстренной медицинской помощи по неврологии, кардиологии, хирургии, гинекологии, урологии, нейрохирургии, травматологии и т.д. </a:t>
            </a:r>
          </a:p>
          <a:p>
            <a:pPr algn="just">
              <a:buFont typeface="Arial" pitchFamily="34" charset="0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Оказания специализированной помощи по направлениям онкологии, гематологии и нефрологии</a:t>
            </a:r>
          </a:p>
          <a:p>
            <a:pPr algn="just">
              <a:buFont typeface="Arial" pitchFamily="34" charset="0"/>
              <a:buAutoNum type="arabicPeriod"/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buFont typeface="Arial" pitchFamily="34" charset="0"/>
              <a:buAutoNum type="arabicPeriod"/>
            </a:pP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Оказание помощи пациентам с 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COVID-19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: карантинное отделение, обсервационное отделение, </a:t>
            </a:r>
            <a:r>
              <a:rPr lang="en-US" sz="2000" dirty="0">
                <a:latin typeface="Times New Roman" pitchFamily="18" charset="0"/>
                <a:ea typeface="Calibri"/>
                <a:cs typeface="Times New Roman" pitchFamily="18" charset="0"/>
              </a:rPr>
              <a:t>COVID-</a:t>
            </a:r>
            <a:r>
              <a:rPr lang="ru-RU" sz="2000" dirty="0">
                <a:latin typeface="Times New Roman" pitchFamily="18" charset="0"/>
                <a:ea typeface="Calibri"/>
                <a:cs typeface="Times New Roman" pitchFamily="18" charset="0"/>
              </a:rPr>
              <a:t>центр</a:t>
            </a:r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70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49" descr="пролеченные больные.jpg">
            <a:extLst>
              <a:ext uri="{FF2B5EF4-FFF2-40B4-BE49-F238E27FC236}">
                <a16:creationId xmlns:a16="http://schemas.microsoft.com/office/drawing/2014/main" id="{328D745E-7319-4C00-8765-E80E959557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3120" r="8966" b="8447"/>
          <a:stretch>
            <a:fillRect/>
          </a:stretch>
        </p:blipFill>
        <p:spPr bwMode="auto">
          <a:xfrm>
            <a:off x="3390304" y="475562"/>
            <a:ext cx="917972" cy="917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37">
            <a:extLst>
              <a:ext uri="{FF2B5EF4-FFF2-40B4-BE49-F238E27FC236}">
                <a16:creationId xmlns:a16="http://schemas.microsoft.com/office/drawing/2014/main" id="{7B301081-1D1B-4336-AFA9-8E5016C08FDF}"/>
              </a:ext>
            </a:extLst>
          </p:cNvPr>
          <p:cNvSpPr txBox="1">
            <a:spLocks/>
          </p:cNvSpPr>
          <p:nvPr/>
        </p:nvSpPr>
        <p:spPr bwMode="gray">
          <a:xfrm>
            <a:off x="1479947" y="1758554"/>
            <a:ext cx="1438275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Крупнейшая</a:t>
            </a:r>
            <a:r>
              <a:rPr lang="ru-RU" altLang="ru-RU" sz="1500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многопрофильная больница Москвы</a:t>
            </a:r>
            <a:endParaRPr kumimoji="1" lang="en-US" alt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892" name="Rectangle 37">
            <a:extLst>
              <a:ext uri="{FF2B5EF4-FFF2-40B4-BE49-F238E27FC236}">
                <a16:creationId xmlns:a16="http://schemas.microsoft.com/office/drawing/2014/main" id="{FBF3E14C-84E3-4AB7-A156-DB2C8FABF463}"/>
              </a:ext>
            </a:extLst>
          </p:cNvPr>
          <p:cNvSpPr txBox="1">
            <a:spLocks/>
          </p:cNvSpPr>
          <p:nvPr/>
        </p:nvSpPr>
        <p:spPr bwMode="gray">
          <a:xfrm>
            <a:off x="4130279" y="2130029"/>
            <a:ext cx="1952625" cy="180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Все виды</a:t>
            </a:r>
            <a:endParaRPr lang="en-US" altLang="ru-RU" sz="1500" dirty="0">
              <a:solidFill>
                <a:srgbClr val="10253F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  <a:p>
            <a:pPr algn="ctr">
              <a:buClr>
                <a:srgbClr val="C0504D"/>
              </a:buClr>
              <a:buFont typeface="Arial" panose="020B0604020202020204" pitchFamily="34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специализированной и высокотехнологичной медицинской помощи</a:t>
            </a:r>
          </a:p>
          <a:p>
            <a:pPr algn="ctr">
              <a:buClr>
                <a:srgbClr val="C0504D"/>
              </a:buClr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10</a:t>
            </a:r>
            <a:r>
              <a:rPr lang="ru-RU" altLang="ru-RU" sz="1500" i="1" dirty="0">
                <a:solidFill>
                  <a:srgbClr val="10253F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1400" dirty="0">
                <a:latin typeface="Segoe UI" panose="020B0502040204020203" pitchFamily="34" charset="0"/>
              </a:rPr>
              <a:t>специализированных городских центров</a:t>
            </a:r>
          </a:p>
          <a:p>
            <a:pPr algn="ctr">
              <a:buClr>
                <a:srgbClr val="C0504D"/>
              </a:buClr>
              <a:buFont typeface="Arial" panose="020B0604020202020204" pitchFamily="34" charset="0"/>
              <a:buNone/>
            </a:pPr>
            <a:endParaRPr kumimoji="1" lang="ru-RU" altLang="ru-RU" sz="1200" dirty="0">
              <a:latin typeface="Segoe UI" panose="020B0502040204020203" pitchFamily="34" charset="0"/>
            </a:endParaRPr>
          </a:p>
        </p:txBody>
      </p:sp>
      <p:sp>
        <p:nvSpPr>
          <p:cNvPr id="37893" name="Rectangle 37">
            <a:extLst>
              <a:ext uri="{FF2B5EF4-FFF2-40B4-BE49-F238E27FC236}">
                <a16:creationId xmlns:a16="http://schemas.microsoft.com/office/drawing/2014/main" id="{64A7CBF6-7306-4B39-8799-CFEA62605776}"/>
              </a:ext>
            </a:extLst>
          </p:cNvPr>
          <p:cNvSpPr txBox="1">
            <a:spLocks/>
          </p:cNvSpPr>
          <p:nvPr/>
        </p:nvSpPr>
        <p:spPr bwMode="gray">
          <a:xfrm>
            <a:off x="5601772" y="3939744"/>
            <a:ext cx="3694510" cy="732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4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5</a:t>
            </a:r>
            <a:r>
              <a:rPr kumimoji="1" lang="ru-RU" alt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 действительных членов РАН</a:t>
            </a:r>
          </a:p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4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103 </a:t>
            </a:r>
            <a:r>
              <a:rPr kumimoji="1" lang="ru-RU" altLang="ru-RU" sz="1100" dirty="0">
                <a:latin typeface="Segoe UI" panose="020B0502040204020203" pitchFamily="34" charset="0"/>
                <a:cs typeface="Segoe UI" panose="020B0502040204020203" pitchFamily="34" charset="0"/>
              </a:rPr>
              <a:t>доктора медицинских наук </a:t>
            </a:r>
          </a:p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400" dirty="0">
                <a:solidFill>
                  <a:srgbClr val="10253F"/>
                </a:solidFill>
                <a:latin typeface="Segoe UI Semibold" panose="020B0702040204020203" pitchFamily="34" charset="0"/>
              </a:rPr>
              <a:t>237</a:t>
            </a:r>
            <a:r>
              <a:rPr lang="ru-RU" altLang="ru-RU" sz="800" dirty="0">
                <a:solidFill>
                  <a:srgbClr val="10253F"/>
                </a:solidFill>
                <a:latin typeface="Times New Roman" panose="02020603050405020304" pitchFamily="18" charset="0"/>
              </a:rPr>
              <a:t> </a:t>
            </a:r>
            <a:r>
              <a:rPr kumimoji="1" lang="ru-RU" altLang="ru-RU" sz="1100" dirty="0">
                <a:latin typeface="Segoe UI" panose="020B0502040204020203" pitchFamily="34" charset="0"/>
              </a:rPr>
              <a:t>кандидатов медицинских наук </a:t>
            </a:r>
          </a:p>
        </p:txBody>
      </p:sp>
      <p:pic>
        <p:nvPicPr>
          <p:cNvPr id="37894" name="Рисунок 43" descr="ученые.jpg">
            <a:extLst>
              <a:ext uri="{FF2B5EF4-FFF2-40B4-BE49-F238E27FC236}">
                <a16:creationId xmlns:a16="http://schemas.microsoft.com/office/drawing/2014/main" id="{8518804E-D93E-4FE1-9332-113BB3398D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59"/>
          <a:stretch>
            <a:fillRect/>
          </a:stretch>
        </p:blipFill>
        <p:spPr bwMode="auto">
          <a:xfrm>
            <a:off x="4852987" y="3952875"/>
            <a:ext cx="585788" cy="72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Рисунок 44" descr="ученые 2.jpg">
            <a:extLst>
              <a:ext uri="{FF2B5EF4-FFF2-40B4-BE49-F238E27FC236}">
                <a16:creationId xmlns:a16="http://schemas.microsoft.com/office/drawing/2014/main" id="{67A58FB0-416E-4EF1-812F-20F5B61931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97" y="2235994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Рисунок 46" descr="стационар.jpg">
            <a:extLst>
              <a:ext uri="{FF2B5EF4-FFF2-40B4-BE49-F238E27FC236}">
                <a16:creationId xmlns:a16="http://schemas.microsoft.com/office/drawing/2014/main" id="{1A0DEC60-51CB-47B1-89BD-301B5D0192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882" y="1439466"/>
            <a:ext cx="1079897" cy="90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37">
            <a:extLst>
              <a:ext uri="{FF2B5EF4-FFF2-40B4-BE49-F238E27FC236}">
                <a16:creationId xmlns:a16="http://schemas.microsoft.com/office/drawing/2014/main" id="{77463718-1C6D-4F50-AEDE-5CB949F8ACD7}"/>
              </a:ext>
            </a:extLst>
          </p:cNvPr>
          <p:cNvSpPr txBox="1">
            <a:spLocks/>
          </p:cNvSpPr>
          <p:nvPr/>
        </p:nvSpPr>
        <p:spPr bwMode="gray">
          <a:xfrm>
            <a:off x="6624116" y="629217"/>
            <a:ext cx="1188244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504D"/>
              </a:buClr>
              <a:buFont typeface="Arial" panose="020B0604020202020204" pitchFamily="34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69 984 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операций в год</a:t>
            </a:r>
          </a:p>
          <a:p>
            <a:pPr algn="ctr">
              <a:buClr>
                <a:srgbClr val="C0504D"/>
              </a:buClr>
              <a:buFont typeface="Arial" panose="020B0604020202020204" pitchFamily="34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9,5% от общего числа операций в Москве</a:t>
            </a:r>
            <a:endParaRPr kumimoji="1" lang="en-US" altLang="ru-RU" sz="12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898" name="Rectangle 37">
            <a:extLst>
              <a:ext uri="{FF2B5EF4-FFF2-40B4-BE49-F238E27FC236}">
                <a16:creationId xmlns:a16="http://schemas.microsoft.com/office/drawing/2014/main" id="{E97214FC-003D-49BA-BC67-C374CD93E3CF}"/>
              </a:ext>
            </a:extLst>
          </p:cNvPr>
          <p:cNvSpPr txBox="1">
            <a:spLocks/>
          </p:cNvSpPr>
          <p:nvPr/>
        </p:nvSpPr>
        <p:spPr bwMode="gray">
          <a:xfrm>
            <a:off x="6836569" y="2319338"/>
            <a:ext cx="1609725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24</a:t>
            </a:r>
            <a:r>
              <a:rPr lang="ru-RU" altLang="ru-RU" sz="1500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кафедры </a:t>
            </a:r>
          </a:p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4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ведущих медицинских ВУЗа</a:t>
            </a:r>
          </a:p>
          <a:p>
            <a:pPr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2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федеральных центра </a:t>
            </a:r>
          </a:p>
        </p:txBody>
      </p:sp>
      <p:sp>
        <p:nvSpPr>
          <p:cNvPr id="37899" name="Rectangle 37">
            <a:extLst>
              <a:ext uri="{FF2B5EF4-FFF2-40B4-BE49-F238E27FC236}">
                <a16:creationId xmlns:a16="http://schemas.microsoft.com/office/drawing/2014/main" id="{D2085E1D-0FD3-476F-8302-D62FAE0BA4B8}"/>
              </a:ext>
            </a:extLst>
          </p:cNvPr>
          <p:cNvSpPr txBox="1">
            <a:spLocks/>
          </p:cNvSpPr>
          <p:nvPr/>
        </p:nvSpPr>
        <p:spPr bwMode="gray">
          <a:xfrm>
            <a:off x="4283968" y="568926"/>
            <a:ext cx="1464469" cy="119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107 420 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пролеченных пациентов за 2019 -</a:t>
            </a:r>
          </a:p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8</a:t>
            </a:r>
            <a:r>
              <a:rPr kumimoji="1" lang="en-US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%</a:t>
            </a: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 от общего числа пролеченных больных Москвы</a:t>
            </a:r>
          </a:p>
        </p:txBody>
      </p:sp>
      <p:sp>
        <p:nvSpPr>
          <p:cNvPr id="37900" name="Rectangle 37">
            <a:extLst>
              <a:ext uri="{FF2B5EF4-FFF2-40B4-BE49-F238E27FC236}">
                <a16:creationId xmlns:a16="http://schemas.microsoft.com/office/drawing/2014/main" id="{5EAC3158-58C8-4E6B-BDAD-F76C0DBB1863}"/>
              </a:ext>
            </a:extLst>
          </p:cNvPr>
          <p:cNvSpPr txBox="1">
            <a:spLocks/>
          </p:cNvSpPr>
          <p:nvPr/>
        </p:nvSpPr>
        <p:spPr bwMode="gray">
          <a:xfrm>
            <a:off x="1332384" y="476995"/>
            <a:ext cx="1295400" cy="10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1</a:t>
            </a:r>
            <a:r>
              <a:rPr lang="en-US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8</a:t>
            </a:r>
            <a:r>
              <a:rPr lang="ru-RU" altLang="ru-RU" sz="15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00 коек </a:t>
            </a:r>
            <a:r>
              <a:rPr lang="ru-RU" altLang="ru-RU" sz="1500" i="1" dirty="0">
                <a:solidFill>
                  <a:srgbClr val="1025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7% от общего</a:t>
            </a:r>
          </a:p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коечного фонда стационаров</a:t>
            </a:r>
          </a:p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200" dirty="0">
                <a:latin typeface="Segoe UI" panose="020B0502040204020203" pitchFamily="34" charset="0"/>
                <a:cs typeface="Segoe UI" panose="020B0502040204020203" pitchFamily="34" charset="0"/>
              </a:rPr>
              <a:t>Москвы</a:t>
            </a:r>
          </a:p>
        </p:txBody>
      </p:sp>
      <p:pic>
        <p:nvPicPr>
          <p:cNvPr id="37901" name="Рисунок 48" descr="больничная койка.jpg">
            <a:extLst>
              <a:ext uri="{FF2B5EF4-FFF2-40B4-BE49-F238E27FC236}">
                <a16:creationId xmlns:a16="http://schemas.microsoft.com/office/drawing/2014/main" id="{BD2603DF-2FEF-4CFC-BD54-4F7545614F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78" y="411510"/>
            <a:ext cx="1132284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2" name="Рисунок 50" descr="i.jpg">
            <a:extLst>
              <a:ext uri="{FF2B5EF4-FFF2-40B4-BE49-F238E27FC236}">
                <a16:creationId xmlns:a16="http://schemas.microsoft.com/office/drawing/2014/main" id="{9DA73CA8-4026-4A08-98E8-CA2A9EE7BB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5"/>
          <a:stretch>
            <a:fillRect/>
          </a:stretch>
        </p:blipFill>
        <p:spPr bwMode="auto">
          <a:xfrm>
            <a:off x="5943079" y="436786"/>
            <a:ext cx="631031" cy="796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Дуга 23">
            <a:extLst>
              <a:ext uri="{FF2B5EF4-FFF2-40B4-BE49-F238E27FC236}">
                <a16:creationId xmlns:a16="http://schemas.microsoft.com/office/drawing/2014/main" id="{23479885-8513-462C-B5A2-0D5B1B2EB8DF}"/>
              </a:ext>
            </a:extLst>
          </p:cNvPr>
          <p:cNvSpPr/>
          <p:nvPr/>
        </p:nvSpPr>
        <p:spPr>
          <a:xfrm>
            <a:off x="-2070497" y="2787254"/>
            <a:ext cx="6534151" cy="4806553"/>
          </a:xfrm>
          <a:prstGeom prst="arc">
            <a:avLst>
              <a:gd name="adj1" fmla="val 16063045"/>
              <a:gd name="adj2" fmla="val 37081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5" name="Полилиния 24">
            <a:extLst>
              <a:ext uri="{FF2B5EF4-FFF2-40B4-BE49-F238E27FC236}">
                <a16:creationId xmlns:a16="http://schemas.microsoft.com/office/drawing/2014/main" id="{25B19AD4-4050-46CD-8491-2049FD712901}"/>
              </a:ext>
            </a:extLst>
          </p:cNvPr>
          <p:cNvSpPr/>
          <p:nvPr/>
        </p:nvSpPr>
        <p:spPr>
          <a:xfrm>
            <a:off x="1012626" y="530424"/>
            <a:ext cx="1872854" cy="2216944"/>
          </a:xfrm>
          <a:custGeom>
            <a:avLst/>
            <a:gdLst>
              <a:gd name="connsiteX0" fmla="*/ 247934 w 2404280"/>
              <a:gd name="connsiteY0" fmla="*/ 3860042 h 3860042"/>
              <a:gd name="connsiteX1" fmla="*/ 302525 w 2404280"/>
              <a:gd name="connsiteY1" fmla="*/ 2126777 h 3860042"/>
              <a:gd name="connsiteX2" fmla="*/ 2063086 w 2404280"/>
              <a:gd name="connsiteY2" fmla="*/ 1812878 h 3860042"/>
              <a:gd name="connsiteX3" fmla="*/ 2349689 w 2404280"/>
              <a:gd name="connsiteY3" fmla="*/ 270681 h 3860042"/>
              <a:gd name="connsiteX4" fmla="*/ 2349689 w 2404280"/>
              <a:gd name="connsiteY4" fmla="*/ 188795 h 38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80" h="3860042">
                <a:moveTo>
                  <a:pt x="247934" y="3860042"/>
                </a:moveTo>
                <a:cubicBezTo>
                  <a:pt x="123967" y="3164006"/>
                  <a:pt x="0" y="2467971"/>
                  <a:pt x="302525" y="2126777"/>
                </a:cubicBezTo>
                <a:cubicBezTo>
                  <a:pt x="605050" y="1785583"/>
                  <a:pt x="1721892" y="2122227"/>
                  <a:pt x="2063086" y="1812878"/>
                </a:cubicBezTo>
                <a:cubicBezTo>
                  <a:pt x="2404280" y="1503529"/>
                  <a:pt x="2301922" y="541362"/>
                  <a:pt x="2349689" y="270681"/>
                </a:cubicBezTo>
                <a:cubicBezTo>
                  <a:pt x="2397456" y="0"/>
                  <a:pt x="2373572" y="94397"/>
                  <a:pt x="2349689" y="188795"/>
                </a:cubicBez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6" name="Полилиния 25">
            <a:extLst>
              <a:ext uri="{FF2B5EF4-FFF2-40B4-BE49-F238E27FC236}">
                <a16:creationId xmlns:a16="http://schemas.microsoft.com/office/drawing/2014/main" id="{1A23AB0B-F343-4694-9CD6-5994901938FA}"/>
              </a:ext>
            </a:extLst>
          </p:cNvPr>
          <p:cNvSpPr/>
          <p:nvPr/>
        </p:nvSpPr>
        <p:spPr>
          <a:xfrm flipH="1">
            <a:off x="1308505" y="2082404"/>
            <a:ext cx="1403747" cy="1134665"/>
          </a:xfrm>
          <a:custGeom>
            <a:avLst/>
            <a:gdLst>
              <a:gd name="connsiteX0" fmla="*/ 247934 w 2404280"/>
              <a:gd name="connsiteY0" fmla="*/ 3860042 h 3860042"/>
              <a:gd name="connsiteX1" fmla="*/ 302525 w 2404280"/>
              <a:gd name="connsiteY1" fmla="*/ 2126777 h 3860042"/>
              <a:gd name="connsiteX2" fmla="*/ 2063086 w 2404280"/>
              <a:gd name="connsiteY2" fmla="*/ 1812878 h 3860042"/>
              <a:gd name="connsiteX3" fmla="*/ 2349689 w 2404280"/>
              <a:gd name="connsiteY3" fmla="*/ 270681 h 3860042"/>
              <a:gd name="connsiteX4" fmla="*/ 2349689 w 2404280"/>
              <a:gd name="connsiteY4" fmla="*/ 188795 h 386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04280" h="3860042">
                <a:moveTo>
                  <a:pt x="247934" y="3860042"/>
                </a:moveTo>
                <a:cubicBezTo>
                  <a:pt x="123967" y="3164006"/>
                  <a:pt x="0" y="2467971"/>
                  <a:pt x="302525" y="2126777"/>
                </a:cubicBezTo>
                <a:cubicBezTo>
                  <a:pt x="605050" y="1785583"/>
                  <a:pt x="1721892" y="2122227"/>
                  <a:pt x="2063086" y="1812878"/>
                </a:cubicBezTo>
                <a:cubicBezTo>
                  <a:pt x="2404280" y="1503529"/>
                  <a:pt x="2301922" y="541362"/>
                  <a:pt x="2349689" y="270681"/>
                </a:cubicBezTo>
                <a:cubicBezTo>
                  <a:pt x="2397456" y="0"/>
                  <a:pt x="2373572" y="94397"/>
                  <a:pt x="2349689" y="188795"/>
                </a:cubicBez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E7CA266D-A120-4632-A7BB-115DB67531E7}"/>
              </a:ext>
            </a:extLst>
          </p:cNvPr>
          <p:cNvSpPr/>
          <p:nvPr/>
        </p:nvSpPr>
        <p:spPr>
          <a:xfrm>
            <a:off x="1041797" y="2707481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D8B0FFD5-FEDA-4F76-9372-1AAF87644121}"/>
              </a:ext>
            </a:extLst>
          </p:cNvPr>
          <p:cNvSpPr/>
          <p:nvPr/>
        </p:nvSpPr>
        <p:spPr>
          <a:xfrm>
            <a:off x="2533651" y="3048109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300729CD-0986-470A-82AB-A0653362564E}"/>
              </a:ext>
            </a:extLst>
          </p:cNvPr>
          <p:cNvSpPr/>
          <p:nvPr/>
        </p:nvSpPr>
        <p:spPr>
          <a:xfrm>
            <a:off x="4356497" y="4893469"/>
            <a:ext cx="161925" cy="16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id="{3130B973-36CB-4B1F-900C-F4AC6215017A}"/>
              </a:ext>
            </a:extLst>
          </p:cNvPr>
          <p:cNvSpPr/>
          <p:nvPr/>
        </p:nvSpPr>
        <p:spPr>
          <a:xfrm flipV="1">
            <a:off x="4463654" y="3874294"/>
            <a:ext cx="4219575" cy="1225154"/>
          </a:xfrm>
          <a:custGeom>
            <a:avLst/>
            <a:gdLst>
              <a:gd name="connsiteX0" fmla="*/ 0 w 5784376"/>
              <a:gd name="connsiteY0" fmla="*/ 1189629 h 2704531"/>
              <a:gd name="connsiteX1" fmla="*/ 3084394 w 5784376"/>
              <a:gd name="connsiteY1" fmla="*/ 193343 h 2704531"/>
              <a:gd name="connsiteX2" fmla="*/ 5349922 w 5784376"/>
              <a:gd name="connsiteY2" fmla="*/ 411707 h 2704531"/>
              <a:gd name="connsiteX3" fmla="*/ 5691116 w 5784376"/>
              <a:gd name="connsiteY3" fmla="*/ 2663587 h 2704531"/>
              <a:gd name="connsiteX4" fmla="*/ 5691116 w 5784376"/>
              <a:gd name="connsiteY4" fmla="*/ 2663587 h 2704531"/>
              <a:gd name="connsiteX5" fmla="*/ 5704764 w 5784376"/>
              <a:gd name="connsiteY5" fmla="*/ 2704531 h 2704531"/>
              <a:gd name="connsiteX0" fmla="*/ 0 w 5824926"/>
              <a:gd name="connsiteY0" fmla="*/ 1143255 h 2704531"/>
              <a:gd name="connsiteX1" fmla="*/ 3124944 w 5824926"/>
              <a:gd name="connsiteY1" fmla="*/ 193343 h 2704531"/>
              <a:gd name="connsiteX2" fmla="*/ 5390472 w 5824926"/>
              <a:gd name="connsiteY2" fmla="*/ 411707 h 2704531"/>
              <a:gd name="connsiteX3" fmla="*/ 5731666 w 5824926"/>
              <a:gd name="connsiteY3" fmla="*/ 2663587 h 2704531"/>
              <a:gd name="connsiteX4" fmla="*/ 5731666 w 5824926"/>
              <a:gd name="connsiteY4" fmla="*/ 2663587 h 2704531"/>
              <a:gd name="connsiteX5" fmla="*/ 5745314 w 5824926"/>
              <a:gd name="connsiteY5" fmla="*/ 2704531 h 2704531"/>
              <a:gd name="connsiteX0" fmla="*/ 0 w 5877698"/>
              <a:gd name="connsiteY0" fmla="*/ 1068946 h 2630222"/>
              <a:gd name="connsiteX1" fmla="*/ 2808312 w 5877698"/>
              <a:gd name="connsiteY1" fmla="*/ 564890 h 2630222"/>
              <a:gd name="connsiteX2" fmla="*/ 5390472 w 5877698"/>
              <a:gd name="connsiteY2" fmla="*/ 337398 h 2630222"/>
              <a:gd name="connsiteX3" fmla="*/ 5731666 w 5877698"/>
              <a:gd name="connsiteY3" fmla="*/ 2589278 h 2630222"/>
              <a:gd name="connsiteX4" fmla="*/ 5731666 w 5877698"/>
              <a:gd name="connsiteY4" fmla="*/ 2589278 h 2630222"/>
              <a:gd name="connsiteX5" fmla="*/ 5745314 w 5877698"/>
              <a:gd name="connsiteY5" fmla="*/ 2630222 h 2630222"/>
              <a:gd name="connsiteX0" fmla="*/ 0 w 5815818"/>
              <a:gd name="connsiteY0" fmla="*/ 553423 h 2114699"/>
              <a:gd name="connsiteX1" fmla="*/ 2808312 w 5815818"/>
              <a:gd name="connsiteY1" fmla="*/ 49367 h 2114699"/>
              <a:gd name="connsiteX2" fmla="*/ 5328592 w 5815818"/>
              <a:gd name="connsiteY2" fmla="*/ 337398 h 2114699"/>
              <a:gd name="connsiteX3" fmla="*/ 5731666 w 5815818"/>
              <a:gd name="connsiteY3" fmla="*/ 2073755 h 2114699"/>
              <a:gd name="connsiteX4" fmla="*/ 5731666 w 5815818"/>
              <a:gd name="connsiteY4" fmla="*/ 2073755 h 2114699"/>
              <a:gd name="connsiteX5" fmla="*/ 5745314 w 5815818"/>
              <a:gd name="connsiteY5" fmla="*/ 2114699 h 2114699"/>
              <a:gd name="connsiteX0" fmla="*/ 0 w 5815818"/>
              <a:gd name="connsiteY0" fmla="*/ 553423 h 2137598"/>
              <a:gd name="connsiteX1" fmla="*/ 2808312 w 5815818"/>
              <a:gd name="connsiteY1" fmla="*/ 49367 h 2137598"/>
              <a:gd name="connsiteX2" fmla="*/ 5328592 w 5815818"/>
              <a:gd name="connsiteY2" fmla="*/ 337398 h 2137598"/>
              <a:gd name="connsiteX3" fmla="*/ 5731666 w 5815818"/>
              <a:gd name="connsiteY3" fmla="*/ 2073755 h 2137598"/>
              <a:gd name="connsiteX4" fmla="*/ 5731666 w 5815818"/>
              <a:gd name="connsiteY4" fmla="*/ 2073755 h 2137598"/>
              <a:gd name="connsiteX5" fmla="*/ 5688632 w 5815818"/>
              <a:gd name="connsiteY5" fmla="*/ 2137598 h 2137598"/>
              <a:gd name="connsiteX0" fmla="*/ 0 w 5655366"/>
              <a:gd name="connsiteY0" fmla="*/ 433316 h 2537827"/>
              <a:gd name="connsiteX1" fmla="*/ 2647860 w 5655366"/>
              <a:gd name="connsiteY1" fmla="*/ 449596 h 2537827"/>
              <a:gd name="connsiteX2" fmla="*/ 5168140 w 5655366"/>
              <a:gd name="connsiteY2" fmla="*/ 737627 h 2537827"/>
              <a:gd name="connsiteX3" fmla="*/ 5571214 w 5655366"/>
              <a:gd name="connsiteY3" fmla="*/ 2473984 h 2537827"/>
              <a:gd name="connsiteX4" fmla="*/ 5571214 w 5655366"/>
              <a:gd name="connsiteY4" fmla="*/ 2473984 h 2537827"/>
              <a:gd name="connsiteX5" fmla="*/ 5528180 w 5655366"/>
              <a:gd name="connsiteY5" fmla="*/ 2537827 h 2537827"/>
              <a:gd name="connsiteX0" fmla="*/ 0 w 5655366"/>
              <a:gd name="connsiteY0" fmla="*/ 144134 h 2248645"/>
              <a:gd name="connsiteX1" fmla="*/ 2647860 w 5655366"/>
              <a:gd name="connsiteY1" fmla="*/ 160414 h 2248645"/>
              <a:gd name="connsiteX2" fmla="*/ 5168140 w 5655366"/>
              <a:gd name="connsiteY2" fmla="*/ 448445 h 2248645"/>
              <a:gd name="connsiteX3" fmla="*/ 5571214 w 5655366"/>
              <a:gd name="connsiteY3" fmla="*/ 2184802 h 2248645"/>
              <a:gd name="connsiteX4" fmla="*/ 5571214 w 5655366"/>
              <a:gd name="connsiteY4" fmla="*/ 2184802 h 2248645"/>
              <a:gd name="connsiteX5" fmla="*/ 5528180 w 5655366"/>
              <a:gd name="connsiteY5" fmla="*/ 2248645 h 2248645"/>
              <a:gd name="connsiteX0" fmla="*/ 0 w 5655366"/>
              <a:gd name="connsiteY0" fmla="*/ 70782 h 2175293"/>
              <a:gd name="connsiteX1" fmla="*/ 2647860 w 5655366"/>
              <a:gd name="connsiteY1" fmla="*/ 87062 h 2175293"/>
              <a:gd name="connsiteX2" fmla="*/ 5168140 w 5655366"/>
              <a:gd name="connsiteY2" fmla="*/ 375093 h 2175293"/>
              <a:gd name="connsiteX3" fmla="*/ 5571214 w 5655366"/>
              <a:gd name="connsiteY3" fmla="*/ 2111450 h 2175293"/>
              <a:gd name="connsiteX4" fmla="*/ 5571214 w 5655366"/>
              <a:gd name="connsiteY4" fmla="*/ 2111450 h 2175293"/>
              <a:gd name="connsiteX5" fmla="*/ 5528180 w 5655366"/>
              <a:gd name="connsiteY5" fmla="*/ 2175293 h 2175293"/>
              <a:gd name="connsiteX0" fmla="*/ 0 w 5571214"/>
              <a:gd name="connsiteY0" fmla="*/ 126946 h 2231457"/>
              <a:gd name="connsiteX1" fmla="*/ 2647860 w 5571214"/>
              <a:gd name="connsiteY1" fmla="*/ 143226 h 2231457"/>
              <a:gd name="connsiteX2" fmla="*/ 4893785 w 5571214"/>
              <a:gd name="connsiteY2" fmla="*/ 337398 h 2231457"/>
              <a:gd name="connsiteX3" fmla="*/ 5571214 w 5571214"/>
              <a:gd name="connsiteY3" fmla="*/ 2167614 h 2231457"/>
              <a:gd name="connsiteX4" fmla="*/ 5571214 w 5571214"/>
              <a:gd name="connsiteY4" fmla="*/ 2167614 h 2231457"/>
              <a:gd name="connsiteX5" fmla="*/ 5528180 w 5571214"/>
              <a:gd name="connsiteY5" fmla="*/ 2231457 h 2231457"/>
              <a:gd name="connsiteX0" fmla="*/ 0 w 5571214"/>
              <a:gd name="connsiteY0" fmla="*/ 129660 h 2234171"/>
              <a:gd name="connsiteX1" fmla="*/ 2727684 w 5571214"/>
              <a:gd name="connsiteY1" fmla="*/ 129660 h 2234171"/>
              <a:gd name="connsiteX2" fmla="*/ 4893785 w 5571214"/>
              <a:gd name="connsiteY2" fmla="*/ 340112 h 2234171"/>
              <a:gd name="connsiteX3" fmla="*/ 5571214 w 5571214"/>
              <a:gd name="connsiteY3" fmla="*/ 2170328 h 2234171"/>
              <a:gd name="connsiteX4" fmla="*/ 5571214 w 5571214"/>
              <a:gd name="connsiteY4" fmla="*/ 2170328 h 2234171"/>
              <a:gd name="connsiteX5" fmla="*/ 5528180 w 5571214"/>
              <a:gd name="connsiteY5" fmla="*/ 2234171 h 2234171"/>
              <a:gd name="connsiteX0" fmla="*/ 0 w 5571214"/>
              <a:gd name="connsiteY0" fmla="*/ 129659 h 2970748"/>
              <a:gd name="connsiteX1" fmla="*/ 2727684 w 5571214"/>
              <a:gd name="connsiteY1" fmla="*/ 129659 h 2970748"/>
              <a:gd name="connsiteX2" fmla="*/ 4893785 w 5571214"/>
              <a:gd name="connsiteY2" fmla="*/ 340111 h 2970748"/>
              <a:gd name="connsiteX3" fmla="*/ 5571214 w 5571214"/>
              <a:gd name="connsiteY3" fmla="*/ 2170327 h 2970748"/>
              <a:gd name="connsiteX4" fmla="*/ 5571214 w 5571214"/>
              <a:gd name="connsiteY4" fmla="*/ 2170327 h 2970748"/>
              <a:gd name="connsiteX5" fmla="*/ 5134463 w 5571214"/>
              <a:gd name="connsiteY5" fmla="*/ 2970749 h 2970748"/>
              <a:gd name="connsiteX0" fmla="*/ 0 w 5571214"/>
              <a:gd name="connsiteY0" fmla="*/ 129659 h 2970749"/>
              <a:gd name="connsiteX1" fmla="*/ 2727684 w 5571214"/>
              <a:gd name="connsiteY1" fmla="*/ 129659 h 2970749"/>
              <a:gd name="connsiteX2" fmla="*/ 4893785 w 5571214"/>
              <a:gd name="connsiteY2" fmla="*/ 340111 h 2970749"/>
              <a:gd name="connsiteX3" fmla="*/ 5571214 w 5571214"/>
              <a:gd name="connsiteY3" fmla="*/ 2170327 h 2970749"/>
              <a:gd name="connsiteX4" fmla="*/ 5134463 w 5571214"/>
              <a:gd name="connsiteY4" fmla="*/ 2023718 h 2970749"/>
              <a:gd name="connsiteX5" fmla="*/ 5134463 w 5571214"/>
              <a:gd name="connsiteY5" fmla="*/ 2970749 h 2970749"/>
              <a:gd name="connsiteX0" fmla="*/ 0 w 5294915"/>
              <a:gd name="connsiteY0" fmla="*/ 70782 h 2911872"/>
              <a:gd name="connsiteX1" fmla="*/ 2727684 w 5294915"/>
              <a:gd name="connsiteY1" fmla="*/ 70782 h 2911872"/>
              <a:gd name="connsiteX2" fmla="*/ 4893785 w 5294915"/>
              <a:gd name="connsiteY2" fmla="*/ 281234 h 2911872"/>
              <a:gd name="connsiteX3" fmla="*/ 5134463 w 5294915"/>
              <a:gd name="connsiteY3" fmla="*/ 807359 h 2911872"/>
              <a:gd name="connsiteX4" fmla="*/ 5134463 w 5294915"/>
              <a:gd name="connsiteY4" fmla="*/ 1964841 h 2911872"/>
              <a:gd name="connsiteX5" fmla="*/ 5134463 w 5294915"/>
              <a:gd name="connsiteY5" fmla="*/ 2911872 h 2911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94915" h="2911872">
                <a:moveTo>
                  <a:pt x="0" y="70782"/>
                </a:moveTo>
                <a:cubicBezTo>
                  <a:pt x="1454929" y="0"/>
                  <a:pt x="1912053" y="35707"/>
                  <a:pt x="2727684" y="70782"/>
                </a:cubicBezTo>
                <a:cubicBezTo>
                  <a:pt x="3543315" y="105857"/>
                  <a:pt x="4492655" y="158471"/>
                  <a:pt x="4893785" y="281234"/>
                </a:cubicBezTo>
                <a:cubicBezTo>
                  <a:pt x="5294915" y="403997"/>
                  <a:pt x="5067284" y="517966"/>
                  <a:pt x="5134463" y="807359"/>
                </a:cubicBezTo>
                <a:lnTo>
                  <a:pt x="5134463" y="1964841"/>
                </a:lnTo>
                <a:lnTo>
                  <a:pt x="5134463" y="2911872"/>
                </a:ln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0388DB71-5C58-485F-A354-E3BAA07F6642}"/>
              </a:ext>
            </a:extLst>
          </p:cNvPr>
          <p:cNvSpPr/>
          <p:nvPr/>
        </p:nvSpPr>
        <p:spPr>
          <a:xfrm>
            <a:off x="3768328" y="3695700"/>
            <a:ext cx="161925" cy="16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олилиния 31">
            <a:extLst>
              <a:ext uri="{FF2B5EF4-FFF2-40B4-BE49-F238E27FC236}">
                <a16:creationId xmlns:a16="http://schemas.microsoft.com/office/drawing/2014/main" id="{BA348027-24F7-4833-BB0D-38C358CD7C6C}"/>
              </a:ext>
            </a:extLst>
          </p:cNvPr>
          <p:cNvSpPr/>
          <p:nvPr/>
        </p:nvSpPr>
        <p:spPr>
          <a:xfrm>
            <a:off x="3810000" y="2319338"/>
            <a:ext cx="4217194" cy="1543050"/>
          </a:xfrm>
          <a:custGeom>
            <a:avLst/>
            <a:gdLst>
              <a:gd name="connsiteX0" fmla="*/ 0 w 5967350"/>
              <a:gd name="connsiteY0" fmla="*/ 2945080 h 3412177"/>
              <a:gd name="connsiteX1" fmla="*/ 4999511 w 5967350"/>
              <a:gd name="connsiteY1" fmla="*/ 2921330 h 3412177"/>
              <a:gd name="connsiteX2" fmla="*/ 5807033 w 5967350"/>
              <a:gd name="connsiteY2" fmla="*/ 0 h 3412177"/>
              <a:gd name="connsiteX0" fmla="*/ 0 w 5890570"/>
              <a:gd name="connsiteY0" fmla="*/ 3113880 h 3440310"/>
              <a:gd name="connsiteX1" fmla="*/ 4933701 w 5890570"/>
              <a:gd name="connsiteY1" fmla="*/ 2921330 h 3440310"/>
              <a:gd name="connsiteX2" fmla="*/ 5741223 w 5890570"/>
              <a:gd name="connsiteY2" fmla="*/ 0 h 3440310"/>
              <a:gd name="connsiteX0" fmla="*/ 0 w 5894560"/>
              <a:gd name="connsiteY0" fmla="*/ 3113880 h 3347428"/>
              <a:gd name="connsiteX1" fmla="*/ 4937690 w 5894560"/>
              <a:gd name="connsiteY1" fmla="*/ 2609823 h 3347428"/>
              <a:gd name="connsiteX2" fmla="*/ 5741223 w 5894560"/>
              <a:gd name="connsiteY2" fmla="*/ 0 h 3347428"/>
              <a:gd name="connsiteX0" fmla="*/ 1054403 w 6987539"/>
              <a:gd name="connsiteY0" fmla="*/ 3113880 h 3117414"/>
              <a:gd name="connsiteX1" fmla="*/ 822948 w 6987539"/>
              <a:gd name="connsiteY1" fmla="*/ 2897855 h 3117414"/>
              <a:gd name="connsiteX2" fmla="*/ 5992093 w 6987539"/>
              <a:gd name="connsiteY2" fmla="*/ 2609823 h 3117414"/>
              <a:gd name="connsiteX3" fmla="*/ 6795626 w 6987539"/>
              <a:gd name="connsiteY3" fmla="*/ 0 h 3117414"/>
              <a:gd name="connsiteX0" fmla="*/ 282889 w 6104269"/>
              <a:gd name="connsiteY0" fmla="*/ 3113880 h 3197888"/>
              <a:gd name="connsiteX1" fmla="*/ 822948 w 6104269"/>
              <a:gd name="connsiteY1" fmla="*/ 3113879 h 3197888"/>
              <a:gd name="connsiteX2" fmla="*/ 5220579 w 6104269"/>
              <a:gd name="connsiteY2" fmla="*/ 2609823 h 3197888"/>
              <a:gd name="connsiteX3" fmla="*/ 6024112 w 6104269"/>
              <a:gd name="connsiteY3" fmla="*/ 0 h 3197888"/>
              <a:gd name="connsiteX0" fmla="*/ 308606 w 6129988"/>
              <a:gd name="connsiteY0" fmla="*/ 3113880 h 3161884"/>
              <a:gd name="connsiteX1" fmla="*/ 154303 w 6129988"/>
              <a:gd name="connsiteY1" fmla="*/ 2897855 h 3161884"/>
              <a:gd name="connsiteX2" fmla="*/ 848665 w 6129988"/>
              <a:gd name="connsiteY2" fmla="*/ 3113879 h 3161884"/>
              <a:gd name="connsiteX3" fmla="*/ 5246296 w 6129988"/>
              <a:gd name="connsiteY3" fmla="*/ 2609823 h 3161884"/>
              <a:gd name="connsiteX4" fmla="*/ 6049829 w 6129988"/>
              <a:gd name="connsiteY4" fmla="*/ 0 h 3161884"/>
              <a:gd name="connsiteX0" fmla="*/ 308606 w 6129987"/>
              <a:gd name="connsiteY0" fmla="*/ 3113880 h 3161884"/>
              <a:gd name="connsiteX1" fmla="*/ 462910 w 6129987"/>
              <a:gd name="connsiteY1" fmla="*/ 2897855 h 3161884"/>
              <a:gd name="connsiteX2" fmla="*/ 154303 w 6129987"/>
              <a:gd name="connsiteY2" fmla="*/ 2897855 h 3161884"/>
              <a:gd name="connsiteX3" fmla="*/ 848665 w 6129987"/>
              <a:gd name="connsiteY3" fmla="*/ 3113879 h 3161884"/>
              <a:gd name="connsiteX4" fmla="*/ 5246296 w 6129987"/>
              <a:gd name="connsiteY4" fmla="*/ 2609823 h 3161884"/>
              <a:gd name="connsiteX5" fmla="*/ 6049829 w 6129987"/>
              <a:gd name="connsiteY5" fmla="*/ 0 h 3161884"/>
              <a:gd name="connsiteX0" fmla="*/ 205738 w 6027119"/>
              <a:gd name="connsiteY0" fmla="*/ 3113880 h 3161884"/>
              <a:gd name="connsiteX1" fmla="*/ 360042 w 6027119"/>
              <a:gd name="connsiteY1" fmla="*/ 2897855 h 3161884"/>
              <a:gd name="connsiteX2" fmla="*/ 51435 w 6027119"/>
              <a:gd name="connsiteY2" fmla="*/ 2897855 h 3161884"/>
              <a:gd name="connsiteX3" fmla="*/ 668647 w 6027119"/>
              <a:gd name="connsiteY3" fmla="*/ 2897855 h 3161884"/>
              <a:gd name="connsiteX4" fmla="*/ 745797 w 6027119"/>
              <a:gd name="connsiteY4" fmla="*/ 3113879 h 3161884"/>
              <a:gd name="connsiteX5" fmla="*/ 5143428 w 6027119"/>
              <a:gd name="connsiteY5" fmla="*/ 2609823 h 3161884"/>
              <a:gd name="connsiteX6" fmla="*/ 5946961 w 6027119"/>
              <a:gd name="connsiteY6" fmla="*/ 0 h 3161884"/>
              <a:gd name="connsiteX0" fmla="*/ 205737 w 6027118"/>
              <a:gd name="connsiteY0" fmla="*/ 3113880 h 3113880"/>
              <a:gd name="connsiteX1" fmla="*/ 360041 w 6027118"/>
              <a:gd name="connsiteY1" fmla="*/ 2897855 h 3113880"/>
              <a:gd name="connsiteX2" fmla="*/ 51434 w 6027118"/>
              <a:gd name="connsiteY2" fmla="*/ 2897855 h 3113880"/>
              <a:gd name="connsiteX3" fmla="*/ 668646 w 6027118"/>
              <a:gd name="connsiteY3" fmla="*/ 2897855 h 3113880"/>
              <a:gd name="connsiteX4" fmla="*/ 1054403 w 6027118"/>
              <a:gd name="connsiteY4" fmla="*/ 2897855 h 3113880"/>
              <a:gd name="connsiteX5" fmla="*/ 5143427 w 6027118"/>
              <a:gd name="connsiteY5" fmla="*/ 2609823 h 3113880"/>
              <a:gd name="connsiteX6" fmla="*/ 5946960 w 6027118"/>
              <a:gd name="connsiteY6" fmla="*/ 0 h 3113880"/>
              <a:gd name="connsiteX0" fmla="*/ 180020 w 6001401"/>
              <a:gd name="connsiteY0" fmla="*/ 3113880 h 3113880"/>
              <a:gd name="connsiteX1" fmla="*/ 25718 w 6001401"/>
              <a:gd name="connsiteY1" fmla="*/ 2897855 h 3113880"/>
              <a:gd name="connsiteX2" fmla="*/ 334324 w 6001401"/>
              <a:gd name="connsiteY2" fmla="*/ 2897855 h 3113880"/>
              <a:gd name="connsiteX3" fmla="*/ 25717 w 6001401"/>
              <a:gd name="connsiteY3" fmla="*/ 2897855 h 3113880"/>
              <a:gd name="connsiteX4" fmla="*/ 642929 w 6001401"/>
              <a:gd name="connsiteY4" fmla="*/ 2897855 h 3113880"/>
              <a:gd name="connsiteX5" fmla="*/ 1028686 w 6001401"/>
              <a:gd name="connsiteY5" fmla="*/ 2897855 h 3113880"/>
              <a:gd name="connsiteX6" fmla="*/ 5117710 w 6001401"/>
              <a:gd name="connsiteY6" fmla="*/ 2609823 h 3113880"/>
              <a:gd name="connsiteX7" fmla="*/ 5921243 w 6001401"/>
              <a:gd name="connsiteY7" fmla="*/ 0 h 3113880"/>
              <a:gd name="connsiteX0" fmla="*/ 180019 w 6241741"/>
              <a:gd name="connsiteY0" fmla="*/ 3113880 h 3164373"/>
              <a:gd name="connsiteX1" fmla="*/ 25717 w 6241741"/>
              <a:gd name="connsiteY1" fmla="*/ 2897855 h 3164373"/>
              <a:gd name="connsiteX2" fmla="*/ 334323 w 6241741"/>
              <a:gd name="connsiteY2" fmla="*/ 2897855 h 3164373"/>
              <a:gd name="connsiteX3" fmla="*/ 25716 w 6241741"/>
              <a:gd name="connsiteY3" fmla="*/ 2897855 h 3164373"/>
              <a:gd name="connsiteX4" fmla="*/ 642928 w 6241741"/>
              <a:gd name="connsiteY4" fmla="*/ 2897855 h 3164373"/>
              <a:gd name="connsiteX5" fmla="*/ 1028685 w 6241741"/>
              <a:gd name="connsiteY5" fmla="*/ 2897855 h 3164373"/>
              <a:gd name="connsiteX6" fmla="*/ 5426315 w 6241741"/>
              <a:gd name="connsiteY6" fmla="*/ 2681397 h 3164373"/>
              <a:gd name="connsiteX7" fmla="*/ 5921242 w 6241741"/>
              <a:gd name="connsiteY7" fmla="*/ 0 h 3164373"/>
              <a:gd name="connsiteX0" fmla="*/ 180019 w 6023681"/>
              <a:gd name="connsiteY0" fmla="*/ 3113880 h 3164373"/>
              <a:gd name="connsiteX1" fmla="*/ 25717 w 6023681"/>
              <a:gd name="connsiteY1" fmla="*/ 2897855 h 3164373"/>
              <a:gd name="connsiteX2" fmla="*/ 334323 w 6023681"/>
              <a:gd name="connsiteY2" fmla="*/ 2897855 h 3164373"/>
              <a:gd name="connsiteX3" fmla="*/ 25716 w 6023681"/>
              <a:gd name="connsiteY3" fmla="*/ 2897855 h 3164373"/>
              <a:gd name="connsiteX4" fmla="*/ 642928 w 6023681"/>
              <a:gd name="connsiteY4" fmla="*/ 2897855 h 3164373"/>
              <a:gd name="connsiteX5" fmla="*/ 1028685 w 6023681"/>
              <a:gd name="connsiteY5" fmla="*/ 2897855 h 3164373"/>
              <a:gd name="connsiteX6" fmla="*/ 5426315 w 6023681"/>
              <a:gd name="connsiteY6" fmla="*/ 2681397 h 3164373"/>
              <a:gd name="connsiteX7" fmla="*/ 5921242 w 6023681"/>
              <a:gd name="connsiteY7" fmla="*/ 0 h 3164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23681" h="3164373">
                <a:moveTo>
                  <a:pt x="180019" y="3113880"/>
                </a:moveTo>
                <a:cubicBezTo>
                  <a:pt x="179654" y="3113456"/>
                  <a:pt x="0" y="2933859"/>
                  <a:pt x="25717" y="2897855"/>
                </a:cubicBezTo>
                <a:cubicBezTo>
                  <a:pt x="51434" y="2861851"/>
                  <a:pt x="334323" y="2897855"/>
                  <a:pt x="334323" y="2897855"/>
                </a:cubicBezTo>
                <a:lnTo>
                  <a:pt x="25716" y="2897855"/>
                </a:lnTo>
                <a:lnTo>
                  <a:pt x="642928" y="2897855"/>
                </a:lnTo>
                <a:cubicBezTo>
                  <a:pt x="810089" y="2897855"/>
                  <a:pt x="231454" y="2933931"/>
                  <a:pt x="1028685" y="2897855"/>
                </a:cubicBezTo>
                <a:cubicBezTo>
                  <a:pt x="1825916" y="2861779"/>
                  <a:pt x="4610889" y="3164373"/>
                  <a:pt x="5426315" y="2681397"/>
                </a:cubicBezTo>
                <a:cubicBezTo>
                  <a:pt x="6023681" y="2019912"/>
                  <a:pt x="6001400" y="1215241"/>
                  <a:pt x="5921242" y="0"/>
                </a:cubicBez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5FFA7DBA-987F-449B-A938-1987DABD645F}"/>
              </a:ext>
            </a:extLst>
          </p:cNvPr>
          <p:cNvSpPr/>
          <p:nvPr/>
        </p:nvSpPr>
        <p:spPr>
          <a:xfrm>
            <a:off x="3330179" y="3327797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B0B6E2E6-B866-4EF4-B27C-2C2FA60AC9CD}"/>
              </a:ext>
            </a:extLst>
          </p:cNvPr>
          <p:cNvSpPr/>
          <p:nvPr/>
        </p:nvSpPr>
        <p:spPr>
          <a:xfrm>
            <a:off x="3287316" y="465535"/>
            <a:ext cx="4713684" cy="3118247"/>
          </a:xfrm>
          <a:custGeom>
            <a:avLst/>
            <a:gdLst>
              <a:gd name="connsiteX0" fmla="*/ 498763 w 7663542"/>
              <a:gd name="connsiteY0" fmla="*/ 3740727 h 3903023"/>
              <a:gd name="connsiteX1" fmla="*/ 510639 w 7663542"/>
              <a:gd name="connsiteY1" fmla="*/ 3681350 h 3903023"/>
              <a:gd name="connsiteX2" fmla="*/ 1009402 w 7663542"/>
              <a:gd name="connsiteY2" fmla="*/ 2410691 h 3903023"/>
              <a:gd name="connsiteX3" fmla="*/ 6567054 w 7663542"/>
              <a:gd name="connsiteY3" fmla="*/ 2244436 h 3903023"/>
              <a:gd name="connsiteX4" fmla="*/ 7588332 w 7663542"/>
              <a:gd name="connsiteY4" fmla="*/ 0 h 3903023"/>
              <a:gd name="connsiteX0" fmla="*/ 137432 w 7264606"/>
              <a:gd name="connsiteY0" fmla="*/ 3740727 h 3913918"/>
              <a:gd name="connsiteX1" fmla="*/ 149308 w 7264606"/>
              <a:gd name="connsiteY1" fmla="*/ 3681350 h 3913918"/>
              <a:gd name="connsiteX2" fmla="*/ 1009402 w 7264606"/>
              <a:gd name="connsiteY2" fmla="*/ 2345321 h 3913918"/>
              <a:gd name="connsiteX3" fmla="*/ 6205723 w 7264606"/>
              <a:gd name="connsiteY3" fmla="*/ 2244436 h 3913918"/>
              <a:gd name="connsiteX4" fmla="*/ 7227001 w 7264606"/>
              <a:gd name="connsiteY4" fmla="*/ 0 h 3913918"/>
              <a:gd name="connsiteX0" fmla="*/ 133452 w 7260626"/>
              <a:gd name="connsiteY0" fmla="*/ 3740727 h 3913918"/>
              <a:gd name="connsiteX1" fmla="*/ 145328 w 7260626"/>
              <a:gd name="connsiteY1" fmla="*/ 3681350 h 3913918"/>
              <a:gd name="connsiteX2" fmla="*/ 1005422 w 7260626"/>
              <a:gd name="connsiteY2" fmla="*/ 2345321 h 3913918"/>
              <a:gd name="connsiteX3" fmla="*/ 5613934 w 7260626"/>
              <a:gd name="connsiteY3" fmla="*/ 2057288 h 3913918"/>
              <a:gd name="connsiteX4" fmla="*/ 7223021 w 7260626"/>
              <a:gd name="connsiteY4" fmla="*/ 0 h 3913918"/>
              <a:gd name="connsiteX0" fmla="*/ 133452 w 6454027"/>
              <a:gd name="connsiteY0" fmla="*/ 4059703 h 4232894"/>
              <a:gd name="connsiteX1" fmla="*/ 145328 w 6454027"/>
              <a:gd name="connsiteY1" fmla="*/ 4000326 h 4232894"/>
              <a:gd name="connsiteX2" fmla="*/ 1005422 w 6454027"/>
              <a:gd name="connsiteY2" fmla="*/ 2664297 h 4232894"/>
              <a:gd name="connsiteX3" fmla="*/ 5613934 w 6454027"/>
              <a:gd name="connsiteY3" fmla="*/ 2376264 h 4232894"/>
              <a:gd name="connsiteX4" fmla="*/ 6045982 w 6454027"/>
              <a:gd name="connsiteY4" fmla="*/ 0 h 4232894"/>
              <a:gd name="connsiteX0" fmla="*/ 133452 w 6165996"/>
              <a:gd name="connsiteY0" fmla="*/ 4059703 h 4232894"/>
              <a:gd name="connsiteX1" fmla="*/ 145328 w 6165996"/>
              <a:gd name="connsiteY1" fmla="*/ 4000326 h 4232894"/>
              <a:gd name="connsiteX2" fmla="*/ 1005422 w 6165996"/>
              <a:gd name="connsiteY2" fmla="*/ 2664297 h 4232894"/>
              <a:gd name="connsiteX3" fmla="*/ 5325903 w 6165996"/>
              <a:gd name="connsiteY3" fmla="*/ 2376264 h 4232894"/>
              <a:gd name="connsiteX4" fmla="*/ 6045982 w 6165996"/>
              <a:gd name="connsiteY4" fmla="*/ 0 h 4232894"/>
              <a:gd name="connsiteX0" fmla="*/ 133452 w 6154121"/>
              <a:gd name="connsiteY0" fmla="*/ 4059703 h 4232894"/>
              <a:gd name="connsiteX1" fmla="*/ 145328 w 6154121"/>
              <a:gd name="connsiteY1" fmla="*/ 4000326 h 4232894"/>
              <a:gd name="connsiteX2" fmla="*/ 1005422 w 6154121"/>
              <a:gd name="connsiteY2" fmla="*/ 2664297 h 4232894"/>
              <a:gd name="connsiteX3" fmla="*/ 5325903 w 6154121"/>
              <a:gd name="connsiteY3" fmla="*/ 2376264 h 4232894"/>
              <a:gd name="connsiteX4" fmla="*/ 6045982 w 6154121"/>
              <a:gd name="connsiteY4" fmla="*/ 0 h 4232894"/>
              <a:gd name="connsiteX0" fmla="*/ 133452 w 6226130"/>
              <a:gd name="connsiteY0" fmla="*/ 4059703 h 4232894"/>
              <a:gd name="connsiteX1" fmla="*/ 145328 w 6226130"/>
              <a:gd name="connsiteY1" fmla="*/ 4000326 h 4232894"/>
              <a:gd name="connsiteX2" fmla="*/ 1005422 w 6226130"/>
              <a:gd name="connsiteY2" fmla="*/ 2664297 h 4232894"/>
              <a:gd name="connsiteX3" fmla="*/ 5397912 w 6226130"/>
              <a:gd name="connsiteY3" fmla="*/ 2448272 h 4232894"/>
              <a:gd name="connsiteX4" fmla="*/ 6045982 w 6226130"/>
              <a:gd name="connsiteY4" fmla="*/ 0 h 4232894"/>
              <a:gd name="connsiteX0" fmla="*/ 133452 w 6226130"/>
              <a:gd name="connsiteY0" fmla="*/ 4059703 h 4232894"/>
              <a:gd name="connsiteX1" fmla="*/ 145328 w 6226130"/>
              <a:gd name="connsiteY1" fmla="*/ 4000326 h 4232894"/>
              <a:gd name="connsiteX2" fmla="*/ 1005422 w 6226130"/>
              <a:gd name="connsiteY2" fmla="*/ 2664297 h 4232894"/>
              <a:gd name="connsiteX3" fmla="*/ 5397912 w 6226130"/>
              <a:gd name="connsiteY3" fmla="*/ 2448272 h 4232894"/>
              <a:gd name="connsiteX4" fmla="*/ 6045982 w 6226130"/>
              <a:gd name="connsiteY4" fmla="*/ 0 h 4232894"/>
              <a:gd name="connsiteX0" fmla="*/ 157455 w 6250133"/>
              <a:gd name="connsiteY0" fmla="*/ 4059703 h 4291798"/>
              <a:gd name="connsiteX1" fmla="*/ 169331 w 6250133"/>
              <a:gd name="connsiteY1" fmla="*/ 4000326 h 4291798"/>
              <a:gd name="connsiteX2" fmla="*/ 1173442 w 6250133"/>
              <a:gd name="connsiteY2" fmla="*/ 2310871 h 4291798"/>
              <a:gd name="connsiteX3" fmla="*/ 5421915 w 6250133"/>
              <a:gd name="connsiteY3" fmla="*/ 2448272 h 4291798"/>
              <a:gd name="connsiteX4" fmla="*/ 6069985 w 6250133"/>
              <a:gd name="connsiteY4" fmla="*/ 0 h 4291798"/>
              <a:gd name="connsiteX0" fmla="*/ 193459 w 6286137"/>
              <a:gd name="connsiteY0" fmla="*/ 4059703 h 4304222"/>
              <a:gd name="connsiteX1" fmla="*/ 205335 w 6286137"/>
              <a:gd name="connsiteY1" fmla="*/ 4000326 h 4304222"/>
              <a:gd name="connsiteX2" fmla="*/ 1425471 w 6286137"/>
              <a:gd name="connsiteY2" fmla="*/ 2236327 h 4304222"/>
              <a:gd name="connsiteX3" fmla="*/ 5457919 w 6286137"/>
              <a:gd name="connsiteY3" fmla="*/ 2448272 h 4304222"/>
              <a:gd name="connsiteX4" fmla="*/ 6105989 w 6286137"/>
              <a:gd name="connsiteY4" fmla="*/ 0 h 4304222"/>
              <a:gd name="connsiteX0" fmla="*/ 193459 w 6286137"/>
              <a:gd name="connsiteY0" fmla="*/ 4059703 h 4304222"/>
              <a:gd name="connsiteX1" fmla="*/ 205335 w 6286137"/>
              <a:gd name="connsiteY1" fmla="*/ 4000326 h 4304222"/>
              <a:gd name="connsiteX2" fmla="*/ 1425471 w 6286137"/>
              <a:gd name="connsiteY2" fmla="*/ 2236327 h 4304222"/>
              <a:gd name="connsiteX3" fmla="*/ 5457919 w 6286137"/>
              <a:gd name="connsiteY3" fmla="*/ 2012694 h 4304222"/>
              <a:gd name="connsiteX4" fmla="*/ 6105989 w 6286137"/>
              <a:gd name="connsiteY4" fmla="*/ 0 h 4304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86137" h="4304222">
                <a:moveTo>
                  <a:pt x="193459" y="4059703"/>
                </a:moveTo>
                <a:cubicBezTo>
                  <a:pt x="156844" y="4140851"/>
                  <a:pt x="0" y="4304222"/>
                  <a:pt x="205335" y="4000326"/>
                </a:cubicBezTo>
                <a:cubicBezTo>
                  <a:pt x="410670" y="3696430"/>
                  <a:pt x="550040" y="2567599"/>
                  <a:pt x="1425471" y="2236327"/>
                </a:cubicBezTo>
                <a:cubicBezTo>
                  <a:pt x="2300902" y="1905055"/>
                  <a:pt x="4504457" y="2317208"/>
                  <a:pt x="5457919" y="2012694"/>
                </a:cubicBezTo>
                <a:cubicBezTo>
                  <a:pt x="6286137" y="2009710"/>
                  <a:pt x="6143594" y="921327"/>
                  <a:pt x="6105989" y="0"/>
                </a:cubicBezTo>
              </a:path>
            </a:pathLst>
          </a:custGeom>
          <a:ln w="222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795077A2-1B2B-4E2B-B3AC-6BF6CDBD6F69}"/>
              </a:ext>
            </a:extLst>
          </p:cNvPr>
          <p:cNvSpPr/>
          <p:nvPr/>
        </p:nvSpPr>
        <p:spPr>
          <a:xfrm>
            <a:off x="4950619" y="1924050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5E9BE9EF-AB44-4793-9D58-9D63EA2E1F71}"/>
              </a:ext>
            </a:extLst>
          </p:cNvPr>
          <p:cNvSpPr/>
          <p:nvPr/>
        </p:nvSpPr>
        <p:spPr>
          <a:xfrm>
            <a:off x="7812881" y="465535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0534A395-3E1F-4CB8-871B-B73E5A8A9A18}"/>
              </a:ext>
            </a:extLst>
          </p:cNvPr>
          <p:cNvSpPr/>
          <p:nvPr/>
        </p:nvSpPr>
        <p:spPr>
          <a:xfrm>
            <a:off x="1343026" y="2008850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D011AF6-6237-4373-ACBA-923C095BC0CA}"/>
              </a:ext>
            </a:extLst>
          </p:cNvPr>
          <p:cNvSpPr/>
          <p:nvPr/>
        </p:nvSpPr>
        <p:spPr>
          <a:xfrm>
            <a:off x="2795588" y="561011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844F3335-B724-4BCD-A3C8-E4E4F080D697}"/>
              </a:ext>
            </a:extLst>
          </p:cNvPr>
          <p:cNvSpPr/>
          <p:nvPr/>
        </p:nvSpPr>
        <p:spPr>
          <a:xfrm>
            <a:off x="7812881" y="2193131"/>
            <a:ext cx="161925" cy="163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A89D78-2806-4C7F-BA93-C1337FD287BA}"/>
              </a:ext>
            </a:extLst>
          </p:cNvPr>
          <p:cNvSpPr/>
          <p:nvPr/>
        </p:nvSpPr>
        <p:spPr>
          <a:xfrm>
            <a:off x="8467426" y="4033837"/>
            <a:ext cx="161925" cy="1619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37920" name="Рисунок 41">
            <a:extLst>
              <a:ext uri="{FF2B5EF4-FFF2-40B4-BE49-F238E27FC236}">
                <a16:creationId xmlns:a16="http://schemas.microsoft.com/office/drawing/2014/main" id="{484E4143-A188-4706-A1A3-037E668335C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981" y="3645694"/>
            <a:ext cx="2636044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21" name="Рисунок 19" descr="все виды помощи.jpg">
            <a:extLst>
              <a:ext uri="{FF2B5EF4-FFF2-40B4-BE49-F238E27FC236}">
                <a16:creationId xmlns:a16="http://schemas.microsoft.com/office/drawing/2014/main" id="{EF9367AA-F059-4028-B728-8C583D72F7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22" y="2451497"/>
            <a:ext cx="804863" cy="79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23" name="Rectangle 37">
            <a:extLst>
              <a:ext uri="{FF2B5EF4-FFF2-40B4-BE49-F238E27FC236}">
                <a16:creationId xmlns:a16="http://schemas.microsoft.com/office/drawing/2014/main" id="{F4C2E0D1-99B0-4472-A6B0-590DB9A6A442}"/>
              </a:ext>
            </a:extLst>
          </p:cNvPr>
          <p:cNvSpPr txBox="1">
            <a:spLocks/>
          </p:cNvSpPr>
          <p:nvPr/>
        </p:nvSpPr>
        <p:spPr bwMode="gray">
          <a:xfrm>
            <a:off x="7826772" y="3537934"/>
            <a:ext cx="1353740" cy="47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400" dirty="0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Индекс </a:t>
            </a:r>
            <a:r>
              <a:rPr kumimoji="1" lang="ru-RU" altLang="ru-RU" sz="1400" dirty="0" err="1">
                <a:solidFill>
                  <a:srgbClr val="10253F"/>
                </a:solidFill>
                <a:latin typeface="Segoe UI Semibold" panose="020B0702040204020203" pitchFamily="34" charset="0"/>
                <a:cs typeface="Times New Roman" panose="02020603050405020304" pitchFamily="18" charset="0"/>
              </a:rPr>
              <a:t>Хирша</a:t>
            </a:r>
            <a:r>
              <a:rPr kumimoji="1" lang="en-US" alt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kumimoji="1" lang="ru-RU" altLang="ru-RU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>
              <a:buClr>
                <a:srgbClr val="C0504D"/>
              </a:buClr>
              <a:buFont typeface="+mj-lt" charset="0"/>
              <a:buNone/>
            </a:pPr>
            <a:r>
              <a:rPr kumimoji="1" lang="ru-RU" altLang="ru-RU" sz="1400" dirty="0">
                <a:latin typeface="Segoe UI" panose="020B0502040204020203" pitchFamily="34" charset="0"/>
                <a:cs typeface="Segoe UI" panose="020B0502040204020203" pitchFamily="34" charset="0"/>
              </a:rPr>
              <a:t> 69</a:t>
            </a:r>
            <a:endParaRPr lang="ru-RU" altLang="ru-RU" sz="1400" dirty="0">
              <a:solidFill>
                <a:srgbClr val="10253F"/>
              </a:solidFill>
              <a:latin typeface="Segoe UI Semibold" panose="020B0702040204020203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92546"/>
            <a:ext cx="7226379" cy="769252"/>
          </a:xfrm>
        </p:spPr>
        <p:txBody>
          <a:bodyPr>
            <a:noAutofit/>
          </a:bodyPr>
          <a:lstStyle/>
          <a:p>
            <a:pPr marL="514350" indent="-514350"/>
            <a:br>
              <a:rPr lang="ru-RU" alt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Пути решения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Содержимое 13"/>
          <p:cNvSpPr>
            <a:spLocks noGrp="1"/>
          </p:cNvSpPr>
          <p:nvPr>
            <p:ph idx="1"/>
          </p:nvPr>
        </p:nvSpPr>
        <p:spPr>
          <a:xfrm>
            <a:off x="251520" y="987574"/>
            <a:ext cx="4536504" cy="2662905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40000"/>
              </a:lnSpc>
              <a:buNone/>
            </a:pPr>
            <a:r>
              <a:rPr lang="ru-RU" sz="1800" dirty="0">
                <a:latin typeface="Times New Roman"/>
                <a:ea typeface="Times New Roman"/>
              </a:rPr>
              <a:t>1.  Концентрация сил и средств.</a:t>
            </a:r>
          </a:p>
          <a:p>
            <a:pPr lvl="0" algn="just">
              <a:lnSpc>
                <a:spcPct val="140000"/>
              </a:lnSpc>
              <a:buAutoNum type="arabicPeriod" startAt="2"/>
            </a:pPr>
            <a:r>
              <a:rPr lang="ru-RU" sz="1800" dirty="0">
                <a:latin typeface="Times New Roman"/>
                <a:ea typeface="Times New Roman"/>
              </a:rPr>
              <a:t>Обучение сотрудников.</a:t>
            </a:r>
          </a:p>
          <a:p>
            <a:pPr lvl="0" algn="just">
              <a:lnSpc>
                <a:spcPct val="140000"/>
              </a:lnSpc>
              <a:buAutoNum type="arabicPeriod" startAt="2"/>
            </a:pPr>
            <a:r>
              <a:rPr lang="ru-RU" sz="1800" dirty="0">
                <a:latin typeface="Times New Roman"/>
                <a:ea typeface="Times New Roman"/>
              </a:rPr>
              <a:t>Программа безопасности </a:t>
            </a:r>
            <a:endParaRPr lang="en-US" sz="1800" dirty="0">
              <a:latin typeface="Times New Roman"/>
              <a:ea typeface="Times New Roman"/>
            </a:endParaRPr>
          </a:p>
          <a:p>
            <a:pPr marL="0" lvl="0" indent="0" algn="just">
              <a:buNone/>
            </a:pPr>
            <a:r>
              <a:rPr lang="en-US" sz="1800" dirty="0">
                <a:latin typeface="Times New Roman"/>
                <a:ea typeface="Times New Roman"/>
              </a:rPr>
              <a:t>       </a:t>
            </a:r>
            <a:r>
              <a:rPr lang="ru-RU" sz="1800" dirty="0">
                <a:latin typeface="Times New Roman"/>
                <a:ea typeface="Times New Roman"/>
              </a:rPr>
              <a:t>пациентов и персонала.</a:t>
            </a:r>
          </a:p>
          <a:p>
            <a:pPr lvl="0" algn="just">
              <a:lnSpc>
                <a:spcPct val="150000"/>
              </a:lnSpc>
              <a:buFont typeface="+mj-lt"/>
              <a:buAutoNum type="arabicPeriod"/>
            </a:pPr>
            <a:endParaRPr lang="ru-RU" sz="1800" dirty="0">
              <a:latin typeface="Times New Roman"/>
              <a:ea typeface="Times New Roman"/>
            </a:endParaRPr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780" y="548332"/>
            <a:ext cx="2448272" cy="1748656"/>
          </a:xfrm>
          <a:prstGeom prst="rect">
            <a:avLst/>
          </a:prstGeom>
        </p:spPr>
      </p:pic>
      <p:pic>
        <p:nvPicPr>
          <p:cNvPr id="10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87774"/>
            <a:ext cx="2667000" cy="22955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3440DB-CA8F-B94E-801F-72197ADF48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9552" y="2571750"/>
            <a:ext cx="3146208" cy="2376264"/>
          </a:xfrm>
          <a:prstGeom prst="rect">
            <a:avLst/>
          </a:prstGeom>
        </p:spPr>
      </p:pic>
      <p:pic>
        <p:nvPicPr>
          <p:cNvPr id="3" name="Picture 3" descr="C:\Users\LebedevSS\Downloads\PHOTO-2020-08-18-01-53-19 (1).jpg">
            <a:extLst>
              <a:ext uri="{FF2B5EF4-FFF2-40B4-BE49-F238E27FC236}">
                <a16:creationId xmlns:a16="http://schemas.microsoft.com/office/drawing/2014/main" id="{FB6343A4-C5EB-4577-AA2A-CE152D8E4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52" y="2388718"/>
            <a:ext cx="2040567" cy="2463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09B597-26BD-416B-9849-F6968A3688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516234" y="32322"/>
            <a:ext cx="2025475" cy="277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68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38456" y="36871"/>
            <a:ext cx="8568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Оказание экстренной помощи по неврологии, 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кардиологии и  хирургическим специальностям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704087687"/>
              </p:ext>
            </p:extLst>
          </p:nvPr>
        </p:nvGraphicFramePr>
        <p:xfrm>
          <a:off x="267105" y="1131589"/>
          <a:ext cx="4176464" cy="1870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9549" y="843558"/>
            <a:ext cx="3631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Динамика госпитализаций с ОНМК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107218702"/>
              </p:ext>
            </p:extLst>
          </p:nvPr>
        </p:nvGraphicFramePr>
        <p:xfrm>
          <a:off x="4644008" y="1131589"/>
          <a:ext cx="3934155" cy="1909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932040" y="903478"/>
            <a:ext cx="3509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Динамика госпитализаций с ОИМ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66A79F-FEC1-4FAF-895B-FB201571C5FA}"/>
              </a:ext>
            </a:extLst>
          </p:cNvPr>
          <p:cNvSpPr txBox="1"/>
          <p:nvPr/>
        </p:nvSpPr>
        <p:spPr>
          <a:xfrm>
            <a:off x="3716510" y="2436728"/>
            <a:ext cx="90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↑153%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30A770-A2E5-41E7-8997-3FE87FC9EF90}"/>
              </a:ext>
            </a:extLst>
          </p:cNvPr>
          <p:cNvSpPr txBox="1"/>
          <p:nvPr/>
        </p:nvSpPr>
        <p:spPr>
          <a:xfrm>
            <a:off x="7884368" y="2454052"/>
            <a:ext cx="90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↑115%</a:t>
            </a: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016085927"/>
              </p:ext>
            </p:extLst>
          </p:nvPr>
        </p:nvGraphicFramePr>
        <p:xfrm>
          <a:off x="290642" y="3291830"/>
          <a:ext cx="4129392" cy="177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49" y="2823384"/>
            <a:ext cx="3139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/>
              <a:t>Динамика госпитализаций </a:t>
            </a:r>
          </a:p>
          <a:p>
            <a:pPr algn="ctr"/>
            <a:r>
              <a:rPr lang="ru-RU" sz="1600" dirty="0"/>
              <a:t>больных хирургического профиля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6A79F-FEC1-4FAF-895B-FB201571C5FA}"/>
              </a:ext>
            </a:extLst>
          </p:cNvPr>
          <p:cNvSpPr txBox="1"/>
          <p:nvPr/>
        </p:nvSpPr>
        <p:spPr>
          <a:xfrm>
            <a:off x="3698606" y="4605416"/>
            <a:ext cx="909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↑208%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989" y="3047434"/>
            <a:ext cx="383315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96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3370"/>
            <a:ext cx="7740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Показатели работы онкологии, гематологии и нефрологии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33364" y="629464"/>
            <a:ext cx="4096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Динамика госпитализаций  </a:t>
            </a:r>
            <a:r>
              <a:rPr lang="ru-RU" sz="1200" dirty="0" err="1"/>
              <a:t>нефрологических</a:t>
            </a:r>
            <a:r>
              <a:rPr lang="ru-RU" sz="1200" dirty="0"/>
              <a:t> больных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5028" y="629464"/>
            <a:ext cx="41893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Динамика курсов химиотерапии у онкологических больных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9286" y="2896736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Динамика госпитализаций гематологических больных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652511" y="233283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↑134%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55265" y="251750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↑224%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652511" y="4498032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↑136%</a:t>
            </a:r>
          </a:p>
        </p:txBody>
      </p:sp>
      <p:graphicFrame>
        <p:nvGraphicFramePr>
          <p:cNvPr id="25" name="Диаграмма 24"/>
          <p:cNvGraphicFramePr/>
          <p:nvPr>
            <p:extLst>
              <p:ext uri="{D42A27DB-BD31-4B8C-83A1-F6EECF244321}">
                <p14:modId xmlns:p14="http://schemas.microsoft.com/office/powerpoint/2010/main" val="3450059064"/>
              </p:ext>
            </p:extLst>
          </p:nvPr>
        </p:nvGraphicFramePr>
        <p:xfrm>
          <a:off x="475283" y="1003593"/>
          <a:ext cx="3988880" cy="1883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2318912136"/>
              </p:ext>
            </p:extLst>
          </p:nvPr>
        </p:nvGraphicFramePr>
        <p:xfrm>
          <a:off x="611560" y="3164602"/>
          <a:ext cx="3816424" cy="174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7" name="Диаграмма 26"/>
          <p:cNvGraphicFramePr/>
          <p:nvPr>
            <p:extLst>
              <p:ext uri="{D42A27DB-BD31-4B8C-83A1-F6EECF244321}">
                <p14:modId xmlns:p14="http://schemas.microsoft.com/office/powerpoint/2010/main" val="782359824"/>
              </p:ext>
            </p:extLst>
          </p:nvPr>
        </p:nvGraphicFramePr>
        <p:xfrm>
          <a:off x="4875314" y="1003107"/>
          <a:ext cx="3781179" cy="1867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035236"/>
            <a:ext cx="3523713" cy="18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638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-44915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Оказание помощи 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центре Боткинской больницы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5760" y="2055638"/>
            <a:ext cx="2915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893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пролечено пациентов с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коморбидной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патологией, внебольничной пневмонией+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08520" y="4288790"/>
            <a:ext cx="33843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экстренных операций на фоне внебольничной пневмонии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0514" y="2240304"/>
            <a:ext cx="2684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11,4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 койко-день пациентов в 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COVID –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35256" y="438112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354 (40%)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пациентов пролечено в отделении реанимации</a:t>
            </a:r>
          </a:p>
        </p:txBody>
      </p:sp>
      <p:pic>
        <p:nvPicPr>
          <p:cNvPr id="11" name="Picture 2" descr="C:\Users\Павел\Downloads\Gmail (5)\IMG_5012.jpg"/>
          <p:cNvPicPr>
            <a:picLocks noChangeAspect="1" noChangeArrowheads="1"/>
          </p:cNvPicPr>
          <p:nvPr/>
        </p:nvPicPr>
        <p:blipFill rotWithShape="1">
          <a:blip r:embed="rId3" cstate="print"/>
          <a:srcRect b="17099"/>
          <a:stretch/>
        </p:blipFill>
        <p:spPr bwMode="auto">
          <a:xfrm>
            <a:off x="6703600" y="2874483"/>
            <a:ext cx="2194168" cy="1490997"/>
          </a:xfrm>
          <a:prstGeom prst="rect">
            <a:avLst/>
          </a:prstGeom>
          <a:noFill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2" y="2874483"/>
            <a:ext cx="2198691" cy="1515757"/>
          </a:xfrm>
          <a:prstGeom prst="rect">
            <a:avLst/>
          </a:prstGeom>
        </p:spPr>
      </p:pic>
      <p:pic>
        <p:nvPicPr>
          <p:cNvPr id="13" name="Picture 2" descr="https://botkinmoscow.ru/wp-content/uploads/2017/06/2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46" y="364098"/>
            <a:ext cx="3384376" cy="232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LebedevSS\Desktop\21 корпус\фото 21 корпус\21 корпус\IMG_6375 ок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576" y="3075806"/>
            <a:ext cx="3330624" cy="1957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LebedevSS\Downloads\PHOTO-2020-08-12-17-39-07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" t="27069" r="15958" b="2907"/>
          <a:stretch/>
        </p:blipFill>
        <p:spPr bwMode="auto">
          <a:xfrm>
            <a:off x="492304" y="627534"/>
            <a:ext cx="2198691" cy="150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3131840" y="2657423"/>
            <a:ext cx="3168352" cy="335311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125 коек (из них 25 реанимационных)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2886">
            <a:off x="3786678" y="762001"/>
            <a:ext cx="2070741" cy="15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C:\Users\LebedevSS\Downloads\PHOTO-2020-08-18-01-53-19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61" y="675896"/>
            <a:ext cx="2194168" cy="15066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1056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79296\Desktop\Новая папка\!!! ФОТО для доклада бедина\21 корпус\IMG_6393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1" y="3003799"/>
            <a:ext cx="1953412" cy="1526666"/>
          </a:xfrm>
          <a:prstGeom prst="rect">
            <a:avLst/>
          </a:prstGeom>
          <a:noFill/>
        </p:spPr>
      </p:pic>
      <p:pic>
        <p:nvPicPr>
          <p:cNvPr id="1027" name="Picture 3" descr="C:\Users\79296\Desktop\Новая папка\!!! ФОТО для доклада бедина\21 корпус\IMG_6349ок — коп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3505" y="919159"/>
            <a:ext cx="2928958" cy="195187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1869" y="51470"/>
            <a:ext cx="71886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Коллектив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COVID-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центра с выписанными  пациентами </a:t>
            </a:r>
          </a:p>
        </p:txBody>
      </p:sp>
      <p:pic>
        <p:nvPicPr>
          <p:cNvPr id="4099" name="Picture 3" descr="C:\Users\Павел\Downloads\Gmail (5)\20200515_12423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692273" y="733646"/>
            <a:ext cx="2228450" cy="1872208"/>
          </a:xfrm>
          <a:prstGeom prst="rect">
            <a:avLst/>
          </a:prstGeom>
          <a:noFill/>
        </p:spPr>
      </p:pic>
      <p:pic>
        <p:nvPicPr>
          <p:cNvPr id="1026" name="Picture 2" descr="C:\Users\79296\Desktop\Новая папка\!!! ФОТО для доклада бедина\21 корпус\IMG_6338о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51065" y="3003799"/>
            <a:ext cx="1953412" cy="1526666"/>
          </a:xfrm>
          <a:prstGeom prst="rect">
            <a:avLst/>
          </a:prstGeom>
          <a:noFill/>
        </p:spPr>
      </p:pic>
      <p:pic>
        <p:nvPicPr>
          <p:cNvPr id="3" name="Picture 4" descr="https://downloader.disk.yandex.ru/preview/28fb67ba37285e82fa1030483b0c7e9a0bdaa9b0f54034a07b6fc769c7966921/5ec26a19/0SwQ0iRNMr4ITg0igqI5wGep4F7LeLJxo97IVKvgS1Hfo0AxRoWV66IQFzjhtip3gugaPPedA7dfsAs7GZme4Q==?uid=0&amp;filename=IMG_2839.jpg&amp;disposition=inline&amp;hash=&amp;limit=0&amp;content_type=image%2Fjpeg&amp;tknv=v2&amp;owner_uid=126158335&amp;size=2048x2048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4" t="26304" r="8101"/>
          <a:stretch/>
        </p:blipFill>
        <p:spPr bwMode="auto">
          <a:xfrm>
            <a:off x="401222" y="544478"/>
            <a:ext cx="1872209" cy="223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ownloader.disk.yandex.ru/preview/9e8509e02f2ef25451602b5c048d9aa37f3b7e51fe317d6d21a46f230bdb1ed5/5ec26b4c/ShRWov4Imr-Xuva_JoPiS8EELuMVC3ZTAHmsmqtOr4yq1kNQXApoqhtCA6EqHtrsNFozEWCdOFwqPn1sl29spg==?uid=0&amp;filename=IMG_2851.jpg&amp;disposition=inline&amp;hash=&amp;limit=0&amp;content_type=image%2Fjpeg&amp;tknv=v2&amp;owner_uid=126158335&amp;size=2048x204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1" t="30824" r="23495" b="10096"/>
          <a:stretch/>
        </p:blipFill>
        <p:spPr bwMode="auto">
          <a:xfrm>
            <a:off x="6892328" y="2799379"/>
            <a:ext cx="1871697" cy="23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9201"/>
          <a:stretch/>
        </p:blipFill>
        <p:spPr>
          <a:xfrm>
            <a:off x="401222" y="2799378"/>
            <a:ext cx="1877255" cy="22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6947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6494" y="72008"/>
            <a:ext cx="7181970" cy="66090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Научные исследования Боткинской больницы во время пандемии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COVID-19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73"/>
            <a:ext cx="1631869" cy="66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7504" y="1067439"/>
            <a:ext cx="5328592" cy="3590710"/>
          </a:xfrm>
        </p:spPr>
        <p:txBody>
          <a:bodyPr>
            <a:noAutofit/>
          </a:bodyPr>
          <a:lstStyle/>
          <a:p>
            <a:pPr algn="just">
              <a:buFont typeface="Arial" pitchFamily="34" charset="0"/>
              <a:buAutoNum type="arabicPeriod"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Особенности течения гематологических заболеваний на фоне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SARS-Cov-2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Лечение больных с ОНМК и новой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инфекцией.</a:t>
            </a:r>
          </a:p>
          <a:p>
            <a:pPr algn="just">
              <a:buAutoNum type="arabicPeriod"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Лабораторные показатели и факторы неблагоприятного прогноза у пациентов с пневмонией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-19.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Изучение влияния </a:t>
            </a:r>
            <a:r>
              <a:rPr lang="ru-RU" sz="1800" i="1" dirty="0" err="1">
                <a:latin typeface="Times New Roman" pitchFamily="18" charset="0"/>
                <a:cs typeface="Times New Roman" pitchFamily="18" charset="0"/>
              </a:rPr>
              <a:t>тоцилизумаба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 на лабораторные показатели и течение болезни  у пациентов с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-19.</a:t>
            </a:r>
          </a:p>
          <a:p>
            <a:pPr algn="just">
              <a:buFont typeface="Arial" pitchFamily="34" charset="0"/>
              <a:buAutoNum type="arabicPeriod"/>
            </a:pP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Интенсивная терапия в пациентов с </a:t>
            </a:r>
            <a:r>
              <a:rPr lang="ru-RU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полиморбидной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патологией и новой </a:t>
            </a:r>
            <a:r>
              <a:rPr lang="ru-RU" sz="1800" i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8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инфекцией.</a:t>
            </a:r>
            <a:endParaRPr lang="ru-RU" sz="1800" i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buAutoNum type="arabicPeriod"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71550"/>
            <a:ext cx="2736304" cy="3898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8993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2740</TotalTime>
  <Words>428</Words>
  <Application>Microsoft Office PowerPoint</Application>
  <PresentationFormat>Экран (16:9)</PresentationFormat>
  <Paragraphs>81</Paragraphs>
  <Slides>12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Segoe UI</vt:lpstr>
      <vt:lpstr>Segoe UI Semibold</vt:lpstr>
      <vt:lpstr>Times New Roman</vt:lpstr>
      <vt:lpstr>Тема Office</vt:lpstr>
      <vt:lpstr>       Клинические аспекты борьбы с пандемией  COVID19 на базе многопрофильного стационара</vt:lpstr>
      <vt:lpstr> Задачи многопрофильной больницы в условиях пандемии COVID-19 </vt:lpstr>
      <vt:lpstr>Презентация PowerPoint</vt:lpstr>
      <vt:lpstr> Пути решения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Научные исследования Боткинской больницы во время пандемии COVID-19</vt:lpstr>
      <vt:lpstr>Презентация PowerPoint</vt:lpstr>
      <vt:lpstr>Уникальный опыт и борьба продолжается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 Drozdov</dc:creator>
  <cp:lastModifiedBy>Греков Дмитрий Николаевич</cp:lastModifiedBy>
  <cp:revision>212</cp:revision>
  <dcterms:created xsi:type="dcterms:W3CDTF">2020-05-14T09:56:50Z</dcterms:created>
  <dcterms:modified xsi:type="dcterms:W3CDTF">2020-10-29T12:30:49Z</dcterms:modified>
</cp:coreProperties>
</file>