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0"/>
  </p:notesMasterIdLst>
  <p:sldIdLst>
    <p:sldId id="802" r:id="rId2"/>
    <p:sldId id="853" r:id="rId3"/>
    <p:sldId id="904" r:id="rId4"/>
    <p:sldId id="905" r:id="rId5"/>
    <p:sldId id="906" r:id="rId6"/>
    <p:sldId id="910" r:id="rId7"/>
    <p:sldId id="908" r:id="rId8"/>
    <p:sldId id="911" r:id="rId9"/>
    <p:sldId id="913" r:id="rId10"/>
    <p:sldId id="895" r:id="rId11"/>
    <p:sldId id="719" r:id="rId12"/>
    <p:sldId id="722" r:id="rId13"/>
    <p:sldId id="916" r:id="rId14"/>
    <p:sldId id="917" r:id="rId15"/>
    <p:sldId id="914" r:id="rId16"/>
    <p:sldId id="918" r:id="rId17"/>
    <p:sldId id="912" r:id="rId18"/>
    <p:sldId id="915" r:id="rId19"/>
    <p:sldId id="907" r:id="rId20"/>
    <p:sldId id="813" r:id="rId21"/>
    <p:sldId id="814" r:id="rId22"/>
    <p:sldId id="815" r:id="rId23"/>
    <p:sldId id="816" r:id="rId24"/>
    <p:sldId id="821" r:id="rId25"/>
    <p:sldId id="745" r:id="rId26"/>
    <p:sldId id="829" r:id="rId27"/>
    <p:sldId id="921" r:id="rId28"/>
    <p:sldId id="875" r:id="rId29"/>
    <p:sldId id="919" r:id="rId30"/>
    <p:sldId id="920" r:id="rId31"/>
    <p:sldId id="796" r:id="rId32"/>
    <p:sldId id="798" r:id="rId33"/>
    <p:sldId id="723" r:id="rId34"/>
    <p:sldId id="900" r:id="rId35"/>
    <p:sldId id="794" r:id="rId36"/>
    <p:sldId id="803" r:id="rId37"/>
    <p:sldId id="779" r:id="rId38"/>
    <p:sldId id="443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знецова Татьяна Александровна" initials="КТ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55717"/>
    <a:srgbClr val="0F2C20"/>
    <a:srgbClr val="103422"/>
    <a:srgbClr val="628CE2"/>
    <a:srgbClr val="D657E3"/>
    <a:srgbClr val="1BD0FB"/>
    <a:srgbClr val="E58C87"/>
    <a:srgbClr val="E05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2" autoAdjust="0"/>
    <p:restoredTop sz="91543" autoAdjust="0"/>
  </p:normalViewPr>
  <p:slideViewPr>
    <p:cSldViewPr snapToGrid="0" snapToObjects="1">
      <p:cViewPr>
        <p:scale>
          <a:sx n="72" d="100"/>
          <a:sy n="72" d="100"/>
        </p:scale>
        <p:origin x="-300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7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Лист1!$A$2:$A$214</c:f>
              <c:numCache>
                <c:formatCode>m/d/yyyy</c:formatCode>
                <c:ptCount val="213"/>
                <c:pt idx="0">
                  <c:v>43860</c:v>
                </c:pt>
                <c:pt idx="1">
                  <c:v>43861</c:v>
                </c:pt>
                <c:pt idx="2">
                  <c:v>43862</c:v>
                </c:pt>
                <c:pt idx="3">
                  <c:v>43866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43896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44009</c:v>
                </c:pt>
                <c:pt idx="120">
                  <c:v>44010</c:v>
                </c:pt>
                <c:pt idx="121">
                  <c:v>44011</c:v>
                </c:pt>
                <c:pt idx="122">
                  <c:v>44012</c:v>
                </c:pt>
                <c:pt idx="123">
                  <c:v>44013</c:v>
                </c:pt>
                <c:pt idx="124">
                  <c:v>44014</c:v>
                </c:pt>
                <c:pt idx="125">
                  <c:v>44015</c:v>
                </c:pt>
                <c:pt idx="126">
                  <c:v>44016</c:v>
                </c:pt>
                <c:pt idx="127">
                  <c:v>44017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44023</c:v>
                </c:pt>
                <c:pt idx="134">
                  <c:v>44024</c:v>
                </c:pt>
                <c:pt idx="135">
                  <c:v>44025</c:v>
                </c:pt>
                <c:pt idx="136">
                  <c:v>44026</c:v>
                </c:pt>
                <c:pt idx="137">
                  <c:v>44027</c:v>
                </c:pt>
                <c:pt idx="138">
                  <c:v>44028</c:v>
                </c:pt>
                <c:pt idx="139">
                  <c:v>44029</c:v>
                </c:pt>
                <c:pt idx="140">
                  <c:v>44030</c:v>
                </c:pt>
                <c:pt idx="141">
                  <c:v>44031</c:v>
                </c:pt>
                <c:pt idx="142">
                  <c:v>44032</c:v>
                </c:pt>
                <c:pt idx="143">
                  <c:v>44033</c:v>
                </c:pt>
                <c:pt idx="144">
                  <c:v>44034</c:v>
                </c:pt>
                <c:pt idx="145">
                  <c:v>44035</c:v>
                </c:pt>
                <c:pt idx="146">
                  <c:v>44036</c:v>
                </c:pt>
                <c:pt idx="147">
                  <c:v>44037</c:v>
                </c:pt>
                <c:pt idx="148">
                  <c:v>44038</c:v>
                </c:pt>
                <c:pt idx="149">
                  <c:v>44039</c:v>
                </c:pt>
                <c:pt idx="150">
                  <c:v>44040</c:v>
                </c:pt>
                <c:pt idx="151">
                  <c:v>44041</c:v>
                </c:pt>
                <c:pt idx="152">
                  <c:v>44042</c:v>
                </c:pt>
                <c:pt idx="153">
                  <c:v>44043</c:v>
                </c:pt>
                <c:pt idx="154">
                  <c:v>44044</c:v>
                </c:pt>
                <c:pt idx="155">
                  <c:v>44045</c:v>
                </c:pt>
                <c:pt idx="156">
                  <c:v>44046</c:v>
                </c:pt>
                <c:pt idx="157">
                  <c:v>44047</c:v>
                </c:pt>
                <c:pt idx="158">
                  <c:v>44048</c:v>
                </c:pt>
                <c:pt idx="159">
                  <c:v>44049</c:v>
                </c:pt>
                <c:pt idx="160">
                  <c:v>44050</c:v>
                </c:pt>
                <c:pt idx="161">
                  <c:v>44051</c:v>
                </c:pt>
                <c:pt idx="162">
                  <c:v>44052</c:v>
                </c:pt>
                <c:pt idx="163">
                  <c:v>44053</c:v>
                </c:pt>
                <c:pt idx="164">
                  <c:v>44054</c:v>
                </c:pt>
                <c:pt idx="165">
                  <c:v>44055</c:v>
                </c:pt>
                <c:pt idx="166">
                  <c:v>44056</c:v>
                </c:pt>
                <c:pt idx="167">
                  <c:v>44057</c:v>
                </c:pt>
                <c:pt idx="168">
                  <c:v>44058</c:v>
                </c:pt>
                <c:pt idx="169">
                  <c:v>44059</c:v>
                </c:pt>
                <c:pt idx="170">
                  <c:v>44060</c:v>
                </c:pt>
                <c:pt idx="171">
                  <c:v>44061</c:v>
                </c:pt>
                <c:pt idx="172">
                  <c:v>44062</c:v>
                </c:pt>
                <c:pt idx="173">
                  <c:v>44063</c:v>
                </c:pt>
                <c:pt idx="174">
                  <c:v>44064</c:v>
                </c:pt>
                <c:pt idx="175">
                  <c:v>44065</c:v>
                </c:pt>
                <c:pt idx="176">
                  <c:v>44066</c:v>
                </c:pt>
                <c:pt idx="177">
                  <c:v>44067</c:v>
                </c:pt>
                <c:pt idx="178">
                  <c:v>44068</c:v>
                </c:pt>
                <c:pt idx="179">
                  <c:v>44069</c:v>
                </c:pt>
                <c:pt idx="180">
                  <c:v>44070</c:v>
                </c:pt>
                <c:pt idx="181">
                  <c:v>44071</c:v>
                </c:pt>
                <c:pt idx="182">
                  <c:v>44072</c:v>
                </c:pt>
                <c:pt idx="183">
                  <c:v>44073</c:v>
                </c:pt>
                <c:pt idx="184">
                  <c:v>44074</c:v>
                </c:pt>
                <c:pt idx="185">
                  <c:v>44075</c:v>
                </c:pt>
                <c:pt idx="186">
                  <c:v>44076</c:v>
                </c:pt>
                <c:pt idx="187">
                  <c:v>44077</c:v>
                </c:pt>
                <c:pt idx="188">
                  <c:v>44078</c:v>
                </c:pt>
                <c:pt idx="189">
                  <c:v>44079</c:v>
                </c:pt>
                <c:pt idx="190">
                  <c:v>44080</c:v>
                </c:pt>
                <c:pt idx="191">
                  <c:v>44081</c:v>
                </c:pt>
                <c:pt idx="192">
                  <c:v>44082</c:v>
                </c:pt>
                <c:pt idx="193">
                  <c:v>44083</c:v>
                </c:pt>
                <c:pt idx="194">
                  <c:v>44084</c:v>
                </c:pt>
                <c:pt idx="195">
                  <c:v>44085</c:v>
                </c:pt>
                <c:pt idx="196">
                  <c:v>44086</c:v>
                </c:pt>
                <c:pt idx="197">
                  <c:v>44087</c:v>
                </c:pt>
                <c:pt idx="198">
                  <c:v>44088</c:v>
                </c:pt>
                <c:pt idx="199">
                  <c:v>44089</c:v>
                </c:pt>
                <c:pt idx="200">
                  <c:v>44090</c:v>
                </c:pt>
                <c:pt idx="201">
                  <c:v>44091</c:v>
                </c:pt>
                <c:pt idx="202">
                  <c:v>44092</c:v>
                </c:pt>
                <c:pt idx="203">
                  <c:v>44093</c:v>
                </c:pt>
                <c:pt idx="204">
                  <c:v>44094</c:v>
                </c:pt>
                <c:pt idx="205">
                  <c:v>44095</c:v>
                </c:pt>
                <c:pt idx="206">
                  <c:v>44096</c:v>
                </c:pt>
                <c:pt idx="207">
                  <c:v>44097</c:v>
                </c:pt>
                <c:pt idx="208">
                  <c:v>44098</c:v>
                </c:pt>
                <c:pt idx="209">
                  <c:v>44099</c:v>
                </c:pt>
                <c:pt idx="210">
                  <c:v>44100</c:v>
                </c:pt>
                <c:pt idx="211">
                  <c:v>44101</c:v>
                </c:pt>
                <c:pt idx="212">
                  <c:v>44102</c:v>
                </c:pt>
              </c:numCache>
            </c:numRef>
          </c:cat>
          <c:val>
            <c:numRef>
              <c:f>Лист1!$B$2:$B$214</c:f>
              <c:numCache>
                <c:formatCode>General</c:formatCode>
                <c:ptCount val="2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6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  <c:pt idx="19">
                  <c:v>11</c:v>
                </c:pt>
                <c:pt idx="20">
                  <c:v>10</c:v>
                </c:pt>
                <c:pt idx="21">
                  <c:v>11</c:v>
                </c:pt>
                <c:pt idx="22">
                  <c:v>2</c:v>
                </c:pt>
                <c:pt idx="23">
                  <c:v>10</c:v>
                </c:pt>
                <c:pt idx="24">
                  <c:v>13</c:v>
                </c:pt>
                <c:pt idx="25">
                  <c:v>19</c:v>
                </c:pt>
                <c:pt idx="26">
                  <c:v>79</c:v>
                </c:pt>
                <c:pt idx="27">
                  <c:v>10</c:v>
                </c:pt>
                <c:pt idx="28">
                  <c:v>19</c:v>
                </c:pt>
                <c:pt idx="29">
                  <c:v>24</c:v>
                </c:pt>
                <c:pt idx="30">
                  <c:v>35</c:v>
                </c:pt>
                <c:pt idx="31">
                  <c:v>40</c:v>
                </c:pt>
                <c:pt idx="32">
                  <c:v>41</c:v>
                </c:pt>
                <c:pt idx="33">
                  <c:v>43</c:v>
                </c:pt>
                <c:pt idx="34">
                  <c:v>60</c:v>
                </c:pt>
                <c:pt idx="35">
                  <c:v>46</c:v>
                </c:pt>
                <c:pt idx="36">
                  <c:v>60</c:v>
                </c:pt>
                <c:pt idx="37">
                  <c:v>49</c:v>
                </c:pt>
                <c:pt idx="38">
                  <c:v>78</c:v>
                </c:pt>
                <c:pt idx="39">
                  <c:v>77</c:v>
                </c:pt>
                <c:pt idx="40">
                  <c:v>96</c:v>
                </c:pt>
                <c:pt idx="41">
                  <c:v>103</c:v>
                </c:pt>
                <c:pt idx="42">
                  <c:v>90</c:v>
                </c:pt>
                <c:pt idx="43">
                  <c:v>142</c:v>
                </c:pt>
                <c:pt idx="44">
                  <c:v>159</c:v>
                </c:pt>
                <c:pt idx="45">
                  <c:v>174</c:v>
                </c:pt>
                <c:pt idx="46">
                  <c:v>186</c:v>
                </c:pt>
                <c:pt idx="47">
                  <c:v>193</c:v>
                </c:pt>
                <c:pt idx="48">
                  <c:v>268</c:v>
                </c:pt>
                <c:pt idx="49">
                  <c:v>265</c:v>
                </c:pt>
                <c:pt idx="50">
                  <c:v>200</c:v>
                </c:pt>
                <c:pt idx="51">
                  <c:v>338</c:v>
                </c:pt>
                <c:pt idx="52">
                  <c:v>230</c:v>
                </c:pt>
                <c:pt idx="53">
                  <c:v>215</c:v>
                </c:pt>
                <c:pt idx="54">
                  <c:v>300</c:v>
                </c:pt>
                <c:pt idx="55">
                  <c:v>385</c:v>
                </c:pt>
                <c:pt idx="56">
                  <c:v>277</c:v>
                </c:pt>
                <c:pt idx="57">
                  <c:v>325</c:v>
                </c:pt>
                <c:pt idx="58">
                  <c:v>438</c:v>
                </c:pt>
                <c:pt idx="59">
                  <c:v>386</c:v>
                </c:pt>
                <c:pt idx="60">
                  <c:v>444</c:v>
                </c:pt>
                <c:pt idx="61">
                  <c:v>539</c:v>
                </c:pt>
                <c:pt idx="62">
                  <c:v>615</c:v>
                </c:pt>
                <c:pt idx="63">
                  <c:v>776</c:v>
                </c:pt>
                <c:pt idx="64">
                  <c:v>491</c:v>
                </c:pt>
                <c:pt idx="65">
                  <c:v>816</c:v>
                </c:pt>
                <c:pt idx="66">
                  <c:v>651</c:v>
                </c:pt>
                <c:pt idx="67">
                  <c:v>764</c:v>
                </c:pt>
                <c:pt idx="68">
                  <c:v>623</c:v>
                </c:pt>
                <c:pt idx="69">
                  <c:v>649</c:v>
                </c:pt>
                <c:pt idx="70">
                  <c:v>597</c:v>
                </c:pt>
                <c:pt idx="71">
                  <c:v>886</c:v>
                </c:pt>
                <c:pt idx="72">
                  <c:v>851</c:v>
                </c:pt>
                <c:pt idx="73">
                  <c:v>785</c:v>
                </c:pt>
                <c:pt idx="74">
                  <c:v>792</c:v>
                </c:pt>
                <c:pt idx="75">
                  <c:v>924</c:v>
                </c:pt>
                <c:pt idx="76">
                  <c:v>787</c:v>
                </c:pt>
                <c:pt idx="77">
                  <c:v>680</c:v>
                </c:pt>
                <c:pt idx="78">
                  <c:v>624</c:v>
                </c:pt>
                <c:pt idx="79">
                  <c:v>740</c:v>
                </c:pt>
                <c:pt idx="80">
                  <c:v>652</c:v>
                </c:pt>
                <c:pt idx="81">
                  <c:v>673</c:v>
                </c:pt>
                <c:pt idx="82">
                  <c:v>811</c:v>
                </c:pt>
                <c:pt idx="83">
                  <c:v>802</c:v>
                </c:pt>
                <c:pt idx="84">
                  <c:v>651</c:v>
                </c:pt>
                <c:pt idx="85">
                  <c:v>669</c:v>
                </c:pt>
                <c:pt idx="86">
                  <c:v>672</c:v>
                </c:pt>
                <c:pt idx="87">
                  <c:v>741</c:v>
                </c:pt>
                <c:pt idx="88">
                  <c:v>643</c:v>
                </c:pt>
                <c:pt idx="89">
                  <c:v>711</c:v>
                </c:pt>
                <c:pt idx="90">
                  <c:v>895</c:v>
                </c:pt>
                <c:pt idx="91">
                  <c:v>689</c:v>
                </c:pt>
                <c:pt idx="92">
                  <c:v>570</c:v>
                </c:pt>
                <c:pt idx="93">
                  <c:v>1031</c:v>
                </c:pt>
                <c:pt idx="94">
                  <c:v>664</c:v>
                </c:pt>
                <c:pt idx="95">
                  <c:v>630</c:v>
                </c:pt>
                <c:pt idx="96">
                  <c:v>635</c:v>
                </c:pt>
                <c:pt idx="97">
                  <c:v>710</c:v>
                </c:pt>
                <c:pt idx="98">
                  <c:v>742</c:v>
                </c:pt>
                <c:pt idx="99">
                  <c:v>606</c:v>
                </c:pt>
                <c:pt idx="100">
                  <c:v>759</c:v>
                </c:pt>
                <c:pt idx="101">
                  <c:v>676</c:v>
                </c:pt>
                <c:pt idx="102">
                  <c:v>724</c:v>
                </c:pt>
                <c:pt idx="103">
                  <c:v>1390</c:v>
                </c:pt>
                <c:pt idx="104">
                  <c:v>642</c:v>
                </c:pt>
                <c:pt idx="105">
                  <c:v>537</c:v>
                </c:pt>
                <c:pt idx="106">
                  <c:v>554</c:v>
                </c:pt>
                <c:pt idx="107">
                  <c:v>973</c:v>
                </c:pt>
                <c:pt idx="108">
                  <c:v>706</c:v>
                </c:pt>
                <c:pt idx="109">
                  <c:v>696</c:v>
                </c:pt>
                <c:pt idx="110">
                  <c:v>649</c:v>
                </c:pt>
                <c:pt idx="111">
                  <c:v>489</c:v>
                </c:pt>
                <c:pt idx="112">
                  <c:v>432</c:v>
                </c:pt>
                <c:pt idx="113">
                  <c:v>446</c:v>
                </c:pt>
                <c:pt idx="114">
                  <c:v>561</c:v>
                </c:pt>
                <c:pt idx="115">
                  <c:v>544</c:v>
                </c:pt>
                <c:pt idx="116">
                  <c:v>934</c:v>
                </c:pt>
                <c:pt idx="117">
                  <c:v>873</c:v>
                </c:pt>
                <c:pt idx="118">
                  <c:v>693</c:v>
                </c:pt>
                <c:pt idx="119">
                  <c:v>512</c:v>
                </c:pt>
                <c:pt idx="120">
                  <c:v>442</c:v>
                </c:pt>
                <c:pt idx="121">
                  <c:v>740</c:v>
                </c:pt>
                <c:pt idx="122">
                  <c:v>557</c:v>
                </c:pt>
                <c:pt idx="123">
                  <c:v>452</c:v>
                </c:pt>
                <c:pt idx="124">
                  <c:v>405</c:v>
                </c:pt>
                <c:pt idx="125">
                  <c:v>465</c:v>
                </c:pt>
                <c:pt idx="126">
                  <c:v>348</c:v>
                </c:pt>
                <c:pt idx="127">
                  <c:v>391</c:v>
                </c:pt>
                <c:pt idx="128">
                  <c:v>461</c:v>
                </c:pt>
                <c:pt idx="129">
                  <c:v>581</c:v>
                </c:pt>
                <c:pt idx="130">
                  <c:v>555</c:v>
                </c:pt>
                <c:pt idx="131">
                  <c:v>489</c:v>
                </c:pt>
                <c:pt idx="132">
                  <c:v>390</c:v>
                </c:pt>
                <c:pt idx="133">
                  <c:v>323</c:v>
                </c:pt>
                <c:pt idx="134">
                  <c:v>1199</c:v>
                </c:pt>
                <c:pt idx="135">
                  <c:v>432</c:v>
                </c:pt>
                <c:pt idx="136">
                  <c:v>476</c:v>
                </c:pt>
                <c:pt idx="137">
                  <c:v>559</c:v>
                </c:pt>
                <c:pt idx="138">
                  <c:v>521</c:v>
                </c:pt>
                <c:pt idx="139">
                  <c:v>358</c:v>
                </c:pt>
                <c:pt idx="140">
                  <c:v>431</c:v>
                </c:pt>
                <c:pt idx="141">
                  <c:v>377</c:v>
                </c:pt>
                <c:pt idx="142">
                  <c:v>458</c:v>
                </c:pt>
                <c:pt idx="143">
                  <c:v>431</c:v>
                </c:pt>
                <c:pt idx="144">
                  <c:v>465</c:v>
                </c:pt>
                <c:pt idx="145">
                  <c:v>359</c:v>
                </c:pt>
                <c:pt idx="146">
                  <c:v>636</c:v>
                </c:pt>
                <c:pt idx="147">
                  <c:v>397</c:v>
                </c:pt>
                <c:pt idx="148">
                  <c:v>390</c:v>
                </c:pt>
                <c:pt idx="149">
                  <c:v>378</c:v>
                </c:pt>
                <c:pt idx="150">
                  <c:v>297</c:v>
                </c:pt>
                <c:pt idx="151">
                  <c:v>397</c:v>
                </c:pt>
                <c:pt idx="152">
                  <c:v>361</c:v>
                </c:pt>
                <c:pt idx="153">
                  <c:v>632</c:v>
                </c:pt>
                <c:pt idx="154">
                  <c:v>280</c:v>
                </c:pt>
                <c:pt idx="155">
                  <c:v>250</c:v>
                </c:pt>
                <c:pt idx="156">
                  <c:v>332</c:v>
                </c:pt>
                <c:pt idx="157">
                  <c:v>383</c:v>
                </c:pt>
                <c:pt idx="158">
                  <c:v>350</c:v>
                </c:pt>
                <c:pt idx="159">
                  <c:v>375</c:v>
                </c:pt>
                <c:pt idx="160">
                  <c:v>263</c:v>
                </c:pt>
                <c:pt idx="161">
                  <c:v>240</c:v>
                </c:pt>
                <c:pt idx="162">
                  <c:v>272</c:v>
                </c:pt>
                <c:pt idx="163">
                  <c:v>343</c:v>
                </c:pt>
                <c:pt idx="164">
                  <c:v>347</c:v>
                </c:pt>
                <c:pt idx="165">
                  <c:v>338</c:v>
                </c:pt>
                <c:pt idx="166">
                  <c:v>325</c:v>
                </c:pt>
                <c:pt idx="167">
                  <c:v>252</c:v>
                </c:pt>
                <c:pt idx="168">
                  <c:v>585</c:v>
                </c:pt>
                <c:pt idx="169">
                  <c:v>281</c:v>
                </c:pt>
                <c:pt idx="170">
                  <c:v>375</c:v>
                </c:pt>
                <c:pt idx="171">
                  <c:v>284</c:v>
                </c:pt>
                <c:pt idx="172">
                  <c:v>308</c:v>
                </c:pt>
                <c:pt idx="173">
                  <c:v>326</c:v>
                </c:pt>
                <c:pt idx="174">
                  <c:v>269</c:v>
                </c:pt>
                <c:pt idx="175">
                  <c:v>249</c:v>
                </c:pt>
                <c:pt idx="176">
                  <c:v>255</c:v>
                </c:pt>
                <c:pt idx="177">
                  <c:v>281</c:v>
                </c:pt>
                <c:pt idx="178">
                  <c:v>280</c:v>
                </c:pt>
                <c:pt idx="179">
                  <c:v>272</c:v>
                </c:pt>
                <c:pt idx="180">
                  <c:v>290</c:v>
                </c:pt>
                <c:pt idx="181">
                  <c:v>298</c:v>
                </c:pt>
                <c:pt idx="182">
                  <c:v>265</c:v>
                </c:pt>
                <c:pt idx="183">
                  <c:v>283</c:v>
                </c:pt>
                <c:pt idx="184">
                  <c:v>303</c:v>
                </c:pt>
                <c:pt idx="185">
                  <c:v>296</c:v>
                </c:pt>
                <c:pt idx="186">
                  <c:v>351</c:v>
                </c:pt>
                <c:pt idx="187">
                  <c:v>245</c:v>
                </c:pt>
                <c:pt idx="188">
                  <c:v>271</c:v>
                </c:pt>
                <c:pt idx="189">
                  <c:v>296</c:v>
                </c:pt>
                <c:pt idx="190">
                  <c:v>241</c:v>
                </c:pt>
                <c:pt idx="191">
                  <c:v>269</c:v>
                </c:pt>
                <c:pt idx="192">
                  <c:v>385</c:v>
                </c:pt>
                <c:pt idx="193">
                  <c:v>336</c:v>
                </c:pt>
                <c:pt idx="194">
                  <c:v>352</c:v>
                </c:pt>
                <c:pt idx="195">
                  <c:v>407</c:v>
                </c:pt>
                <c:pt idx="196">
                  <c:v>416</c:v>
                </c:pt>
                <c:pt idx="197">
                  <c:v>414</c:v>
                </c:pt>
                <c:pt idx="198">
                  <c:v>382</c:v>
                </c:pt>
                <c:pt idx="199">
                  <c:v>424</c:v>
                </c:pt>
                <c:pt idx="200">
                  <c:v>387</c:v>
                </c:pt>
                <c:pt idx="201">
                  <c:v>439</c:v>
                </c:pt>
                <c:pt idx="202">
                  <c:v>488</c:v>
                </c:pt>
                <c:pt idx="203">
                  <c:v>551</c:v>
                </c:pt>
                <c:pt idx="204">
                  <c:v>469</c:v>
                </c:pt>
                <c:pt idx="205">
                  <c:v>564</c:v>
                </c:pt>
                <c:pt idx="206">
                  <c:v>539</c:v>
                </c:pt>
                <c:pt idx="207">
                  <c:v>468</c:v>
                </c:pt>
                <c:pt idx="208">
                  <c:v>568</c:v>
                </c:pt>
                <c:pt idx="209">
                  <c:v>1046</c:v>
                </c:pt>
                <c:pt idx="210">
                  <c:v>583</c:v>
                </c:pt>
                <c:pt idx="211">
                  <c:v>559</c:v>
                </c:pt>
                <c:pt idx="212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1-40FF-94F2-4E144215A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69472"/>
        <c:axId val="44270720"/>
      </c:barChart>
      <c:dateAx>
        <c:axId val="1829694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70720"/>
        <c:crosses val="autoZero"/>
        <c:auto val="1"/>
        <c:lblOffset val="100"/>
        <c:baseTimeUnit val="days"/>
      </c:dateAx>
      <c:valAx>
        <c:axId val="442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9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до 1 года</c:v>
                </c:pt>
                <c:pt idx="1">
                  <c:v>1 год</c:v>
                </c:pt>
                <c:pt idx="2">
                  <c:v>2 года</c:v>
                </c:pt>
                <c:pt idx="3">
                  <c:v>3 года</c:v>
                </c:pt>
                <c:pt idx="4">
                  <c:v>4 года</c:v>
                </c:pt>
                <c:pt idx="5">
                  <c:v>5 лет</c:v>
                </c:pt>
                <c:pt idx="6">
                  <c:v>6 лет</c:v>
                </c:pt>
                <c:pt idx="7">
                  <c:v>7 лет</c:v>
                </c:pt>
                <c:pt idx="8">
                  <c:v>8 лет</c:v>
                </c:pt>
                <c:pt idx="9">
                  <c:v>9 лет</c:v>
                </c:pt>
                <c:pt idx="10">
                  <c:v>10 лет</c:v>
                </c:pt>
                <c:pt idx="11">
                  <c:v>11 лет</c:v>
                </c:pt>
                <c:pt idx="12">
                  <c:v>12 лет</c:v>
                </c:pt>
                <c:pt idx="13">
                  <c:v>13 лет</c:v>
                </c:pt>
                <c:pt idx="14">
                  <c:v>14 лет</c:v>
                </c:pt>
                <c:pt idx="15">
                  <c:v>15 лет</c:v>
                </c:pt>
                <c:pt idx="16">
                  <c:v>16 лет</c:v>
                </c:pt>
                <c:pt idx="17">
                  <c:v>17 лет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5002</c:v>
                </c:pt>
                <c:pt idx="1">
                  <c:v>2636</c:v>
                </c:pt>
                <c:pt idx="2">
                  <c:v>2179</c:v>
                </c:pt>
                <c:pt idx="3">
                  <c:v>2075</c:v>
                </c:pt>
                <c:pt idx="4">
                  <c:v>2258</c:v>
                </c:pt>
                <c:pt idx="5">
                  <c:v>2288</c:v>
                </c:pt>
                <c:pt idx="6">
                  <c:v>2208</c:v>
                </c:pt>
                <c:pt idx="7">
                  <c:v>2089</c:v>
                </c:pt>
                <c:pt idx="8">
                  <c:v>2169</c:v>
                </c:pt>
                <c:pt idx="9">
                  <c:v>2223</c:v>
                </c:pt>
                <c:pt idx="10">
                  <c:v>2285</c:v>
                </c:pt>
                <c:pt idx="11">
                  <c:v>2252</c:v>
                </c:pt>
                <c:pt idx="12">
                  <c:v>2310</c:v>
                </c:pt>
                <c:pt idx="13">
                  <c:v>2201</c:v>
                </c:pt>
                <c:pt idx="14">
                  <c:v>2161</c:v>
                </c:pt>
                <c:pt idx="15">
                  <c:v>2234</c:v>
                </c:pt>
                <c:pt idx="16">
                  <c:v>2351</c:v>
                </c:pt>
                <c:pt idx="17">
                  <c:v>2529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5-4A2E-81A6-E22F18F1D1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до 1 года</c:v>
                </c:pt>
                <c:pt idx="1">
                  <c:v>1 год</c:v>
                </c:pt>
                <c:pt idx="2">
                  <c:v>2 года</c:v>
                </c:pt>
                <c:pt idx="3">
                  <c:v>3 года</c:v>
                </c:pt>
                <c:pt idx="4">
                  <c:v>4 года</c:v>
                </c:pt>
                <c:pt idx="5">
                  <c:v>5 лет</c:v>
                </c:pt>
                <c:pt idx="6">
                  <c:v>6 лет</c:v>
                </c:pt>
                <c:pt idx="7">
                  <c:v>7 лет</c:v>
                </c:pt>
                <c:pt idx="8">
                  <c:v>8 лет</c:v>
                </c:pt>
                <c:pt idx="9">
                  <c:v>9 лет</c:v>
                </c:pt>
                <c:pt idx="10">
                  <c:v>10 лет</c:v>
                </c:pt>
                <c:pt idx="11">
                  <c:v>11 лет</c:v>
                </c:pt>
                <c:pt idx="12">
                  <c:v>12 лет</c:v>
                </c:pt>
                <c:pt idx="13">
                  <c:v>13 лет</c:v>
                </c:pt>
                <c:pt idx="14">
                  <c:v>14 лет</c:v>
                </c:pt>
                <c:pt idx="15">
                  <c:v>15 лет</c:v>
                </c:pt>
                <c:pt idx="16">
                  <c:v>16 лет</c:v>
                </c:pt>
                <c:pt idx="17">
                  <c:v>17 лет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5507</c:v>
                </c:pt>
                <c:pt idx="1">
                  <c:v>2538</c:v>
                </c:pt>
                <c:pt idx="2">
                  <c:v>1969</c:v>
                </c:pt>
                <c:pt idx="3">
                  <c:v>1969</c:v>
                </c:pt>
                <c:pt idx="4">
                  <c:v>2047</c:v>
                </c:pt>
                <c:pt idx="5">
                  <c:v>2099</c:v>
                </c:pt>
                <c:pt idx="6">
                  <c:v>2057</c:v>
                </c:pt>
                <c:pt idx="7">
                  <c:v>2092</c:v>
                </c:pt>
                <c:pt idx="8">
                  <c:v>2005</c:v>
                </c:pt>
                <c:pt idx="9">
                  <c:v>1922</c:v>
                </c:pt>
                <c:pt idx="10">
                  <c:v>2072</c:v>
                </c:pt>
                <c:pt idx="11">
                  <c:v>2018</c:v>
                </c:pt>
                <c:pt idx="12">
                  <c:v>2066</c:v>
                </c:pt>
                <c:pt idx="13">
                  <c:v>2069</c:v>
                </c:pt>
                <c:pt idx="14">
                  <c:v>1984</c:v>
                </c:pt>
                <c:pt idx="15">
                  <c:v>2138</c:v>
                </c:pt>
                <c:pt idx="16">
                  <c:v>2309</c:v>
                </c:pt>
                <c:pt idx="17">
                  <c:v>2263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E5-4A2E-81A6-E22F18F1D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61984"/>
        <c:axId val="44363776"/>
      </c:barChart>
      <c:catAx>
        <c:axId val="443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63776"/>
        <c:crosses val="autoZero"/>
        <c:auto val="1"/>
        <c:lblAlgn val="ctr"/>
        <c:lblOffset val="100"/>
        <c:noMultiLvlLbl val="0"/>
      </c:catAx>
      <c:valAx>
        <c:axId val="443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Тяжесть течения COVID-19 у детей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Бессимптомное</c:v>
                </c:pt>
                <c:pt idx="1">
                  <c:v>Легкое</c:v>
                </c:pt>
                <c:pt idx="2">
                  <c:v>Средней тяжести</c:v>
                </c:pt>
                <c:pt idx="3">
                  <c:v>Тяжелое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0.32300000000000001</c:v>
                </c:pt>
                <c:pt idx="1">
                  <c:v>0.499</c:v>
                </c:pt>
                <c:pt idx="2">
                  <c:v>0.17599999999999999</c:v>
                </c:pt>
                <c:pt idx="3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2160667416572899E-2"/>
          <c:y val="0.86891633457656903"/>
          <c:w val="0.98758342707161595"/>
          <c:h val="0.10651345863708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2">
          <a:lumMod val="75000"/>
        </a:schemeClr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07488-23CA-A848-9881-836699D627C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18EC-7A97-0641-8CE2-4D299017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8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Calibri" charset="0"/>
              </a:rPr>
              <a:t>Минувший год ознаменовался первой пандемией нового тысячелетия, окончательные итоги которой можно будет подвести только спустя 1-2 года после 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1CAEE-DB35-4BAC-B9DF-88E5F95EDF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5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18EC-7A97-0641-8CE2-4D299017A7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2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218EC-7A97-0641-8CE2-4D299017A7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218EC-7A97-0641-8CE2-4D299017A7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986A1-C95E-1F44-9200-E9B367576E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BC46-BAF7-486F-A288-1E06A05FDB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4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FE15-6291-4501-A3CB-1690347A0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5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39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9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8" r:id="rId13"/>
    <p:sldLayoutId id="21474837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uromomo.eu/graphs-and-ma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ICTVdb/WIntkey/Images/em_coron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ch.ac.uk/sites/default/files/2020-05/COVID-19-Paediatric-multisystem-%20inflammatory%20syndrome-20200501.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lancet.com/journals/lancet/article/PIIS0140-6736(20)31103-X/fulltext" TargetMode="External"/><Relationship Id="rId4" Type="http://schemas.openxmlformats.org/officeDocument/2006/relationships/hyperlink" Target="https://www.thelancet.com/journals/lancet/article/PIIS0140-6736(20)31094-1/fulltex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covid19.who.in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a.ru/tags/persons/golikova-tatyan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lenta.ru/tags/organizations/sovet-federatsii/" TargetMode="External"/><Relationship Id="rId4" Type="http://schemas.openxmlformats.org/officeDocument/2006/relationships/hyperlink" Target="http://www.ria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F2E975B-A780-4DBD-B4AE-B9083BCB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12" y="180976"/>
            <a:ext cx="2459424" cy="151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26BC39-5BF2-4E99-BA0B-7A8EF954371E}"/>
              </a:ext>
            </a:extLst>
          </p:cNvPr>
          <p:cNvSpPr txBox="1"/>
          <p:nvPr/>
        </p:nvSpPr>
        <p:spPr>
          <a:xfrm>
            <a:off x="0" y="3601166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Член-корр. </a:t>
            </a:r>
            <a:r>
              <a:rPr lang="ru-RU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РАН,профессор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Горелов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А.В.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ФБУН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«Центральный НИИ Эпидемиологии Роспотребнадзора»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5158EA-E0DD-465C-A92F-A125AB7B5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03" y="180977"/>
            <a:ext cx="3103177" cy="847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431357-0072-45A6-A2F1-8411FE393863}"/>
              </a:ext>
            </a:extLst>
          </p:cNvPr>
          <p:cNvSpPr txBox="1"/>
          <p:nvPr/>
        </p:nvSpPr>
        <p:spPr>
          <a:xfrm>
            <a:off x="3" y="5184588"/>
            <a:ext cx="895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Москва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29.10.2020 </a:t>
            </a:r>
            <a:r>
              <a:rPr lang="ru-RU" dirty="0">
                <a:solidFill>
                  <a:srgbClr val="0070C0"/>
                </a:solidFill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114" y="1912473"/>
            <a:ext cx="8732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Times"/>
              </a:rPr>
              <a:t>Сovid-19 у детей: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Times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Times"/>
              </a:rPr>
              <a:t>текущая ситуация и нерешенные 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Times"/>
              </a:rPr>
              <a:t>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378303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159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Общее количество смертей по возрастным </a:t>
            </a:r>
            <a:r>
              <a:rPr lang="ru-RU" sz="3200" dirty="0" smtClean="0"/>
              <a:t>группам в Европе в 2016-2020 </a:t>
            </a:r>
            <a:r>
              <a:rPr lang="ru-RU" sz="3200" dirty="0" err="1" smtClean="0"/>
              <a:t>гг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64886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https://www.euromomo.eu/graphs-and-maps/#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00200"/>
            <a:ext cx="4407203" cy="43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03" y="2195359"/>
            <a:ext cx="4342864" cy="38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4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48" y="2963918"/>
            <a:ext cx="6182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COVID-19</a:t>
            </a:r>
            <a:r>
              <a:rPr lang="ru-RU" sz="3200" b="1" dirty="0" smtClean="0"/>
              <a:t>: клиника и диагностика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89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Клинические варианты и проявления COVID-19 у детей: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−  бессимптомная форма</a:t>
            </a:r>
          </a:p>
          <a:p>
            <a:pPr marL="0" indent="0">
              <a:buNone/>
            </a:pPr>
            <a:r>
              <a:rPr lang="ru-RU" dirty="0" smtClean="0"/>
              <a:t>-   острая  респираторная  вирусная  инфекция  (поражение  только  верхних отделов дыхательных путей). </a:t>
            </a:r>
          </a:p>
          <a:p>
            <a:pPr marL="0" indent="0">
              <a:buNone/>
            </a:pPr>
            <a:r>
              <a:rPr lang="ru-RU" dirty="0" smtClean="0"/>
              <a:t>−  пневмония без дыхательной недостаточности. </a:t>
            </a:r>
          </a:p>
          <a:p>
            <a:pPr marL="0" indent="0">
              <a:buNone/>
            </a:pPr>
            <a:r>
              <a:rPr lang="ru-RU" dirty="0" smtClean="0"/>
              <a:t>−  пневмония с ОДН. </a:t>
            </a:r>
          </a:p>
          <a:p>
            <a:pPr marL="0" indent="0">
              <a:buNone/>
            </a:pPr>
            <a:r>
              <a:rPr lang="ru-RU" dirty="0" smtClean="0"/>
              <a:t>−  ОРДС. </a:t>
            </a:r>
          </a:p>
          <a:p>
            <a:pPr marL="0" indent="0">
              <a:buNone/>
            </a:pPr>
            <a:r>
              <a:rPr lang="ru-RU" dirty="0" smtClean="0"/>
              <a:t>−  сепсис. </a:t>
            </a:r>
          </a:p>
          <a:p>
            <a:pPr marL="0" indent="0">
              <a:buNone/>
            </a:pPr>
            <a:r>
              <a:rPr lang="ru-RU" dirty="0" smtClean="0"/>
              <a:t>−  септический (инфекционно-токсический) шок.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1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Симптомы, выявленные у </a:t>
            </a:r>
            <a:r>
              <a:rPr lang="ru-RU" sz="2400" dirty="0" smtClean="0"/>
              <a:t>дете</a:t>
            </a:r>
            <a:r>
              <a:rPr lang="ru-RU" sz="2400" dirty="0"/>
              <a:t>й</a:t>
            </a:r>
            <a:r>
              <a:rPr lang="ru-RU" sz="2400" dirty="0" smtClean="0"/>
              <a:t> с </a:t>
            </a:r>
            <a:r>
              <a:rPr lang="ru-RU" sz="2000" b="1" dirty="0"/>
              <a:t>COVID-19 </a:t>
            </a:r>
            <a:r>
              <a:rPr lang="ru-RU" sz="2000" b="1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при первичном обращении за медицинской помощью 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13791"/>
              </p:ext>
            </p:extLst>
          </p:nvPr>
        </p:nvGraphicFramePr>
        <p:xfrm>
          <a:off x="818447" y="1600200"/>
          <a:ext cx="7868355" cy="452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511"/>
                <a:gridCol w="40188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симптомы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пациентов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 сухой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 влажный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Ринит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 ринит как моносимптом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Лихорадка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Аносмия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Слабость/вялость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Озноб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Поражение ЖКТ (диарея, тошнота, рвота)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Одышка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Другие симптомы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92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16" y="6365557"/>
            <a:ext cx="9145016" cy="369273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 algn="r"/>
            <a:r>
              <a:rPr lang="ru-RU" sz="900" i="1" dirty="0"/>
              <a:t>НОВАЯ КОРОНАВИРУСНАЯ ИНФЕКЦИЯ У ДЕТЕЙ В РОССИЙСКОЙ ФЕДЕРАЦИИ Горелов А.В., Николаева С.В., Акимкин В.Г.</a:t>
            </a:r>
          </a:p>
          <a:p>
            <a:pPr algn="r"/>
            <a:r>
              <a:rPr lang="ru-RU" sz="900" i="1" dirty="0"/>
              <a:t>ФБУН «Центральный научно-исследовательский институт эпидемиологии» </a:t>
            </a:r>
            <a:r>
              <a:rPr lang="ru-RU" sz="900" i="1" dirty="0" err="1"/>
              <a:t>Роспотребнадзора</a:t>
            </a:r>
            <a:r>
              <a:rPr lang="ru-RU" sz="900" i="1" dirty="0"/>
              <a:t>, </a:t>
            </a:r>
            <a:r>
              <a:rPr lang="ru-RU" sz="900" i="1" dirty="0" err="1"/>
              <a:t>г.Москва</a:t>
            </a:r>
            <a:r>
              <a:rPr lang="ru-RU" sz="900" i="1" dirty="0"/>
              <a:t>, Россия. Препринт </a:t>
            </a:r>
            <a:r>
              <a:rPr lang="en-US" sz="900" i="1" dirty="0"/>
              <a:t>https://covid19-preprints.microbe.ru/article/110</a:t>
            </a:r>
            <a:endParaRPr lang="ru-RU" sz="9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8107" y="2276872"/>
            <a:ext cx="3525115" cy="3416611"/>
          </a:xfrm>
          <a:prstGeom prst="roundRect">
            <a:avLst>
              <a:gd name="adj" fmla="val 160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2" tIns="45691" rIns="91382" bIns="45691" spcCol="0" rtlCol="0" anchor="ctr"/>
          <a:lstStyle/>
          <a:p>
            <a:pPr algn="ctr"/>
            <a:r>
              <a:rPr lang="ru-RU" sz="1600" dirty="0"/>
              <a:t>У 49,9% детей новая </a:t>
            </a:r>
            <a:r>
              <a:rPr lang="ru-RU" sz="1600" dirty="0" err="1"/>
              <a:t>коронавирусная</a:t>
            </a:r>
            <a:r>
              <a:rPr lang="ru-RU" sz="1600" dirty="0"/>
              <a:t> инфекция протекала в легкой форме, у 32,3% пациентов подтверждено бессимптомное течение. </a:t>
            </a:r>
            <a:endParaRPr lang="en-US" sz="1600" dirty="0"/>
          </a:p>
          <a:p>
            <a:pPr algn="ctr"/>
            <a:r>
              <a:rPr lang="ru-RU" sz="1600" dirty="0"/>
              <a:t>Тяжелую форму болезни регистрировали крайне редко – в 0,2% всех случаев, что существенно ниже, чем у взрослых.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016055"/>
              </p:ext>
            </p:extLst>
          </p:nvPr>
        </p:nvGraphicFramePr>
        <p:xfrm>
          <a:off x="107504" y="1988840"/>
          <a:ext cx="5334000" cy="437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" y="-27384"/>
            <a:ext cx="9145016" cy="21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56352" y="832205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/>
              <a:t>Зависимость возраста и тяжести болезни у детей в РФ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61979"/>
              </p:ext>
            </p:extLst>
          </p:nvPr>
        </p:nvGraphicFramePr>
        <p:xfrm>
          <a:off x="431797" y="2547620"/>
          <a:ext cx="83735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74"/>
                <a:gridCol w="1366074"/>
                <a:gridCol w="1366074"/>
                <a:gridCol w="1366074"/>
                <a:gridCol w="1366074"/>
                <a:gridCol w="1543166"/>
              </a:tblGrid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Возрастная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Бессимптомная форма, </a:t>
                      </a:r>
                      <a:r>
                        <a:rPr lang="en-US" sz="1500" dirty="0">
                          <a:effectLst/>
                        </a:rPr>
                        <a:t>n</a:t>
                      </a:r>
                      <a:r>
                        <a:rPr lang="ru-RU" sz="15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Легкая форма, </a:t>
                      </a:r>
                      <a:r>
                        <a:rPr lang="en-US" sz="1500" dirty="0">
                          <a:effectLst/>
                        </a:rPr>
                        <a:t>n</a:t>
                      </a:r>
                      <a:r>
                        <a:rPr lang="ru-RU" sz="15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Среднетяжёлая форма, </a:t>
                      </a:r>
                      <a:r>
                        <a:rPr lang="en-US" sz="1500" dirty="0">
                          <a:effectLst/>
                        </a:rPr>
                        <a:t>n</a:t>
                      </a:r>
                      <a:r>
                        <a:rPr lang="ru-RU" sz="15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Тяжелая форма, </a:t>
                      </a:r>
                      <a:r>
                        <a:rPr lang="en-US" sz="1500" dirty="0">
                          <a:effectLst/>
                        </a:rPr>
                        <a:t>n</a:t>
                      </a:r>
                      <a:r>
                        <a:rPr lang="ru-RU" sz="15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Итого, </a:t>
                      </a:r>
                      <a:r>
                        <a:rPr lang="en-US" sz="1500" dirty="0">
                          <a:effectLst/>
                        </a:rPr>
                        <a:t>n</a:t>
                      </a:r>
                      <a:r>
                        <a:rPr lang="ru-RU" sz="1500" dirty="0">
                          <a:effectLst/>
                        </a:rPr>
                        <a:t>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1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372 (21,1)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814 (46,2)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549 (31,1)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29 (1,6)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1764 (4,5)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1-3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1864 (28,7)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3309 (50,8)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1317 (20,3)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 (0,2)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6502 (16,9)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4-7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3005 (34,6)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4288 (49,4)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1382 (15,9)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 (0,1)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8685 (22,6)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Старше 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6971 (32,5)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10698 (49,9)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3732 (17,4)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36 (0,2)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21437 (55,8)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Общее 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</a:rPr>
                        <a:t>12212 (31,8)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19109 (49,8)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6980 (18,2)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87 (0,2)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38388 (100,0)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3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1. Младенцы (&lt;1 года)</a:t>
            </a:r>
            <a:br>
              <a:rPr lang="ru-RU" dirty="0"/>
            </a:br>
            <a:r>
              <a:rPr lang="ru-RU" dirty="0"/>
              <a:t>   2. Дети с </a:t>
            </a:r>
            <a:r>
              <a:rPr lang="ru-RU" dirty="0" smtClean="0"/>
              <a:t>фоновыми заболеваниями </a:t>
            </a:r>
            <a:r>
              <a:rPr lang="ru-RU" dirty="0"/>
              <a:t>(неврологические расстройства, хронические заболевания легких, включая астму, </a:t>
            </a:r>
            <a:r>
              <a:rPr lang="ru-RU" dirty="0" smtClean="0"/>
              <a:t>врожденные аномалии </a:t>
            </a:r>
            <a:r>
              <a:rPr lang="ru-RU" dirty="0"/>
              <a:t>сердца и генетические нарушения).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Группа высокого </a:t>
            </a:r>
            <a:r>
              <a:rPr lang="ru-RU" sz="3200" dirty="0" smtClean="0">
                <a:solidFill>
                  <a:srgbClr val="FF0000"/>
                </a:solidFill>
              </a:rPr>
              <a:t>риска по развитию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тяжелой инфекции SARS-CoV-2</a:t>
            </a:r>
          </a:p>
        </p:txBody>
      </p:sp>
    </p:spTree>
    <p:extLst>
      <p:ext uri="{BB962C8B-B14F-4D97-AF65-F5344CB8AC3E}">
        <p14:creationId xmlns:p14="http://schemas.microsoft.com/office/powerpoint/2010/main" val="140561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-1" y="381001"/>
            <a:ext cx="9002889" cy="1368779"/>
          </a:xfrm>
        </p:spPr>
        <p:txBody>
          <a:bodyPr>
            <a:normAutofit/>
          </a:bodyPr>
          <a:lstStyle/>
          <a:p>
            <a:r>
              <a:rPr lang="ru-RU" sz="2400" dirty="0"/>
              <a:t>Возрастная структура </a:t>
            </a:r>
            <a:r>
              <a:rPr lang="ru-RU" sz="2400" dirty="0" smtClean="0"/>
              <a:t>госпитализированных/ </a:t>
            </a:r>
            <a:r>
              <a:rPr lang="ru-RU" sz="2400" dirty="0"/>
              <a:t>наблюдавшихся амбулаторно, </a:t>
            </a:r>
            <a:r>
              <a:rPr lang="ru-RU" sz="2400" dirty="0" err="1"/>
              <a:t>абс</a:t>
            </a:r>
            <a:r>
              <a:rPr lang="ru-RU" sz="2400" dirty="0"/>
              <a:t> (%)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7222"/>
              </p:ext>
            </p:extLst>
          </p:nvPr>
        </p:nvGraphicFramePr>
        <p:xfrm>
          <a:off x="310446" y="1947335"/>
          <a:ext cx="8692443" cy="26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481"/>
                <a:gridCol w="2897481"/>
                <a:gridCol w="2897481"/>
              </a:tblGrid>
              <a:tr h="919208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Возраст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Амбулаторное наблюдение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=15736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Госпитализированные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=34912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1 187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(7,5)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1 352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(3,9)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1 года до 3 лет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3 031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(19,3)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5 732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(16,4)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4 до 7 лет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3 228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(20,5)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8 100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(23,2)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8 290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(52,7)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19 728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(56,5)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9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Возрастная структура </a:t>
            </a:r>
            <a:r>
              <a:rPr lang="ru-RU" sz="2400" dirty="0" smtClean="0"/>
              <a:t>осложненных форм </a:t>
            </a:r>
            <a:r>
              <a:rPr lang="ru-RU" sz="2400" dirty="0"/>
              <a:t>COVID-19 у госпитализированных детей в РФ 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48864"/>
              </p:ext>
            </p:extLst>
          </p:nvPr>
        </p:nvGraphicFramePr>
        <p:xfrm>
          <a:off x="719668" y="1735667"/>
          <a:ext cx="7422444" cy="231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613"/>
                <a:gridCol w="4019831"/>
              </a:tblGrid>
              <a:tr h="462844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Возраст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АБС  п=824 (2.4%)</a:t>
                      </a:r>
                      <a:endParaRPr lang="ru-RU" sz="1900" dirty="0"/>
                    </a:p>
                  </a:txBody>
                  <a:tcPr/>
                </a:tc>
              </a:tr>
              <a:tr h="462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1 года до 3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3 до 7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1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10140" r="18946" b="9653"/>
          <a:stretch/>
        </p:blipFill>
        <p:spPr bwMode="auto">
          <a:xfrm>
            <a:off x="395786" y="1050878"/>
            <a:ext cx="8482459" cy="49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40" y="155771"/>
            <a:ext cx="8389938" cy="47039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altLang="ru-RU" sz="2200" b="1" dirty="0" smtClean="0">
                <a:solidFill>
                  <a:srgbClr val="000066"/>
                </a:solidFill>
              </a:rPr>
              <a:t>Эпидемические </a:t>
            </a:r>
            <a:r>
              <a:rPr lang="ru-RU" altLang="ru-RU" sz="2400" b="1" dirty="0" err="1" smtClean="0">
                <a:solidFill>
                  <a:srgbClr val="000066"/>
                </a:solidFill>
              </a:rPr>
              <a:t>Коронавирусы</a:t>
            </a:r>
            <a:endParaRPr lang="ru-RU" altLang="ru-RU" sz="2400" b="1" dirty="0" smtClean="0">
              <a:solidFill>
                <a:srgbClr val="000066"/>
              </a:solidFill>
            </a:endParaRPr>
          </a:p>
        </p:txBody>
      </p:sp>
      <p:sp>
        <p:nvSpPr>
          <p:cNvPr id="329731" name="Rectangle 13"/>
          <p:cNvSpPr>
            <a:spLocks noChangeArrowheads="1"/>
          </p:cNvSpPr>
          <p:nvPr/>
        </p:nvSpPr>
        <p:spPr bwMode="auto">
          <a:xfrm>
            <a:off x="250827" y="3195491"/>
            <a:ext cx="40331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Геном – </a:t>
            </a:r>
            <a:r>
              <a:rPr lang="ru-RU" altLang="ru-RU" sz="1800" dirty="0" err="1">
                <a:solidFill>
                  <a:srgbClr val="000066"/>
                </a:solidFill>
              </a:rPr>
              <a:t>о.ц</a:t>
            </a:r>
            <a:r>
              <a:rPr lang="ru-RU" altLang="ru-RU" sz="1800" dirty="0">
                <a:solidFill>
                  <a:srgbClr val="000066"/>
                </a:solidFill>
              </a:rPr>
              <a:t>. РНК </a:t>
            </a:r>
            <a:r>
              <a:rPr lang="ru-RU" altLang="ru-RU" sz="1800" dirty="0" smtClean="0">
                <a:solidFill>
                  <a:srgbClr val="000066"/>
                </a:solidFill>
              </a:rPr>
              <a:t>+</a:t>
            </a:r>
            <a:endParaRPr lang="en-US" altLang="ru-RU" sz="1800" dirty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Оболочка – есть</a:t>
            </a:r>
          </a:p>
        </p:txBody>
      </p:sp>
      <p:sp>
        <p:nvSpPr>
          <p:cNvPr id="329732" name="Text Box 14"/>
          <p:cNvSpPr txBox="1">
            <a:spLocks noChangeArrowheads="1"/>
          </p:cNvSpPr>
          <p:nvPr/>
        </p:nvSpPr>
        <p:spPr bwMode="auto">
          <a:xfrm>
            <a:off x="7308850" y="371633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000000"/>
              </a:solidFill>
            </a:endParaRPr>
          </a:p>
        </p:txBody>
      </p:sp>
      <p:sp>
        <p:nvSpPr>
          <p:cNvPr id="329733" name="Text Box 15"/>
          <p:cNvSpPr txBox="1">
            <a:spLocks noChangeArrowheads="1"/>
          </p:cNvSpPr>
          <p:nvPr/>
        </p:nvSpPr>
        <p:spPr bwMode="auto">
          <a:xfrm>
            <a:off x="107950" y="4437795"/>
            <a:ext cx="41036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Эпидемические </a:t>
            </a:r>
            <a:r>
              <a:rPr lang="en-US" altLang="ru-RU" sz="1800" dirty="0" err="1">
                <a:solidFill>
                  <a:srgbClr val="000066"/>
                </a:solidFill>
              </a:rPr>
              <a:t>HCoV</a:t>
            </a:r>
            <a:r>
              <a:rPr lang="ru-RU" altLang="ru-RU" sz="1800" dirty="0">
                <a:solidFill>
                  <a:srgbClr val="000066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0066"/>
                </a:solidFill>
              </a:rPr>
              <a:t>ассоциируют с                               крупами  и ларингитами</a:t>
            </a:r>
          </a:p>
        </p:txBody>
      </p:sp>
      <p:sp>
        <p:nvSpPr>
          <p:cNvPr id="329734" name="Rectangle 9"/>
          <p:cNvSpPr>
            <a:spLocks noChangeArrowheads="1"/>
          </p:cNvSpPr>
          <p:nvPr/>
        </p:nvSpPr>
        <p:spPr bwMode="auto">
          <a:xfrm>
            <a:off x="406913" y="962884"/>
            <a:ext cx="565212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семейство </a:t>
            </a:r>
            <a:r>
              <a:rPr lang="en-US" altLang="ru-RU" sz="1800" dirty="0" err="1" smtClean="0">
                <a:solidFill>
                  <a:srgbClr val="000066"/>
                </a:solidFill>
              </a:rPr>
              <a:t>Coronaviridae</a:t>
            </a:r>
            <a:endParaRPr lang="en-US" altLang="ru-RU" sz="1800" dirty="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dirty="0" smtClean="0">
                <a:solidFill>
                  <a:srgbClr val="000066"/>
                </a:solidFill>
              </a:rPr>
              <a:t>	</a:t>
            </a:r>
            <a:r>
              <a:rPr lang="ru-RU" altLang="ru-RU" sz="1800" dirty="0" smtClean="0">
                <a:solidFill>
                  <a:srgbClr val="000066"/>
                </a:solidFill>
              </a:rPr>
              <a:t>род </a:t>
            </a:r>
            <a:r>
              <a:rPr lang="en-US" altLang="ru-RU" sz="1800" dirty="0" err="1" smtClean="0">
                <a:solidFill>
                  <a:srgbClr val="000066"/>
                </a:solidFill>
              </a:rPr>
              <a:t>Alphacoronavirus</a:t>
            </a:r>
            <a:r>
              <a:rPr lang="en-US" altLang="ru-RU" sz="1800" dirty="0" smtClean="0">
                <a:solidFill>
                  <a:srgbClr val="000066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вид </a:t>
            </a:r>
            <a:r>
              <a:rPr lang="en-US" altLang="ru-RU" sz="1800" dirty="0" smtClean="0">
                <a:solidFill>
                  <a:srgbClr val="000066"/>
                </a:solidFill>
              </a:rPr>
              <a:t>Human Coronavirus E229   (hCov E229)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вид </a:t>
            </a:r>
            <a:r>
              <a:rPr lang="en-US" altLang="ru-RU" sz="1800" dirty="0" smtClean="0">
                <a:solidFill>
                  <a:srgbClr val="000066"/>
                </a:solidFill>
              </a:rPr>
              <a:t>Human Coronavirus NL63   (hCov NL63)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dirty="0" smtClean="0">
                <a:solidFill>
                  <a:srgbClr val="000066"/>
                </a:solidFill>
              </a:rPr>
              <a:t>	</a:t>
            </a:r>
            <a:r>
              <a:rPr lang="ru-RU" altLang="ru-RU" sz="1800" dirty="0" smtClean="0">
                <a:solidFill>
                  <a:srgbClr val="000066"/>
                </a:solidFill>
              </a:rPr>
              <a:t>род </a:t>
            </a:r>
            <a:r>
              <a:rPr lang="en-US" altLang="ru-RU" sz="1800" dirty="0" err="1" smtClean="0">
                <a:solidFill>
                  <a:srgbClr val="000066"/>
                </a:solidFill>
              </a:rPr>
              <a:t>Betacoronavirus</a:t>
            </a:r>
            <a:endParaRPr lang="en-US" altLang="ru-RU" sz="1800" dirty="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вид </a:t>
            </a:r>
            <a:r>
              <a:rPr lang="en-US" altLang="ru-RU" sz="1800" dirty="0" err="1" smtClean="0">
                <a:solidFill>
                  <a:srgbClr val="000066"/>
                </a:solidFill>
              </a:rPr>
              <a:t>Betacoronavirus</a:t>
            </a:r>
            <a:r>
              <a:rPr lang="en-US" altLang="ru-RU" sz="1800" dirty="0" smtClean="0">
                <a:solidFill>
                  <a:srgbClr val="000066"/>
                </a:solidFill>
              </a:rPr>
              <a:t> 1 </a:t>
            </a:r>
            <a:endParaRPr lang="ru-RU" altLang="ru-RU" sz="1800" dirty="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(ранее - </a:t>
            </a:r>
            <a:r>
              <a:rPr lang="en-US" altLang="ru-RU" sz="1800" dirty="0" smtClean="0">
                <a:solidFill>
                  <a:srgbClr val="000066"/>
                </a:solidFill>
              </a:rPr>
              <a:t>Human Coronavirus OC43 (hCov OC43)</a:t>
            </a:r>
            <a:r>
              <a:rPr lang="ru-RU" altLang="ru-RU" sz="1800" dirty="0" smtClean="0">
                <a:solidFill>
                  <a:srgbClr val="000066"/>
                </a:solidFill>
              </a:rPr>
              <a:t>)</a:t>
            </a:r>
            <a:endParaRPr lang="en-US" altLang="ru-RU" sz="1800" dirty="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66"/>
                </a:solidFill>
              </a:rPr>
              <a:t>вид </a:t>
            </a:r>
            <a:r>
              <a:rPr lang="en-US" altLang="ru-RU" sz="1800" dirty="0" smtClean="0">
                <a:solidFill>
                  <a:srgbClr val="000066"/>
                </a:solidFill>
              </a:rPr>
              <a:t>Human Coronavirus HKUI (hCov HKUI)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1800" dirty="0">
              <a:solidFill>
                <a:srgbClr val="000066"/>
              </a:solidFill>
            </a:endParaRPr>
          </a:p>
        </p:txBody>
      </p:sp>
      <p:pic>
        <p:nvPicPr>
          <p:cNvPr id="3297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404" y="2799686"/>
            <a:ext cx="5199361" cy="401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6" name="Rectangle 7"/>
          <p:cNvSpPr>
            <a:spLocks noChangeArrowheads="1"/>
          </p:cNvSpPr>
          <p:nvPr/>
        </p:nvSpPr>
        <p:spPr bwMode="auto">
          <a:xfrm>
            <a:off x="107950" y="6282632"/>
            <a:ext cx="436403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000" b="1">
                <a:solidFill>
                  <a:srgbClr val="000000"/>
                </a:solidFill>
                <a:latin typeface="Verdana" panose="020B0604030504040204" pitchFamily="34" charset="0"/>
              </a:rPr>
              <a:t>Molecular Evolution of Human Coronavirus Genomes. </a:t>
            </a:r>
            <a:endParaRPr lang="ru-RU" altLang="ru-RU" sz="10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000" b="1">
                <a:solidFill>
                  <a:srgbClr val="000000"/>
                </a:solidFill>
                <a:latin typeface="Verdana" panose="020B0604030504040204" pitchFamily="34" charset="0"/>
              </a:rPr>
              <a:t>Trends Microbiol. 2017 Jan;25(1):35-48.</a:t>
            </a:r>
            <a:endParaRPr lang="ru-RU" altLang="ru-RU" sz="1000" b="1">
              <a:solidFill>
                <a:srgbClr val="4A006E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 rot="19121856">
            <a:off x="4024313" y="2698014"/>
            <a:ext cx="250825" cy="105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6431873">
            <a:off x="3905512" y="3706749"/>
            <a:ext cx="250825" cy="920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3242988">
            <a:off x="5256084" y="5845969"/>
            <a:ext cx="250825" cy="874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0410057">
            <a:off x="5806458" y="6036470"/>
            <a:ext cx="207962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329741" name="Picture 8" descr="em_coron_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783996"/>
            <a:ext cx="1716087" cy="15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4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609" y="1518898"/>
            <a:ext cx="13319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s://retina.news.mail.ru/prev780x440/pic/06/2c/image43929382_5e5252d80c9275bcee715ebcb324923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87" y="216243"/>
            <a:ext cx="1188156" cy="819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8" y="404664"/>
            <a:ext cx="79210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/>
              <a:t>В</a:t>
            </a:r>
            <a:r>
              <a:rPr lang="ru-RU" sz="2400" b="1" spc="-5" dirty="0" smtClean="0"/>
              <a:t>нелегочная </a:t>
            </a:r>
            <a:r>
              <a:rPr lang="ru-RU" sz="2400" b="1" spc="-5" dirty="0"/>
              <a:t>инфекция на сегодняшний день</a:t>
            </a:r>
            <a:endParaRPr sz="2400" b="1" spc="-5" dirty="0"/>
          </a:p>
        </p:txBody>
      </p:sp>
      <p:sp>
        <p:nvSpPr>
          <p:cNvPr id="3" name="object 3"/>
          <p:cNvSpPr/>
          <p:nvPr/>
        </p:nvSpPr>
        <p:spPr>
          <a:xfrm>
            <a:off x="381000" y="2108202"/>
            <a:ext cx="4623332" cy="2522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1397000"/>
            <a:ext cx="8305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065" algn="l"/>
                <a:tab pos="4871720" algn="l"/>
              </a:tabLst>
            </a:pPr>
            <a:r>
              <a:rPr lang="ru-RU" sz="1200" spc="-5" dirty="0" smtClean="0">
                <a:latin typeface="Arial"/>
                <a:cs typeface="Arial"/>
              </a:rPr>
              <a:t>Интерстициальные клетки сердца   Проксимальные канальцы почек                       Эндотелиальные клетки</a:t>
            </a:r>
            <a:r>
              <a:rPr sz="1200" dirty="0">
                <a:latin typeface="Arial"/>
                <a:cs typeface="Arial"/>
              </a:rPr>
              <a:t>	</a:t>
            </a:r>
          </a:p>
        </p:txBody>
      </p:sp>
      <p:sp>
        <p:nvSpPr>
          <p:cNvPr id="5" name="object 5"/>
          <p:cNvSpPr/>
          <p:nvPr/>
        </p:nvSpPr>
        <p:spPr>
          <a:xfrm>
            <a:off x="5943600" y="2108202"/>
            <a:ext cx="2085857" cy="24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84725" y="4757486"/>
            <a:ext cx="7203440" cy="135421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79730">
              <a:lnSpc>
                <a:spcPts val="1650"/>
              </a:lnSpc>
              <a:spcBef>
                <a:spcPts val="180"/>
              </a:spcBef>
            </a:pPr>
            <a:r>
              <a:rPr lang="ru-RU" sz="1400" spc="-5" dirty="0">
                <a:latin typeface="Arial"/>
                <a:cs typeface="Arial"/>
              </a:rPr>
              <a:t>SARS-CoV-2 также </a:t>
            </a:r>
            <a:r>
              <a:rPr lang="ru-RU" sz="1400" spc="-5" dirty="0" smtClean="0">
                <a:latin typeface="Arial"/>
                <a:cs typeface="Arial"/>
              </a:rPr>
              <a:t>заражает  </a:t>
            </a:r>
            <a:r>
              <a:rPr lang="ru-RU" sz="1400" spc="-5" dirty="0">
                <a:latin typeface="Arial"/>
                <a:cs typeface="Arial"/>
              </a:rPr>
              <a:t>клетки крови человека и </a:t>
            </a:r>
            <a:r>
              <a:rPr lang="ru-RU" sz="1400" spc="-5" dirty="0" smtClean="0">
                <a:latin typeface="Arial"/>
                <a:cs typeface="Arial"/>
              </a:rPr>
              <a:t>органоиды клеток сердца и  почек, новые вирионы являются  активными в отношении продолжения инфекционного процесса</a:t>
            </a:r>
          </a:p>
          <a:p>
            <a:pPr marL="12700" marR="379730">
              <a:lnSpc>
                <a:spcPts val="1650"/>
              </a:lnSpc>
              <a:spcBef>
                <a:spcPts val="180"/>
              </a:spcBef>
            </a:pPr>
            <a:r>
              <a:rPr sz="1000" spc="-20" dirty="0" smtClean="0">
                <a:latin typeface="Arial"/>
                <a:cs typeface="Arial"/>
              </a:rPr>
              <a:t>Tavazzi </a:t>
            </a:r>
            <a:r>
              <a:rPr sz="1000" spc="-5" dirty="0">
                <a:latin typeface="Arial"/>
                <a:cs typeface="Arial"/>
              </a:rPr>
              <a:t>Eur </a:t>
            </a:r>
            <a:r>
              <a:rPr sz="1000" dirty="0">
                <a:latin typeface="Arial"/>
                <a:cs typeface="Arial"/>
              </a:rPr>
              <a:t>J </a:t>
            </a:r>
            <a:r>
              <a:rPr sz="1000" spc="-5" dirty="0">
                <a:latin typeface="Arial"/>
                <a:cs typeface="Arial"/>
              </a:rPr>
              <a:t>Heart Failure 2020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https://doi.org/10.1002/ejhf.1828</a:t>
            </a:r>
            <a:endParaRPr sz="1000" dirty="0">
              <a:latin typeface="Arial"/>
              <a:cs typeface="Arial"/>
            </a:endParaRPr>
          </a:p>
          <a:p>
            <a:pPr marL="319278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Su Kidney International 2020 https://doi.org/10.1016/j.kint.2020.04.003.  </a:t>
            </a:r>
            <a:r>
              <a:rPr sz="1000" spc="-20" dirty="0">
                <a:latin typeface="Arial"/>
                <a:cs typeface="Arial"/>
              </a:rPr>
              <a:t>Varga </a:t>
            </a:r>
            <a:r>
              <a:rPr sz="1000" spc="-5" dirty="0">
                <a:latin typeface="Arial"/>
                <a:cs typeface="Arial"/>
              </a:rPr>
              <a:t>Lancet 2020 https://doi.org/10.1016/ S0140-6736(20)30937-5  </a:t>
            </a:r>
            <a:r>
              <a:rPr sz="1000" dirty="0">
                <a:latin typeface="Arial"/>
                <a:cs typeface="Arial"/>
              </a:rPr>
              <a:t>Monteil </a:t>
            </a:r>
            <a:r>
              <a:rPr sz="1000" spc="-5" dirty="0">
                <a:latin typeface="Arial"/>
                <a:cs typeface="Arial"/>
              </a:rPr>
              <a:t>Cell 2020 DOI: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10.1016/j.cell.2020.04.004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33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8" y="476674"/>
            <a:ext cx="79972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chemeClr val="tx2"/>
                </a:solidFill>
                <a:latin typeface="Calibri"/>
                <a:cs typeface="Calibri"/>
              </a:rPr>
              <a:t>Репликация вируса в органоидах </a:t>
            </a:r>
            <a:r>
              <a:rPr lang="ru-RU" b="1" spc="-5" dirty="0" err="1" smtClean="0">
                <a:solidFill>
                  <a:schemeClr val="tx2"/>
                </a:solidFill>
                <a:latin typeface="Calibri"/>
                <a:cs typeface="Calibri"/>
              </a:rPr>
              <a:t>энтероцитов</a:t>
            </a:r>
            <a:endParaRPr b="1" spc="-5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7150" y="6549627"/>
            <a:ext cx="26466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Lamers Science doi: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10.1126/science.abc1669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5655" y="1836325"/>
            <a:ext cx="4486746" cy="418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78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28" y="1103897"/>
            <a:ext cx="4339675" cy="13084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l">
              <a:lnSpc>
                <a:spcPct val="100400"/>
              </a:lnSpc>
              <a:spcBef>
                <a:spcPts val="85"/>
              </a:spcBef>
            </a:pPr>
            <a:r>
              <a:rPr lang="ru-RU" b="1" dirty="0">
                <a:solidFill>
                  <a:srgbClr val="04617B"/>
                </a:solidFill>
                <a:latin typeface="Calibri"/>
                <a:cs typeface="Calibri"/>
              </a:rPr>
              <a:t>Инфицирование плаценты, проявляющееся при </a:t>
            </a:r>
            <a:r>
              <a:rPr lang="ru-RU" b="1" dirty="0" err="1">
                <a:solidFill>
                  <a:srgbClr val="04617B"/>
                </a:solidFill>
                <a:latin typeface="Calibri"/>
                <a:cs typeface="Calibri"/>
              </a:rPr>
              <a:t>невынашивании</a:t>
            </a:r>
            <a:endParaRPr b="1" dirty="0">
              <a:solidFill>
                <a:srgbClr val="04617B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5249" y="242999"/>
            <a:ext cx="4043070" cy="623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39553" y="6549627"/>
            <a:ext cx="23679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Baud </a:t>
            </a:r>
            <a:r>
              <a:rPr sz="1000" dirty="0">
                <a:latin typeface="Arial"/>
                <a:cs typeface="Arial"/>
              </a:rPr>
              <a:t>JAMA </a:t>
            </a:r>
            <a:r>
              <a:rPr sz="1000" spc="-5" dirty="0">
                <a:latin typeface="Arial"/>
                <a:cs typeface="Arial"/>
              </a:rPr>
              <a:t>doi: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10.1001/jama.2020.7233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717801"/>
            <a:ext cx="4560448" cy="3467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5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3" y="211861"/>
            <a:ext cx="84544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dirty="0" smtClean="0">
                <a:solidFill>
                  <a:srgbClr val="04617B"/>
                </a:solidFill>
              </a:rPr>
              <a:t>плацентарная инфекции при </a:t>
            </a:r>
            <a:r>
              <a:rPr lang="en-US" b="1" dirty="0">
                <a:solidFill>
                  <a:srgbClr val="B92D07"/>
                </a:solidFill>
                <a:cs typeface="Times"/>
              </a:rPr>
              <a:t>COVID-2019</a:t>
            </a:r>
            <a:endParaRPr b="1" spc="-5" dirty="0">
              <a:solidFill>
                <a:srgbClr val="04617B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092202"/>
            <a:ext cx="5984618" cy="2564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48200" y="3733802"/>
            <a:ext cx="4185804" cy="2065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038600" y="6375400"/>
            <a:ext cx="4264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Hosier </a:t>
            </a:r>
            <a:r>
              <a:rPr sz="1000" dirty="0">
                <a:latin typeface="Arial"/>
                <a:cs typeface="Arial"/>
              </a:rPr>
              <a:t>medRxiv </a:t>
            </a:r>
            <a:r>
              <a:rPr sz="1000" spc="-5" dirty="0">
                <a:latin typeface="Arial"/>
                <a:cs typeface="Arial"/>
              </a:rPr>
              <a:t>preprint 2020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https://doi.org/10.1101</a:t>
            </a:r>
            <a:r>
              <a:rPr sz="1000" spc="-10" dirty="0" smtClean="0">
                <a:latin typeface="Arial"/>
                <a:cs typeface="Arial"/>
              </a:rPr>
              <a:t>/020.04.30.2008390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57200" y="4038602"/>
            <a:ext cx="33528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latin typeface="Arial"/>
                <a:cs typeface="Arial"/>
              </a:rPr>
              <a:t>Проявления : гипертония, </a:t>
            </a:r>
            <a:r>
              <a:rPr lang="ru-RU" sz="2000" spc="-5" dirty="0" err="1" smtClean="0">
                <a:latin typeface="Arial"/>
                <a:cs typeface="Arial"/>
              </a:rPr>
              <a:t>преэклампсия</a:t>
            </a:r>
            <a:r>
              <a:rPr lang="ru-RU" sz="2000" spc="-5" dirty="0" smtClean="0">
                <a:latin typeface="Arial"/>
                <a:cs typeface="Arial"/>
              </a:rPr>
              <a:t>, </a:t>
            </a:r>
            <a:r>
              <a:rPr lang="ru-RU" sz="2000" spc="-5" dirty="0" err="1" smtClean="0">
                <a:latin typeface="Arial"/>
                <a:cs typeface="Arial"/>
              </a:rPr>
              <a:t>коагулопатия</a:t>
            </a:r>
            <a:r>
              <a:rPr lang="ru-RU" sz="2000" spc="-5" dirty="0" smtClean="0">
                <a:latin typeface="Arial"/>
                <a:cs typeface="Arial"/>
              </a:rPr>
              <a:t> </a:t>
            </a:r>
            <a:r>
              <a:rPr lang="ru-RU" sz="2000" spc="-5" dirty="0" err="1" smtClean="0">
                <a:latin typeface="Arial"/>
                <a:cs typeface="Arial"/>
              </a:rPr>
              <a:t>невынашивание</a:t>
            </a:r>
            <a:endParaRPr lang="ru-RU" sz="20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latin typeface="Arial"/>
                <a:cs typeface="Arial"/>
              </a:rPr>
              <a:t>Локализация вируса в </a:t>
            </a:r>
            <a:r>
              <a:rPr lang="ru-RU" sz="2000" spc="-5" dirty="0" err="1" smtClean="0">
                <a:latin typeface="Arial"/>
                <a:cs typeface="Arial"/>
              </a:rPr>
              <a:t>синцитиотрофобласте</a:t>
            </a:r>
            <a:r>
              <a:rPr lang="ru-RU" sz="2000" spc="-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8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CF469C-FDA6-43F4-8113-3C1917715E2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215812" cy="880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4617B"/>
                </a:solidFill>
              </a:rPr>
              <a:t>Поражение сердечно-сосудистой системы и </a:t>
            </a:r>
            <a:r>
              <a:rPr lang="en-US" sz="2800" b="1" dirty="0" smtClean="0">
                <a:solidFill>
                  <a:srgbClr val="04617B"/>
                </a:solidFill>
              </a:rPr>
              <a:t>COVID-19</a:t>
            </a:r>
            <a:endParaRPr lang="en-US" sz="2800" b="1" dirty="0">
              <a:solidFill>
                <a:srgbClr val="0461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124744"/>
            <a:ext cx="7056784" cy="447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00090"/>
                </a:solidFill>
              </a:rPr>
              <a:t>в</a:t>
            </a:r>
            <a:r>
              <a:rPr lang="ru-RU" sz="1900" b="1" dirty="0" smtClean="0">
                <a:solidFill>
                  <a:srgbClr val="000090"/>
                </a:solidFill>
              </a:rPr>
              <a:t>озможные механизмы повреждения миокарда:</a:t>
            </a:r>
          </a:p>
          <a:p>
            <a:endParaRPr lang="ru-RU" sz="1900" dirty="0" smtClean="0"/>
          </a:p>
          <a:p>
            <a:r>
              <a:rPr lang="ru-RU" sz="1900" dirty="0"/>
              <a:t> </a:t>
            </a:r>
            <a:r>
              <a:rPr lang="ru-RU" sz="1900" dirty="0" smtClean="0"/>
              <a:t>-</a:t>
            </a:r>
            <a:r>
              <a:rPr lang="en-US" sz="1900" dirty="0" smtClean="0"/>
              <a:t> </a:t>
            </a:r>
            <a:r>
              <a:rPr lang="ru-RU" sz="1900" dirty="0"/>
              <a:t>-взаимодействие вируса через </a:t>
            </a:r>
            <a:r>
              <a:rPr lang="en-US" sz="1900" dirty="0"/>
              <a:t>ACE-2</a:t>
            </a:r>
            <a:r>
              <a:rPr lang="ru-RU" sz="1900" dirty="0"/>
              <a:t> рецепторы</a:t>
            </a:r>
            <a:r>
              <a:rPr lang="en-US" sz="1900" dirty="0"/>
              <a:t> </a:t>
            </a:r>
            <a:r>
              <a:rPr lang="ru-RU" sz="1900" dirty="0"/>
              <a:t>с клетками миокарда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r>
              <a:rPr lang="ru-RU" sz="1900" dirty="0" smtClean="0"/>
              <a:t>-сопутствующая патология ССС : метаболический синдром (</a:t>
            </a:r>
            <a:r>
              <a:rPr lang="ru-RU" sz="1900" dirty="0" err="1" smtClean="0"/>
              <a:t>гиперлипидемия</a:t>
            </a:r>
            <a:r>
              <a:rPr lang="ru-RU" sz="1900" dirty="0" smtClean="0"/>
              <a:t> и др.)</a:t>
            </a:r>
            <a:endParaRPr lang="en-US" sz="1900" dirty="0" smtClean="0"/>
          </a:p>
          <a:p>
            <a:r>
              <a:rPr lang="en-US" sz="1900" dirty="0" smtClean="0"/>
              <a:t>- </a:t>
            </a:r>
            <a:r>
              <a:rPr lang="ru-RU" sz="1900" dirty="0" smtClean="0"/>
              <a:t>повреждение миокарда вследствие </a:t>
            </a:r>
            <a:r>
              <a:rPr lang="ru-RU" sz="1900" dirty="0" err="1" smtClean="0"/>
              <a:t>цитокинового</a:t>
            </a:r>
            <a:r>
              <a:rPr lang="ru-RU" sz="1900" dirty="0" smtClean="0"/>
              <a:t> шторма</a:t>
            </a:r>
            <a:r>
              <a:rPr lang="en-US" sz="1900" dirty="0" smtClean="0"/>
              <a:t>;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- </a:t>
            </a:r>
            <a:r>
              <a:rPr lang="ru-RU" sz="1900" dirty="0" err="1" smtClean="0"/>
              <a:t>кардиотоксичность</a:t>
            </a:r>
            <a:r>
              <a:rPr lang="ru-RU" sz="1900" dirty="0" smtClean="0"/>
              <a:t> назначаемых противовирусных препаратов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r>
              <a:rPr lang="ru-RU" sz="1900" dirty="0"/>
              <a:t> </a:t>
            </a:r>
            <a:r>
              <a:rPr lang="ru-RU" sz="1900" dirty="0" smtClean="0"/>
              <a:t>- гипоксемия и респираторная дисфункция</a:t>
            </a:r>
            <a:r>
              <a:rPr lang="en-US" sz="1900" dirty="0" smtClean="0"/>
              <a:t>;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- </a:t>
            </a:r>
            <a:r>
              <a:rPr lang="ru-RU" sz="1900" dirty="0" smtClean="0"/>
              <a:t>сочетание нескольких факторов</a:t>
            </a:r>
          </a:p>
          <a:p>
            <a:endParaRPr lang="ru-RU" sz="1900" dirty="0"/>
          </a:p>
          <a:p>
            <a:endParaRPr lang="ru-RU" sz="1900" dirty="0" smtClean="0"/>
          </a:p>
          <a:p>
            <a:r>
              <a:rPr lang="ru-RU" sz="1900" dirty="0" smtClean="0"/>
              <a:t>? ?? НЕОБХОДИМО ЛИ  НАЗНАЧЕНИЕ КАРДИОПРОТЕКТОРОВ В ГРУППАХ РИСКА, ПРИ СРЕДНЕТЯЖЕЛОМ И ТЯЖЕЛОМ ТЕЧЕНИИ </a:t>
            </a:r>
            <a:r>
              <a:rPr lang="en-US" sz="1900" dirty="0" smtClean="0"/>
              <a:t>COVID-19</a:t>
            </a:r>
            <a:endParaRPr lang="ru-RU" sz="1900" dirty="0"/>
          </a:p>
        </p:txBody>
      </p:sp>
      <p:sp>
        <p:nvSpPr>
          <p:cNvPr id="4" name="Rectangle 3"/>
          <p:cNvSpPr/>
          <p:nvPr/>
        </p:nvSpPr>
        <p:spPr>
          <a:xfrm>
            <a:off x="683568" y="6093296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err="1"/>
              <a:t>Zheng</a:t>
            </a:r>
            <a:r>
              <a:rPr lang="en-US" sz="1200" b="1" i="1" dirty="0"/>
              <a:t>, Y. Y., Ma, Y. T., Zhang, J. Y., &amp; </a:t>
            </a:r>
            <a:r>
              <a:rPr lang="en-US" sz="1200" b="1" i="1" dirty="0" err="1"/>
              <a:t>Xie</a:t>
            </a:r>
            <a:r>
              <a:rPr lang="en-US" sz="1200" b="1" i="1" dirty="0"/>
              <a:t>, X. (2020). COVID-19 and the cardiovascular system. Nature Reviews Cardiology, 1-2.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466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1AD0BC6-5392-4BAC-B907-D6B2B819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119529"/>
            <a:ext cx="8483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Желудочно-кишечный тракт и COVID-19: что известно на данный момент?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9AC4D2A-48D5-4309-94D4-E93647E0A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143001"/>
            <a:ext cx="9042400" cy="4525963"/>
          </a:xfrm>
        </p:spPr>
        <p:txBody>
          <a:bodyPr>
            <a:noAutofit/>
          </a:bodyPr>
          <a:lstStyle/>
          <a:p>
            <a:r>
              <a:rPr lang="ru-RU" sz="2000" dirty="0"/>
              <a:t>Поражение желудочно-кишечного тракта при </a:t>
            </a:r>
            <a:r>
              <a:rPr lang="ru-RU" sz="2000" dirty="0" err="1"/>
              <a:t>коронавирусных</a:t>
            </a:r>
            <a:r>
              <a:rPr lang="ru-RU" sz="2000" dirty="0"/>
              <a:t> инфекциях животных и человека хорошо </a:t>
            </a:r>
            <a:r>
              <a:rPr lang="ru-RU" sz="2000" dirty="0" smtClean="0"/>
              <a:t>известно [</a:t>
            </a:r>
            <a:r>
              <a:rPr lang="ru-RU" sz="2000" dirty="0"/>
              <a:t>1]. </a:t>
            </a:r>
            <a:endParaRPr lang="en-US" sz="2000" dirty="0"/>
          </a:p>
          <a:p>
            <a:r>
              <a:rPr lang="ru-RU" sz="2000" dirty="0"/>
              <a:t>В связи с тем, что РНК SARS-CoV-2 была обнаружена в образце фекалий первого зарегистрированного в США пациента с COVID-19, в настоящее время </a:t>
            </a:r>
            <a:r>
              <a:rPr lang="ru-RU" sz="2000" b="1" dirty="0"/>
              <a:t>большое внимание уделяется влиянию новой инфекции на желудочно-кишечный тракт </a:t>
            </a:r>
            <a:r>
              <a:rPr lang="ru-RU" sz="2000" dirty="0"/>
              <a:t>[3]. </a:t>
            </a:r>
            <a:endParaRPr lang="en-US" sz="2000" dirty="0"/>
          </a:p>
          <a:p>
            <a:r>
              <a:rPr lang="ru-RU" sz="2000" dirty="0">
                <a:solidFill>
                  <a:srgbClr val="FF0000"/>
                </a:solidFill>
              </a:rPr>
              <a:t>Почти </a:t>
            </a:r>
            <a:r>
              <a:rPr lang="ru-RU" sz="2000" dirty="0" smtClean="0">
                <a:solidFill>
                  <a:srgbClr val="FF0000"/>
                </a:solidFill>
              </a:rPr>
              <a:t>1.8%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пациентов </a:t>
            </a:r>
            <a:r>
              <a:rPr lang="ru-RU" sz="2000" dirty="0" smtClean="0">
                <a:solidFill>
                  <a:srgbClr val="FF0000"/>
                </a:solidFill>
              </a:rPr>
              <a:t> имели </a:t>
            </a:r>
            <a:r>
              <a:rPr lang="ru-RU" sz="2000" dirty="0" err="1" smtClean="0">
                <a:solidFill>
                  <a:srgbClr val="FF0000"/>
                </a:solidFill>
              </a:rPr>
              <a:t>диспептические</a:t>
            </a:r>
            <a:r>
              <a:rPr lang="ru-RU" sz="2000" dirty="0" smtClean="0">
                <a:solidFill>
                  <a:srgbClr val="FF0000"/>
                </a:solidFill>
              </a:rPr>
              <a:t> симптомы со стороны ЖКТ. В </a:t>
            </a:r>
            <a:r>
              <a:rPr lang="ru-RU" sz="2000" dirty="0">
                <a:solidFill>
                  <a:srgbClr val="FF0000"/>
                </a:solidFill>
              </a:rPr>
              <a:t>том числе</a:t>
            </a:r>
            <a:r>
              <a:rPr lang="ru-RU" sz="2000" dirty="0" smtClean="0">
                <a:solidFill>
                  <a:srgbClr val="FF0000"/>
                </a:solidFill>
              </a:rPr>
              <a:t>, в ряде случаев  </a:t>
            </a:r>
            <a:r>
              <a:rPr lang="ru-RU" sz="2000" dirty="0">
                <a:solidFill>
                  <a:srgbClr val="FF0000"/>
                </a:solidFill>
              </a:rPr>
              <a:t>было зарегистрировано </a:t>
            </a:r>
            <a:r>
              <a:rPr lang="ru-RU" sz="2000" dirty="0" smtClean="0">
                <a:solidFill>
                  <a:srgbClr val="FF0000"/>
                </a:solidFill>
              </a:rPr>
              <a:t>отсутствия </a:t>
            </a:r>
            <a:r>
              <a:rPr lang="ru-RU" sz="2000" dirty="0">
                <a:solidFill>
                  <a:srgbClr val="FF0000"/>
                </a:solidFill>
              </a:rPr>
              <a:t>респираторных симптомов при наличии пищеварительных  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ru-RU" sz="2000" dirty="0"/>
              <a:t>Эти данные могут свидетельствовать о необходимости проявить настороженность, когда у пациентов из группы риска присутствуют нарушения пищеварительной функции: такая стратегия может помочь с более ранней диагностикой COVID-19 [5].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968E2A-9986-4A16-8A02-BC0683159500}"/>
              </a:ext>
            </a:extLst>
          </p:cNvPr>
          <p:cNvSpPr/>
          <p:nvPr/>
        </p:nvSpPr>
        <p:spPr>
          <a:xfrm>
            <a:off x="50800" y="6022981"/>
            <a:ext cx="904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Leung W.K. et al // Gastroenterology. W.B. Saunders, 2003. Vol. 125, № 4. P. 1011–1017.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2.Chan J.F.W. et al. // Lancet. Lancet Publishing Group, 2020. Vol. 395, № 10223. P. 514–523.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3.Holshue M.L. et al. First Case of // N. Engl. J. Med.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Massachussetts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Medical Society, 2020. Vol. 382, № 10. P. 929–936.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4.Guan W. et al. Clinical Characteristics of Coronavirus Disease 2019 in China // N. Engl. J. Med. Massachusetts Medical Society, 2020.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5.Pan L. et al. // Am. J. Gastroenterol. 2020. P. 1.</a:t>
            </a:r>
          </a:p>
        </p:txBody>
      </p:sp>
    </p:spTree>
    <p:extLst>
      <p:ext uri="{BB962C8B-B14F-4D97-AF65-F5344CB8AC3E}">
        <p14:creationId xmlns:p14="http://schemas.microsoft.com/office/powerpoint/2010/main" val="321326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28" y="62167"/>
            <a:ext cx="8374549" cy="114903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4617B"/>
                </a:solidFill>
              </a:rPr>
              <a:t>COVID-19 </a:t>
            </a:r>
            <a:r>
              <a:rPr lang="ru-RU" sz="3200" b="1" dirty="0">
                <a:solidFill>
                  <a:srgbClr val="04617B"/>
                </a:solidFill>
              </a:rPr>
              <a:t>ассоциированный нефрит</a:t>
            </a:r>
            <a:r>
              <a:rPr lang="en-US" sz="3200" b="1" dirty="0">
                <a:solidFill>
                  <a:srgbClr val="04617B"/>
                </a:solidFill>
              </a:rPr>
              <a:t/>
            </a:r>
            <a:br>
              <a:rPr lang="en-US" sz="3200" b="1" dirty="0">
                <a:solidFill>
                  <a:srgbClr val="04617B"/>
                </a:solidFill>
              </a:rPr>
            </a:br>
            <a:endParaRPr lang="en-US" sz="3200" b="1" dirty="0">
              <a:solidFill>
                <a:srgbClr val="04617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1"/>
            <a:ext cx="8534400" cy="6483827"/>
          </a:xfrm>
        </p:spPr>
        <p:txBody>
          <a:bodyPr/>
          <a:lstStyle/>
          <a:p>
            <a:r>
              <a:rPr lang="ru-RU" sz="2000" dirty="0" smtClean="0"/>
              <a:t>Возможные предикторы развития:</a:t>
            </a:r>
          </a:p>
          <a:p>
            <a:r>
              <a:rPr lang="ru-RU" sz="2000" dirty="0" smtClean="0"/>
              <a:t>Минимум 2 из 3-х критериев при поступлении: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Альбуминурия,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err="1" smtClean="0"/>
              <a:t>Лейкоцитурия</a:t>
            </a:r>
            <a:endParaRPr lang="ru-RU" sz="2000" dirty="0" smtClean="0"/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Гемоглобинурия</a:t>
            </a:r>
          </a:p>
          <a:p>
            <a:endParaRPr lang="ru-RU" sz="2000" dirty="0"/>
          </a:p>
          <a:p>
            <a:r>
              <a:rPr lang="ru-RU" sz="2000" dirty="0" smtClean="0"/>
              <a:t>Необходим мониторинг каждые 3 дня.</a:t>
            </a:r>
          </a:p>
          <a:p>
            <a:r>
              <a:rPr lang="ru-RU" sz="2000" dirty="0" smtClean="0"/>
              <a:t>При выявлении 2-х из 3-х критериев </a:t>
            </a:r>
            <a:r>
              <a:rPr lang="mr-IN" sz="2000" dirty="0" smtClean="0"/>
              <a:t>–</a:t>
            </a:r>
            <a:r>
              <a:rPr lang="ru-RU" sz="2000" dirty="0" smtClean="0"/>
              <a:t> углубленное обследование:</a:t>
            </a:r>
          </a:p>
          <a:p>
            <a:r>
              <a:rPr lang="ru-RU" sz="2000" dirty="0" smtClean="0"/>
              <a:t>Альбумин </a:t>
            </a:r>
            <a:r>
              <a:rPr lang="en-US" sz="2000" dirty="0" smtClean="0"/>
              <a:t>&lt;2</a:t>
            </a:r>
            <a:r>
              <a:rPr lang="ru-RU" sz="2000" dirty="0" smtClean="0"/>
              <a:t>,</a:t>
            </a:r>
            <a:r>
              <a:rPr lang="en-US" sz="2000" dirty="0" smtClean="0"/>
              <a:t>0 </a:t>
            </a:r>
            <a:r>
              <a:rPr lang="ru-RU" sz="2000" dirty="0" smtClean="0"/>
              <a:t>мг</a:t>
            </a:r>
            <a:r>
              <a:rPr lang="en-US" sz="2000" dirty="0" smtClean="0"/>
              <a:t>/</a:t>
            </a:r>
            <a:r>
              <a:rPr lang="ru-RU" sz="2000" dirty="0" err="1" smtClean="0"/>
              <a:t>дл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ru-RU" sz="2000" dirty="0" smtClean="0"/>
              <a:t>антитромбин</a:t>
            </a:r>
            <a:r>
              <a:rPr lang="en-US" sz="2000" dirty="0" smtClean="0"/>
              <a:t> </a:t>
            </a:r>
            <a:r>
              <a:rPr lang="en-US" sz="2000" dirty="0"/>
              <a:t>III </a:t>
            </a:r>
            <a:r>
              <a:rPr lang="ru-RU" sz="2000" dirty="0" smtClean="0"/>
              <a:t>концентрация </a:t>
            </a:r>
            <a:r>
              <a:rPr lang="en-US" sz="2000" dirty="0"/>
              <a:t>&lt;</a:t>
            </a:r>
            <a:r>
              <a:rPr lang="en-US" sz="2000" dirty="0" smtClean="0"/>
              <a:t> </a:t>
            </a:r>
            <a:r>
              <a:rPr lang="en-US" sz="2000" dirty="0"/>
              <a:t>70%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r>
              <a:rPr lang="ru-RU" sz="2000" dirty="0" smtClean="0"/>
              <a:t>Если один из этих критериев присутствует </a:t>
            </a:r>
            <a:r>
              <a:rPr lang="mr-IN" sz="2000" dirty="0" smtClean="0"/>
              <a:t>–</a:t>
            </a:r>
            <a:r>
              <a:rPr lang="ru-RU" sz="2000" dirty="0" smtClean="0"/>
              <a:t> пациент в группе риска по декомпенсации функции почек, что грозит плохим ответом на терапию, риском развития сепсиса, тромбозами </a:t>
            </a:r>
          </a:p>
          <a:p>
            <a:r>
              <a:rPr lang="ru-RU" sz="1200" dirty="0" err="1"/>
              <a:t>Gross</a:t>
            </a:r>
            <a:r>
              <a:rPr lang="ru-RU" sz="1200" dirty="0"/>
              <a:t> </a:t>
            </a:r>
            <a:r>
              <a:rPr lang="ru-RU" sz="1200" dirty="0" err="1"/>
              <a:t>O</a:t>
            </a:r>
            <a:r>
              <a:rPr lang="ru-RU" sz="1200" dirty="0"/>
              <a:t>, </a:t>
            </a:r>
            <a:r>
              <a:rPr lang="ru-RU" sz="1200" dirty="0" err="1"/>
              <a:t>Moerer</a:t>
            </a:r>
            <a:r>
              <a:rPr lang="ru-RU" sz="1200" dirty="0"/>
              <a:t> </a:t>
            </a:r>
            <a:r>
              <a:rPr lang="ru-RU" sz="1200" dirty="0" err="1"/>
              <a:t>O</a:t>
            </a:r>
            <a:r>
              <a:rPr lang="ru-RU" sz="1200" dirty="0"/>
              <a:t>, </a:t>
            </a:r>
            <a:r>
              <a:rPr lang="ru-RU" sz="1200" dirty="0" err="1"/>
              <a:t>Weber</a:t>
            </a:r>
            <a:r>
              <a:rPr lang="ru-RU" sz="1200" dirty="0"/>
              <a:t> </a:t>
            </a:r>
            <a:r>
              <a:rPr lang="ru-RU" sz="1200" dirty="0" err="1"/>
              <a:t>M</a:t>
            </a:r>
            <a:r>
              <a:rPr lang="ru-RU" sz="1200" dirty="0"/>
              <a:t>, </a:t>
            </a:r>
            <a:r>
              <a:rPr lang="ru-RU" sz="1200" dirty="0" err="1"/>
              <a:t>Huber</a:t>
            </a:r>
            <a:r>
              <a:rPr lang="ru-RU" sz="1200" dirty="0"/>
              <a:t> TB, </a:t>
            </a:r>
            <a:r>
              <a:rPr lang="ru-RU" sz="1200" dirty="0" err="1"/>
              <a:t>Scheithauer</a:t>
            </a:r>
            <a:r>
              <a:rPr lang="ru-RU" sz="1200" dirty="0"/>
              <a:t> </a:t>
            </a:r>
            <a:r>
              <a:rPr lang="ru-RU" sz="1200" dirty="0" err="1"/>
              <a:t>S</a:t>
            </a:r>
            <a:r>
              <a:rPr lang="ru-RU" sz="1200" dirty="0"/>
              <a:t>. COVID-19-associated </a:t>
            </a:r>
            <a:r>
              <a:rPr lang="ru-RU" sz="1200" dirty="0" err="1"/>
              <a:t>nephritis</a:t>
            </a:r>
            <a:r>
              <a:rPr lang="ru-RU" sz="1200" dirty="0"/>
              <a:t>: </a:t>
            </a:r>
            <a:r>
              <a:rPr lang="ru-RU" sz="1200" dirty="0" err="1"/>
              <a:t>early</a:t>
            </a:r>
            <a:r>
              <a:rPr lang="ru-RU" sz="1200" dirty="0"/>
              <a:t> </a:t>
            </a:r>
            <a:r>
              <a:rPr lang="ru-RU" sz="1200" dirty="0" err="1"/>
              <a:t>warning</a:t>
            </a:r>
            <a:r>
              <a:rPr lang="ru-RU" sz="1200" dirty="0"/>
              <a:t> </a:t>
            </a:r>
            <a:r>
              <a:rPr lang="ru-RU" sz="1200" dirty="0" err="1"/>
              <a:t>for</a:t>
            </a:r>
            <a:r>
              <a:rPr lang="ru-RU" sz="1200" dirty="0"/>
              <a:t> </a:t>
            </a:r>
            <a:r>
              <a:rPr lang="ru-RU" sz="1200" dirty="0" err="1"/>
              <a:t>disease</a:t>
            </a:r>
            <a:r>
              <a:rPr lang="ru-RU" sz="1200" dirty="0"/>
              <a:t> </a:t>
            </a:r>
            <a:r>
              <a:rPr lang="ru-RU" sz="1200" dirty="0" err="1"/>
              <a:t>severity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complications</a:t>
            </a:r>
            <a:r>
              <a:rPr lang="ru-RU" sz="1200" dirty="0"/>
              <a:t>?.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Lancet</a:t>
            </a:r>
            <a:r>
              <a:rPr lang="ru-RU" sz="1200" dirty="0"/>
              <a:t>. 2020 </a:t>
            </a:r>
            <a:r>
              <a:rPr lang="ru-RU" sz="1200" dirty="0" err="1"/>
              <a:t>May</a:t>
            </a:r>
            <a:r>
              <a:rPr lang="ru-RU" sz="1200" dirty="0"/>
              <a:t> 6.</a:t>
            </a:r>
          </a:p>
          <a:p>
            <a:r>
              <a:rPr lang="ru-RU" sz="1200" dirty="0"/>
              <a:t> 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84011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4617B"/>
                </a:solidFill>
              </a:rPr>
              <a:t>COVID-19 </a:t>
            </a:r>
            <a:r>
              <a:rPr lang="ru-RU" sz="2400" b="1" dirty="0" smtClean="0">
                <a:solidFill>
                  <a:srgbClr val="04617B"/>
                </a:solidFill>
              </a:rPr>
              <a:t>ассоциированные поражения у </a:t>
            </a:r>
            <a:r>
              <a:rPr lang="ru-RU" sz="2400" b="1" dirty="0" smtClean="0">
                <a:solidFill>
                  <a:srgbClr val="04617B"/>
                </a:solidFill>
              </a:rPr>
              <a:t>детей : </a:t>
            </a:r>
            <a:br>
              <a:rPr lang="ru-RU" sz="2400" b="1" dirty="0" smtClean="0">
                <a:solidFill>
                  <a:srgbClr val="04617B"/>
                </a:solidFill>
              </a:rPr>
            </a:br>
            <a:r>
              <a:rPr lang="ru-RU" sz="2400" b="1" dirty="0" smtClean="0">
                <a:solidFill>
                  <a:srgbClr val="04617B"/>
                </a:solidFill>
              </a:rPr>
              <a:t>п</a:t>
            </a:r>
            <a:r>
              <a:rPr lang="ru-RU" sz="2400" b="1" dirty="0" smtClean="0">
                <a:solidFill>
                  <a:srgbClr val="04617B"/>
                </a:solidFill>
              </a:rPr>
              <a:t>ерспективы исследований</a:t>
            </a:r>
            <a:r>
              <a:rPr lang="ru-RU" sz="2400" b="1" dirty="0" smtClean="0">
                <a:solidFill>
                  <a:srgbClr val="04617B"/>
                </a:solidFill>
              </a:rPr>
              <a:t> </a:t>
            </a:r>
            <a:r>
              <a:rPr lang="en-US" sz="2400" b="1" dirty="0">
                <a:solidFill>
                  <a:srgbClr val="04617B"/>
                </a:solidFill>
              </a:rPr>
              <a:t/>
            </a:r>
            <a:br>
              <a:rPr lang="en-US" sz="2400" b="1" dirty="0">
                <a:solidFill>
                  <a:srgbClr val="04617B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Нервной системы и когнитивные функции</a:t>
            </a:r>
          </a:p>
          <a:p>
            <a:r>
              <a:rPr lang="ru-RU" sz="2400" dirty="0" smtClean="0"/>
              <a:t>ЖВП</a:t>
            </a:r>
          </a:p>
          <a:p>
            <a:r>
              <a:rPr lang="ru-RU" sz="2400" dirty="0" smtClean="0"/>
              <a:t>Репродуктивная </a:t>
            </a:r>
            <a:r>
              <a:rPr lang="ru-RU" sz="2400" dirty="0" smtClean="0"/>
              <a:t>сфера</a:t>
            </a:r>
          </a:p>
          <a:p>
            <a:r>
              <a:rPr lang="ru-RU" sz="2400" dirty="0" smtClean="0"/>
              <a:t>Новорожденные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Исходы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080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latin typeface="Arial Black" pitchFamily="34" charset="0"/>
              </a:rPr>
              <a:t>Мультисистемный</a:t>
            </a:r>
            <a:r>
              <a:rPr lang="ru-RU" sz="2400" dirty="0">
                <a:latin typeface="Arial Black" pitchFamily="34" charset="0"/>
              </a:rPr>
              <a:t> воспалительный синдром у детей (MIS-C), связанный с </a:t>
            </a:r>
            <a:r>
              <a:rPr lang="ru-RU" sz="2400" dirty="0" err="1">
                <a:latin typeface="Arial Black" pitchFamily="34" charset="0"/>
              </a:rPr>
              <a:t>коронавирусной</a:t>
            </a:r>
            <a:r>
              <a:rPr lang="ru-RU" sz="2400" dirty="0">
                <a:latin typeface="Arial Black" pitchFamily="34" charset="0"/>
              </a:rPr>
              <a:t> болезнью 2019 (COVID-19)</a:t>
            </a:r>
            <a:br>
              <a:rPr lang="ru-RU" sz="2400" dirty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9982" y="1594885"/>
            <a:ext cx="4774018" cy="366128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Стойкая (более 5 дней) лихорадка, гипотензия, </a:t>
            </a:r>
            <a:r>
              <a:rPr lang="ru-RU" dirty="0" err="1" smtClean="0"/>
              <a:t>полиорганное</a:t>
            </a:r>
            <a:r>
              <a:rPr lang="ru-RU" dirty="0" smtClean="0"/>
              <a:t> поражений </a:t>
            </a:r>
            <a:r>
              <a:rPr lang="ru-RU" dirty="0"/>
              <a:t>(например, сердечную, желудочно-кишечную, почечную, гематологическую, дерматологическую и неврологическую) </a:t>
            </a:r>
            <a:r>
              <a:rPr lang="ru-RU" dirty="0" smtClean="0"/>
              <a:t>и </a:t>
            </a:r>
            <a:r>
              <a:rPr lang="ru-RU" dirty="0"/>
              <a:t>повышенные маркеры воспаления (повышенный уровень </a:t>
            </a:r>
            <a:r>
              <a:rPr lang="ru-RU" dirty="0" smtClean="0"/>
              <a:t>СРБ, </a:t>
            </a:r>
            <a:r>
              <a:rPr lang="ru-RU" dirty="0"/>
              <a:t>скорость оседания </a:t>
            </a:r>
            <a:r>
              <a:rPr lang="ru-RU" dirty="0" smtClean="0"/>
              <a:t>эритроцитов, </a:t>
            </a:r>
            <a:r>
              <a:rPr lang="ru-RU" dirty="0"/>
              <a:t>фибриноген, </a:t>
            </a:r>
            <a:r>
              <a:rPr lang="ru-RU" dirty="0" err="1"/>
              <a:t>прокальцитонин</a:t>
            </a:r>
            <a:r>
              <a:rPr lang="ru-RU" dirty="0"/>
              <a:t>, d-</a:t>
            </a:r>
            <a:r>
              <a:rPr lang="ru-RU" dirty="0" err="1"/>
              <a:t>димер</a:t>
            </a:r>
            <a:r>
              <a:rPr lang="ru-RU" dirty="0"/>
              <a:t>, </a:t>
            </a:r>
            <a:r>
              <a:rPr lang="ru-RU" dirty="0" err="1"/>
              <a:t>ферритин</a:t>
            </a:r>
            <a:r>
              <a:rPr lang="ru-RU" dirty="0"/>
              <a:t>, </a:t>
            </a:r>
            <a:r>
              <a:rPr lang="ru-RU" dirty="0" smtClean="0"/>
              <a:t>ЛДГ </a:t>
            </a:r>
            <a:r>
              <a:rPr lang="ru-RU" dirty="0"/>
              <a:t>или </a:t>
            </a:r>
            <a:r>
              <a:rPr lang="ru-RU" dirty="0" err="1"/>
              <a:t>интерлейкин</a:t>
            </a:r>
            <a:r>
              <a:rPr lang="ru-RU" dirty="0"/>
              <a:t> </a:t>
            </a:r>
            <a:r>
              <a:rPr lang="ru-RU" dirty="0" smtClean="0"/>
              <a:t>6, повышенный уровень нейтрофилов, низкий </a:t>
            </a:r>
            <a:r>
              <a:rPr lang="ru-RU" dirty="0"/>
              <a:t>уровень </a:t>
            </a:r>
            <a:r>
              <a:rPr lang="ru-RU" dirty="0" smtClean="0"/>
              <a:t>альбумина)</a:t>
            </a:r>
            <a:endParaRPr lang="ru-RU" dirty="0"/>
          </a:p>
        </p:txBody>
      </p:sp>
      <p:pic>
        <p:nvPicPr>
          <p:cNvPr id="12290" name="Picture 2" descr="Kawasaki Disease From COVID-19 in Kids: How Common? | MedPage Tod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740"/>
            <a:ext cx="4231964" cy="28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5149840"/>
            <a:ext cx="9144001" cy="186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aseline="30000" dirty="0"/>
              <a:t>2</a:t>
            </a:r>
            <a:r>
              <a:rPr lang="ru-RU" sz="1050" dirty="0"/>
              <a:t> Руководство Королевского колледжа педиатрии и детского здоровья: детский </a:t>
            </a:r>
            <a:r>
              <a:rPr lang="ru-RU" sz="1050" dirty="0" err="1"/>
              <a:t>мультисистемный</a:t>
            </a:r>
            <a:r>
              <a:rPr lang="ru-RU" sz="1050" dirty="0"/>
              <a:t> воспалительный синдром, временно связанный с COVID-19, </a:t>
            </a:r>
            <a:r>
              <a:rPr lang="ru-RU" sz="1050" dirty="0">
                <a:hlinkClick r:id="rId3"/>
              </a:rPr>
              <a:t>https://www.rcpch.ac.uk/ сайты / по умолчанию / файлы / 2020-05 / COVID-19-педиатрический-multisystem-% 20inflammatory% 20syndrome-20200501.pdfзначок </a:t>
            </a:r>
            <a:r>
              <a:rPr lang="ru-RU" sz="1050" dirty="0" err="1">
                <a:hlinkClick r:id="rId3"/>
              </a:rPr>
              <a:t>PDFвнешний</a:t>
            </a:r>
            <a:r>
              <a:rPr lang="ru-RU" sz="1050" dirty="0">
                <a:hlinkClick r:id="rId3"/>
              </a:rPr>
              <a:t> значок</a:t>
            </a:r>
            <a:r>
              <a:rPr lang="ru-RU" sz="1050" dirty="0"/>
              <a:t>,</a:t>
            </a:r>
            <a:br>
              <a:rPr lang="ru-RU" sz="1050" dirty="0"/>
            </a:br>
            <a:r>
              <a:rPr lang="ru-RU" sz="1050" baseline="30000" dirty="0"/>
              <a:t>3</a:t>
            </a:r>
            <a:r>
              <a:rPr lang="ru-RU" sz="1050" dirty="0"/>
              <a:t> </a:t>
            </a:r>
            <a:r>
              <a:rPr lang="ru-RU" sz="1050" dirty="0" err="1"/>
              <a:t>Рифаген</a:t>
            </a:r>
            <a:r>
              <a:rPr lang="ru-RU" sz="1050" dirty="0"/>
              <a:t> С., Гомес X, Гонсалес-</a:t>
            </a:r>
            <a:r>
              <a:rPr lang="ru-RU" sz="1050" dirty="0" err="1"/>
              <a:t>Мартинес</a:t>
            </a:r>
            <a:r>
              <a:rPr lang="ru-RU" sz="1050" dirty="0"/>
              <a:t> С., </a:t>
            </a:r>
            <a:r>
              <a:rPr lang="ru-RU" sz="1050" dirty="0" err="1"/>
              <a:t>Уилкинсон</a:t>
            </a:r>
            <a:r>
              <a:rPr lang="ru-RU" sz="1050" dirty="0"/>
              <a:t> Н., </a:t>
            </a:r>
            <a:r>
              <a:rPr lang="ru-RU" sz="1050" dirty="0" err="1"/>
              <a:t>Теохарис</a:t>
            </a:r>
            <a:r>
              <a:rPr lang="ru-RU" sz="1050" dirty="0"/>
              <a:t> П. </a:t>
            </a:r>
            <a:r>
              <a:rPr lang="ru-RU" sz="1050" dirty="0" err="1"/>
              <a:t>Гипервоспалительный</a:t>
            </a:r>
            <a:r>
              <a:rPr lang="ru-RU" sz="1050" dirty="0"/>
              <a:t> шок у детей во время пандемии COVID-19. Ланцет. 2020. Предварительная онлайн-публикация, </a:t>
            </a:r>
            <a:r>
              <a:rPr lang="ru-RU" sz="1050" dirty="0" err="1"/>
              <a:t>doi</a:t>
            </a:r>
            <a:r>
              <a:rPr lang="ru-RU" sz="1050" dirty="0"/>
              <a:t>: 10.1016 / S0140-6736 (20) 31094 </a:t>
            </a:r>
            <a:r>
              <a:rPr lang="ru-RU" sz="1050" u="sng" dirty="0">
                <a:hlinkClick r:id="rId4"/>
              </a:rPr>
              <a:t>https://www.thelancet.com/journals/lancet/article/PIIS0140-6736(20)31094-1/fulltext</a:t>
            </a:r>
            <a:r>
              <a:rPr lang="ru-RU" sz="1050" dirty="0">
                <a:hlinkClick r:id="rId4"/>
              </a:rPr>
              <a:t>внешний значок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baseline="30000" dirty="0"/>
              <a:t>4</a:t>
            </a:r>
            <a:r>
              <a:rPr lang="ru-RU" sz="1050" dirty="0"/>
              <a:t> </a:t>
            </a:r>
            <a:r>
              <a:rPr lang="ru-RU" sz="1050" dirty="0" err="1"/>
              <a:t>Вердони</a:t>
            </a:r>
            <a:r>
              <a:rPr lang="ru-RU" sz="1050" dirty="0"/>
              <a:t> Л., </a:t>
            </a:r>
            <a:r>
              <a:rPr lang="ru-RU" sz="1050" dirty="0" err="1"/>
              <a:t>Мазза</a:t>
            </a:r>
            <a:r>
              <a:rPr lang="ru-RU" sz="1050" dirty="0"/>
              <a:t> А., </a:t>
            </a:r>
            <a:r>
              <a:rPr lang="ru-RU" sz="1050" dirty="0" err="1"/>
              <a:t>Гервасони</a:t>
            </a:r>
            <a:r>
              <a:rPr lang="ru-RU" sz="1050" dirty="0"/>
              <a:t> А., </a:t>
            </a:r>
            <a:r>
              <a:rPr lang="ru-RU" sz="1050" dirty="0" err="1"/>
              <a:t>Мартелли</a:t>
            </a:r>
            <a:r>
              <a:rPr lang="ru-RU" sz="1050" dirty="0"/>
              <a:t> Л., </a:t>
            </a:r>
            <a:r>
              <a:rPr lang="ru-RU" sz="1050" dirty="0" err="1"/>
              <a:t>Руджери</a:t>
            </a:r>
            <a:r>
              <a:rPr lang="ru-RU" sz="1050" dirty="0"/>
              <a:t> М., </a:t>
            </a:r>
            <a:r>
              <a:rPr lang="ru-RU" sz="1050" dirty="0" err="1"/>
              <a:t>Сиуффреда</a:t>
            </a:r>
            <a:r>
              <a:rPr lang="ru-RU" sz="1050" dirty="0"/>
              <a:t> М., </a:t>
            </a:r>
            <a:r>
              <a:rPr lang="ru-RU" sz="1050" dirty="0" err="1"/>
              <a:t>Бонаноми</a:t>
            </a:r>
            <a:r>
              <a:rPr lang="ru-RU" sz="1050" dirty="0"/>
              <a:t> Е., </a:t>
            </a:r>
            <a:r>
              <a:rPr lang="ru-RU" sz="1050" dirty="0" err="1"/>
              <a:t>Д'Анитга</a:t>
            </a:r>
            <a:r>
              <a:rPr lang="ru-RU" sz="1050" dirty="0"/>
              <a:t> Л. Вспышка тяжелой болезни, подобной болезни Кавасаки, в итальянском эпицентре эпидемии SARS-CoV-2: наблюдение </a:t>
            </a:r>
            <a:r>
              <a:rPr lang="ru-RU" sz="1050" dirty="0" err="1"/>
              <a:t>когортное</a:t>
            </a:r>
            <a:r>
              <a:rPr lang="ru-RU" sz="1050" dirty="0"/>
              <a:t> исследование. Ланцет. 2020. Предварительная онлайн-публикация, </a:t>
            </a:r>
            <a:r>
              <a:rPr lang="ru-RU" sz="1050" dirty="0" err="1"/>
              <a:t>doi</a:t>
            </a:r>
            <a:r>
              <a:rPr lang="ru-RU" sz="1050" dirty="0"/>
              <a:t>: 10.1016 / S0140-6736 (20) 31129-6 </a:t>
            </a:r>
            <a:r>
              <a:rPr lang="ru-RU" sz="1050" u="sng" dirty="0">
                <a:hlinkClick r:id="rId5"/>
              </a:rPr>
              <a:t>https://www.thelancet.com/journals/lancet/article/PIIS0140-6736(20)31103-X/fulltext</a:t>
            </a:r>
            <a:r>
              <a:rPr lang="ru-RU" sz="1050" dirty="0">
                <a:hlinkClick r:id="rId5"/>
              </a:rPr>
              <a:t>внешний значок</a:t>
            </a:r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60362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81149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10.06.2020 – 26.10.2020 под наблюдением находились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14 детей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366536"/>
              </p:ext>
            </p:extLst>
          </p:nvPr>
        </p:nvGraphicFramePr>
        <p:xfrm>
          <a:off x="366366" y="811493"/>
          <a:ext cx="8524158" cy="57309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70145"/>
                <a:gridCol w="3154013"/>
              </a:tblGrid>
              <a:tr h="389310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ПОКАЗАТЕЛИ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n=1</a:t>
                      </a:r>
                      <a:r>
                        <a:rPr lang="ru-RU" sz="2100" dirty="0" smtClean="0"/>
                        <a:t>4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67122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ВОЗРАСТ                                                     Младше 4</a:t>
                      </a:r>
                      <a:r>
                        <a:rPr lang="ru-RU" sz="1800" baseline="0" dirty="0" smtClean="0"/>
                        <a:t> лет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0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pPr algn="r"/>
                      <a:r>
                        <a:rPr lang="ru-RU" sz="2100" dirty="0" smtClean="0"/>
                        <a:t>От 4 до 10 лет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60 %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pPr algn="r"/>
                      <a:r>
                        <a:rPr lang="ru-RU" sz="2100" dirty="0" smtClean="0"/>
                        <a:t>Старше 10 лет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40 %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М/Д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7/7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67122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Национальность (раса)</a:t>
                      </a:r>
                      <a:r>
                        <a:rPr lang="ru-RU" sz="2100" baseline="0" dirty="0" smtClean="0"/>
                        <a:t>                        монголоидная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pPr algn="r"/>
                      <a:r>
                        <a:rPr lang="ru-RU" sz="2100" dirty="0" smtClean="0"/>
                        <a:t>европеоидная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90%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r>
                        <a:rPr lang="ru-RU" sz="2100" dirty="0" err="1" smtClean="0"/>
                        <a:t>Эпиданамнез</a:t>
                      </a:r>
                      <a:r>
                        <a:rPr lang="ru-RU" sz="2100" baseline="0" dirty="0" smtClean="0"/>
                        <a:t> неблагоприятный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70%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Перенесли респираторное заболевание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50%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67122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РНК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en-US" sz="2100" baseline="0" dirty="0" smtClean="0"/>
                        <a:t>SARS-Cov-2 </a:t>
                      </a:r>
                      <a:r>
                        <a:rPr lang="ru-RU" sz="2100" baseline="0" dirty="0" smtClean="0"/>
                        <a:t>в материале мазков из ротоглотки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35550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Анти-</a:t>
                      </a:r>
                      <a:r>
                        <a:rPr lang="en-US" sz="2100" dirty="0" smtClean="0"/>
                        <a:t>SARS-Cov-2 IgM</a:t>
                      </a:r>
                      <a:r>
                        <a:rPr lang="ru-RU" sz="2100" dirty="0" smtClean="0"/>
                        <a:t>/</a:t>
                      </a:r>
                      <a:r>
                        <a:rPr lang="en-US" sz="2100" dirty="0" smtClean="0"/>
                        <a:t>IgG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80%</a:t>
                      </a:r>
                      <a:endParaRPr lang="ru-RU" sz="21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1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4443" y="42524"/>
            <a:ext cx="8735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COVID-19</a:t>
            </a:r>
            <a:r>
              <a:rPr lang="ru-RU" sz="4000" b="1" dirty="0" smtClean="0"/>
              <a:t> в мире 28 октября 2020 года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5706844"/>
            <a:ext cx="1209675" cy="10096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906" y="621166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https://covid19.who.int/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5" y="706983"/>
            <a:ext cx="9108587" cy="5162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3367" y="892449"/>
            <a:ext cx="5435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Подтвержденные случаи – 43 907 193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Суточный прирост – 1,1%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313" y="3211881"/>
            <a:ext cx="440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Helvetica" panose="020B0604020202020204" pitchFamily="34" charset="0"/>
              </a:rPr>
              <a:t>Л</a:t>
            </a:r>
            <a:r>
              <a:rPr lang="ru-RU" sz="2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етальные исходы - </a:t>
            </a:r>
            <a:r>
              <a:rPr lang="ru-RU" sz="2200" b="1" dirty="0">
                <a:solidFill>
                  <a:srgbClr val="FF0000"/>
                </a:solidFill>
                <a:latin typeface="Helvetica" panose="020B0604020202020204" pitchFamily="34" charset="0"/>
              </a:rPr>
              <a:t>1 </a:t>
            </a:r>
            <a:r>
              <a:rPr lang="ru-RU" sz="2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166 748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Суточный прирост – 0,51%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7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05611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Терапия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MIS</a:t>
            </a:r>
            <a:r>
              <a:rPr lang="ru-RU" sz="2400" dirty="0">
                <a:latin typeface="Arial Black" pitchFamily="34" charset="0"/>
              </a:rPr>
              <a:t>-</a:t>
            </a:r>
            <a:r>
              <a:rPr lang="ru-RU" sz="2400" dirty="0" smtClean="0">
                <a:latin typeface="Arial Black" pitchFamily="34" charset="0"/>
              </a:rPr>
              <a:t>C, связанного </a:t>
            </a:r>
            <a:r>
              <a:rPr lang="ru-RU" sz="2400" dirty="0">
                <a:latin typeface="Arial Black" pitchFamily="34" charset="0"/>
              </a:rPr>
              <a:t>с </a:t>
            </a:r>
            <a:r>
              <a:rPr lang="ru-RU" sz="2400" dirty="0" err="1">
                <a:latin typeface="Arial Black" pitchFamily="34" charset="0"/>
              </a:rPr>
              <a:t>коронавирусной</a:t>
            </a:r>
            <a:r>
              <a:rPr lang="ru-RU" sz="2400" dirty="0">
                <a:latin typeface="Arial Black" pitchFamily="34" charset="0"/>
              </a:rPr>
              <a:t> болезнью 2019 (COVID-19)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у детей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01127"/>
              </p:ext>
            </p:extLst>
          </p:nvPr>
        </p:nvGraphicFramePr>
        <p:xfrm>
          <a:off x="792290" y="1220755"/>
          <a:ext cx="7416824" cy="29667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72534"/>
                <a:gridCol w="2744290"/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ПОКАЗАТЕЛИ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n=1</a:t>
                      </a:r>
                      <a:r>
                        <a:rPr lang="ru-RU" sz="2100" dirty="0" smtClean="0"/>
                        <a:t>4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Детское инфекционное отделение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ОРИТ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70%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ВВИГ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Гормонотерапия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</a:t>
                      </a:r>
                      <a:endParaRPr lang="ru-RU" sz="21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Пульс-терапия</a:t>
                      </a:r>
                      <a:endParaRPr lang="ru-RU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7</a:t>
                      </a:r>
                      <a:endParaRPr lang="ru-RU" sz="21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27584" y="4869160"/>
            <a:ext cx="7488832" cy="124813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 ОДИН РЕБЕНОК НЕ ПОЛУЧАЛ ПРОТИВОВИРУСНУЮ ТЕРАПИЮ В ДЕБЮТЕ ЗАБОЛЕВАНИЯ или ЭКСТРЕННУЮ ПОСТКОНТАКТНУЮ ПРОФИЛАКТИКУ В ОЧАГЕ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8485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"/>
            <a:ext cx="9144000" cy="2060575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Синдром / болезнь Кавасаки (СК) – острый системный васкулит неизвестной этиологии, преимущественно детей первых 5 лет жизни </a:t>
            </a:r>
            <a:b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" y="2565401"/>
            <a:ext cx="7235825" cy="3744913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85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Морфологически характеризуется развитием деструктивно-пролиферативного </a:t>
            </a:r>
            <a:r>
              <a:rPr lang="ru-RU" sz="2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васкулита средних и мелких артерий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- (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МКБ Х -М30.3)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75000"/>
              </a:lnSpc>
              <a:buFontTx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lnSpc>
                <a:spcPct val="75000"/>
              </a:lnSpc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Клинически – лихорадкой, изменениями слизистых оболочек, кожи, лимфоузлов, возможным поражением коронарных и других висцеральных артерий – </a:t>
            </a:r>
            <a:r>
              <a:rPr lang="ru-RU" sz="2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картина острой инфекции</a:t>
            </a:r>
          </a:p>
        </p:txBody>
      </p:sp>
      <p:cxnSp>
        <p:nvCxnSpPr>
          <p:cNvPr id="16387" name="AutoShape 6"/>
          <p:cNvCxnSpPr>
            <a:cxnSpLocks noChangeShapeType="1"/>
          </p:cNvCxnSpPr>
          <p:nvPr/>
        </p:nvCxnSpPr>
        <p:spPr bwMode="auto">
          <a:xfrm>
            <a:off x="6588125" y="26844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479925" y="320040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cxnSp>
        <p:nvCxnSpPr>
          <p:cNvPr id="16389" name="AutoShape 8"/>
          <p:cNvCxnSpPr>
            <a:cxnSpLocks noChangeShapeType="1"/>
            <a:stCxn id="80899" idx="1"/>
            <a:endCxn id="80899" idx="1"/>
          </p:cNvCxnSpPr>
          <p:nvPr/>
        </p:nvCxnSpPr>
        <p:spPr bwMode="auto">
          <a:xfrm>
            <a:off x="0" y="4438651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479925" y="320040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6391" name="Picture 16" descr="01 х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2" y="2205039"/>
            <a:ext cx="19081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:\Users\User\Desktop\Мои документы\Мои рисунки\Сист васк\KAWASAKI фото\фотограф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716339"/>
            <a:ext cx="18494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8893175" cy="1844675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28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Эта «детская» болезнь»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может представлять серьезную угрозу для здоровья и жизни пациентов как в дебюте, так и спустя многие годы после клинического выздоровления.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1"/>
            <a:ext cx="6983412" cy="4248151"/>
          </a:xfrm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Синдром Кавасаки  - ведущая причина приобретенных </a:t>
            </a: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сердечно-сосудистых  заболеваний у детей. </a:t>
            </a:r>
          </a:p>
          <a:p>
            <a:pP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Поражение коронарных артерий (КА) вследствие СК – основа формирования ИБС и основная причина инфаркта миокарда в детском и молодом возрасте</a:t>
            </a:r>
          </a:p>
          <a:p>
            <a:pPr marL="0" indent="0">
              <a:buNone/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ru-RU" sz="2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2800" b="1" i="1" dirty="0" smtClean="0">
              <a:latin typeface="Arial" charset="0"/>
            </a:endParaRP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7288215" y="3933825"/>
          <a:ext cx="1855787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Фотография Photo Editor" r:id="rId3" imgW="5238095" imgH="6428571" progId="">
                  <p:embed/>
                </p:oleObj>
              </mc:Choice>
              <mc:Fallback>
                <p:oleObj name="Фотография Photo Editor" r:id="rId3" imgW="5238095" imgH="64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5" y="3933825"/>
                        <a:ext cx="1855787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410" y="2741748"/>
            <a:ext cx="6520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COVID-19</a:t>
            </a:r>
            <a:r>
              <a:rPr lang="ru-RU" sz="3200" b="1" dirty="0" smtClean="0"/>
              <a:t>: лечение и профилактика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23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DD2685-47A2-41AC-9910-534BC433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3" t="16533" r="48519" b="35793"/>
          <a:stretch/>
        </p:blipFill>
        <p:spPr>
          <a:xfrm>
            <a:off x="464222" y="1825625"/>
            <a:ext cx="2755124" cy="516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15BC2D-54A1-4090-8F7B-B36DFE464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4" t="28091" r="34977" b="20518"/>
          <a:stretch/>
        </p:blipFill>
        <p:spPr>
          <a:xfrm>
            <a:off x="3674167" y="2512750"/>
            <a:ext cx="4847208" cy="405979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46407AA-0927-41B7-8F93-A7A6669DAC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gray">
          <a:xfrm>
            <a:off x="628652" y="365127"/>
            <a:ext cx="832004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ctr">
            <a:normAutofit fontScale="90000"/>
          </a:bodyPr>
          <a:lstStyle>
            <a:lvl1pPr defTabSz="698500">
              <a:lnSpc>
                <a:spcPct val="90000"/>
              </a:lnSpc>
              <a:spcBef>
                <a:spcPct val="40000"/>
              </a:spcBef>
              <a:spcAft>
                <a:spcPts val="450"/>
              </a:spcAft>
              <a:buClr>
                <a:srgbClr val="EA3591"/>
              </a:buClr>
              <a:buSzPts val="2400"/>
              <a:buFont typeface="Verdana" panose="020B060403050404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07988" indent="-84138" defTabSz="6985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ts val="2200"/>
              <a:buFont typeface="Verdana" panose="020B0604030504040204" pitchFamily="34" charset="0"/>
              <a:buChar char="-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49300" indent="-203200" defTabSz="6985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ts val="2200"/>
              <a:buFont typeface="Marlett" pitchFamily="2" charset="2"/>
              <a:buChar char="8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35050" indent="-149225" defTabSz="6985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Verdana" panose="020B0604030504040204" pitchFamily="34" charset="0"/>
              <a:buChar char="-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571625" indent="-174625" defTabSz="6985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028825" indent="-174625" defTabSz="698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486025" indent="-174625" defTabSz="698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943225" indent="-174625" defTabSz="698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400425" indent="-174625" defTabSz="698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98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A3591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Методические Рекомендации </a:t>
            </a:r>
            <a:r>
              <a:rPr lang="ru-RU" altLang="ru-RU" sz="2800" b="1" dirty="0">
                <a:solidFill>
                  <a:srgbClr val="EA359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МЗ РФ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: </a:t>
            </a:r>
          </a:p>
          <a:p>
            <a:pPr marL="0" marR="0" lvl="0" indent="0" algn="ctr" defTabSz="698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COVID-19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у детей </a:t>
            </a:r>
          </a:p>
          <a:p>
            <a:pPr marL="0" marR="0" lvl="0" indent="0" algn="ctr" defTabSz="698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ru-RU" altLang="ru-RU" sz="2800" b="1" dirty="0">
                <a:solidFill>
                  <a:srgbClr val="EA359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Версия 1 от 24.04.2020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A3591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</a:b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EA3591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3A674B-96C5-428B-AC89-E58946A1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91" y="749414"/>
            <a:ext cx="1456285" cy="5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7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7" y="134473"/>
            <a:ext cx="9024165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11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661A58-9A57-4B6E-9133-AAAB62199255}"/>
              </a:ext>
            </a:extLst>
          </p:cNvPr>
          <p:cNvSpPr txBox="1"/>
          <p:nvPr/>
        </p:nvSpPr>
        <p:spPr>
          <a:xfrm>
            <a:off x="3420456" y="951398"/>
            <a:ext cx="5277027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В России ведется разработка </a:t>
            </a:r>
            <a:r>
              <a:rPr lang="ru-RU" sz="2400" b="1" dirty="0">
                <a:solidFill>
                  <a:srgbClr val="002060"/>
                </a:solidFill>
              </a:rPr>
              <a:t>47 вакцин</a:t>
            </a:r>
            <a:r>
              <a:rPr lang="ru-RU" sz="2200" dirty="0">
                <a:solidFill>
                  <a:srgbClr val="002060"/>
                </a:solidFill>
              </a:rPr>
              <a:t> от коронавируса. Об этом заявила заместитель председателя Координационного совета по борьбе с коронавирусом, вице-премьер Татьяна Голикова, передает РИА Новости в среду, 20 мая.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</a:rPr>
              <a:t>По ее словам, работа над вакцинами проходит на </a:t>
            </a:r>
            <a:r>
              <a:rPr lang="ru-RU" sz="2400" b="1" dirty="0">
                <a:solidFill>
                  <a:srgbClr val="002060"/>
                </a:solidFill>
              </a:rPr>
              <a:t>14 платформах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200" i="1" dirty="0">
                <a:solidFill>
                  <a:srgbClr val="002060"/>
                </a:solidFill>
              </a:rPr>
              <a:t>«Мы очень рассчитываем, что какие-то из них дадут ощутимый результат»</a:t>
            </a:r>
            <a:r>
              <a:rPr lang="ru-RU" sz="2200" dirty="0">
                <a:solidFill>
                  <a:srgbClr val="002060"/>
                </a:solidFill>
              </a:rPr>
              <a:t>, — отметила Голикова на заседании Совета Федерации.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C02876-3DFE-40D3-A866-FBA51F8ED7B2}"/>
              </a:ext>
            </a:extLst>
          </p:cNvPr>
          <p:cNvSpPr txBox="1"/>
          <p:nvPr/>
        </p:nvSpPr>
        <p:spPr>
          <a:xfrm>
            <a:off x="6229884" y="6304001"/>
            <a:ext cx="2914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https://lenta.ru/tags/persons/golikova-tatyana/</a:t>
            </a:r>
            <a:endParaRPr lang="ru-RU" sz="10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00" u="sng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http://www.ria.ru/</a:t>
            </a:r>
            <a:endParaRPr lang="ru-RU" sz="10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00" u="sng" dirty="0">
                <a:solidFill>
                  <a:schemeClr val="accent5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https://lenta.ru/tags/organizations/sovet-federatsii/</a:t>
            </a:r>
            <a:endParaRPr lang="ru-RU" sz="1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6ECCF9-EA3D-4707-BE9A-8172CC1DBB00}"/>
              </a:ext>
            </a:extLst>
          </p:cNvPr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мая 2020 г.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Совета Федерации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538EA41-A62A-4DEF-B098-75E1EA516C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5" y="662034"/>
            <a:ext cx="2642837" cy="245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610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Заголовок 1"/>
          <p:cNvSpPr>
            <a:spLocks noGrp="1"/>
          </p:cNvSpPr>
          <p:nvPr>
            <p:ph type="title"/>
          </p:nvPr>
        </p:nvSpPr>
        <p:spPr>
          <a:xfrm>
            <a:off x="395288" y="260351"/>
            <a:ext cx="8229600" cy="7651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Calibri"/>
                <a:ea typeface="ＭＳ Ｐゴシック" charset="-128"/>
                <a:cs typeface="Calibri"/>
              </a:rPr>
              <a:t>Заключение</a:t>
            </a:r>
          </a:p>
        </p:txBody>
      </p:sp>
      <p:sp>
        <p:nvSpPr>
          <p:cNvPr id="149506" name="Содержимое 2"/>
          <p:cNvSpPr>
            <a:spLocks noGrp="1"/>
          </p:cNvSpPr>
          <p:nvPr>
            <p:ph idx="1"/>
          </p:nvPr>
        </p:nvSpPr>
        <p:spPr>
          <a:xfrm>
            <a:off x="268943" y="1044950"/>
            <a:ext cx="8621059" cy="547351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>
                <a:ea typeface="ＭＳ Ｐゴシック" charset="-128"/>
                <a:cs typeface="Calibri"/>
              </a:rPr>
              <a:t>Современная и медицина обладает целым арсеналом средств борьбы с </a:t>
            </a:r>
            <a:r>
              <a:rPr lang="en-US" sz="2800" b="1" dirty="0" smtClean="0">
                <a:cs typeface="Times"/>
              </a:rPr>
              <a:t>COVID-2019</a:t>
            </a:r>
            <a:endParaRPr lang="ru-RU" sz="2800" b="1" dirty="0">
              <a:cs typeface="Times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B92D07"/>
                </a:solidFill>
                <a:ea typeface="ＭＳ Ｐゴシック" charset="-128"/>
                <a:cs typeface="Times"/>
              </a:rPr>
              <a:t>         Однако применительно к детям больным </a:t>
            </a:r>
            <a:r>
              <a:rPr lang="en-US" sz="2800" b="1" dirty="0">
                <a:solidFill>
                  <a:srgbClr val="B92D07"/>
                </a:solidFill>
                <a:cs typeface="Times"/>
              </a:rPr>
              <a:t>COVID-</a:t>
            </a:r>
            <a:r>
              <a:rPr lang="en-US" sz="2800" b="1" dirty="0" smtClean="0">
                <a:solidFill>
                  <a:srgbClr val="B92D07"/>
                </a:solidFill>
                <a:cs typeface="Times"/>
              </a:rPr>
              <a:t>2019</a:t>
            </a:r>
            <a:r>
              <a:rPr lang="ru-RU" sz="2800" b="1" dirty="0" smtClean="0">
                <a:solidFill>
                  <a:srgbClr val="B92D07"/>
                </a:solidFill>
                <a:cs typeface="Times"/>
              </a:rPr>
              <a:t> не разработаны</a:t>
            </a:r>
            <a:r>
              <a:rPr lang="ru-RU" sz="2800" dirty="0" smtClean="0">
                <a:ea typeface="ＭＳ Ｐゴシック" charset="-128"/>
                <a:cs typeface="Calibri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800" dirty="0" smtClean="0">
              <a:ea typeface="ＭＳ Ｐゴシック" charset="-128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ea typeface="ＭＳ Ｐゴシック" charset="-128"/>
                <a:cs typeface="Calibri"/>
              </a:rPr>
              <a:t>Профилактические меры: отсутствуют педиатрические вакцины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ea typeface="ＭＳ Ｐゴシック" charset="-128"/>
                <a:cs typeface="Calibri"/>
              </a:rPr>
              <a:t>Современная терапия не располагает: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ea typeface="ＭＳ Ｐゴシック" charset="-128"/>
                <a:cs typeface="Calibri"/>
              </a:rPr>
              <a:t>противовирусными  и химиопрепаратами разрешенными для применения у детей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ru-RU" sz="2800" dirty="0" smtClean="0">
              <a:ea typeface="ＭＳ Ｐゴシック" charset="-128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ru-RU" sz="2800" dirty="0" smtClean="0">
                <a:solidFill>
                  <a:srgbClr val="000090"/>
                </a:solidFill>
                <a:ea typeface="ＭＳ Ｐゴシック" charset="-128"/>
                <a:cs typeface="Calibri"/>
              </a:rPr>
              <a:t>Требуется накопление и систематизация фактических данных , разработка реабилитационных программ, позволяющих нивелировать риск развития осложнений и ущерб  здоровью детей</a:t>
            </a:r>
            <a:endParaRPr lang="en-US" sz="2800" b="1" dirty="0" smtClean="0">
              <a:solidFill>
                <a:srgbClr val="000090"/>
              </a:solidFill>
              <a:ea typeface="ＭＳ Ｐゴシック" charset="-128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5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Заголовок 1"/>
          <p:cNvSpPr>
            <a:spLocks noGrp="1"/>
          </p:cNvSpPr>
          <p:nvPr>
            <p:ph type="title"/>
          </p:nvPr>
        </p:nvSpPr>
        <p:spPr>
          <a:xfrm>
            <a:off x="319087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"/>
                <a:ea typeface="+mn-ea"/>
                <a:cs typeface="Times"/>
              </a:rPr>
              <a:t>Спасибо за внимание!</a:t>
            </a:r>
          </a:p>
        </p:txBody>
      </p:sp>
      <p:pic>
        <p:nvPicPr>
          <p:cNvPr id="209922" name="Picture 2" descr="D:\wild monkey\H1N1 Kyiv\29_04_2009_15_04_39_swine-flu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27" y="2143126"/>
            <a:ext cx="4581525" cy="4214813"/>
          </a:xfrm>
        </p:spPr>
      </p:pic>
    </p:spTree>
    <p:extLst>
      <p:ext uri="{BB962C8B-B14F-4D97-AF65-F5344CB8AC3E}">
        <p14:creationId xmlns:p14="http://schemas.microsoft.com/office/powerpoint/2010/main" val="32903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246" y="102145"/>
            <a:ext cx="905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COVID-19</a:t>
            </a:r>
            <a:r>
              <a:rPr lang="ru-RU" sz="4000" b="1" dirty="0" smtClean="0"/>
              <a:t> в России 28 октября 2020 года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" y="5848349"/>
            <a:ext cx="1209675" cy="10096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00" y="648598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https://covid19.who.int/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1" y="1057278"/>
            <a:ext cx="8968121" cy="49211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8059" y="892447"/>
            <a:ext cx="4936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подтвержденные случаи </a:t>
            </a:r>
            <a:r>
              <a:rPr lang="ru-RU" sz="2000" b="1" dirty="0">
                <a:solidFill>
                  <a:srgbClr val="FF0000"/>
                </a:solidFill>
                <a:latin typeface="Helvetica" panose="020B0604020202020204" pitchFamily="34" charset="0"/>
              </a:rPr>
              <a:t>- 1 </a:t>
            </a:r>
            <a:r>
              <a:rPr lang="ru-RU" sz="20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563 976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4550" y="3517828"/>
            <a:ext cx="329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" panose="020B0604020202020204" pitchFamily="34" charset="0"/>
              </a:rPr>
              <a:t>летальные исходы - 26 </a:t>
            </a:r>
            <a:r>
              <a:rPr lang="ru-RU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955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47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Число новых</a:t>
            </a:r>
            <a:r>
              <a:rPr lang="ru-RU" sz="2800" b="1" dirty="0"/>
              <a:t> заражений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/>
              <a:t> выздоровлений и смертей </a:t>
            </a:r>
            <a:r>
              <a:rPr lang="ru-RU" sz="2800" b="1" dirty="0" smtClean="0"/>
              <a:t>в России 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43308"/>
            <a:ext cx="8229600" cy="231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9" y="943245"/>
            <a:ext cx="8658225" cy="27753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800" y="3835421"/>
            <a:ext cx="8271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ea typeface="+mj-ea"/>
                <a:cs typeface="+mj-cs"/>
              </a:rPr>
              <a:t>Суточная динамика числа новых выявленных заражений в Российский Федерации в последние три недели, тыс.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480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Возрастная структура заболевших COVID-19 детей </a:t>
            </a:r>
            <a:r>
              <a:rPr lang="ru-RU" sz="2400" dirty="0" smtClean="0"/>
              <a:t>в РФ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smtClean="0"/>
              <a:t>9 </a:t>
            </a:r>
            <a:r>
              <a:rPr lang="ru-RU" sz="2400" dirty="0"/>
              <a:t>месяцев 2020 года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511392"/>
              </p:ext>
            </p:extLst>
          </p:nvPr>
        </p:nvGraphicFramePr>
        <p:xfrm>
          <a:off x="176399" y="1417637"/>
          <a:ext cx="8510403" cy="350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801"/>
                <a:gridCol w="2836801"/>
                <a:gridCol w="2836801"/>
              </a:tblGrid>
              <a:tr h="584041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Возраст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                    </a:t>
                      </a:r>
                      <a:r>
                        <a:rPr lang="ru-RU" sz="1900" dirty="0" err="1" smtClean="0"/>
                        <a:t>Абс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                      %</a:t>
                      </a:r>
                      <a:endParaRPr lang="ru-RU" sz="1900" dirty="0"/>
                    </a:p>
                  </a:txBody>
                  <a:tcPr/>
                </a:tc>
              </a:tr>
              <a:tr h="584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Младше 1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1-3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13 496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4-7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17 285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43 960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041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Всего: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85 282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2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Динамика количества заболевших COVID-19 детей за первые 9 месяцев 2020 года в РФ.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41610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16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69" y="274639"/>
            <a:ext cx="8475133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Количество мальчиков и девочек, заболевших COVID-19, в РФ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Наличие контактов с COVID-19 у детей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10784"/>
              </p:ext>
            </p:extLst>
          </p:nvPr>
        </p:nvGraphicFramePr>
        <p:xfrm>
          <a:off x="457199" y="1905246"/>
          <a:ext cx="8017935" cy="333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484"/>
                <a:gridCol w="1935213"/>
                <a:gridCol w="2073754"/>
                <a:gridCol w="2004484"/>
              </a:tblGrid>
              <a:tr h="1368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установлено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Контакт с лицом с подозрительным на COVID-19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Контакт с лицом с подтвержденным COVID-19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1 года до 3 лет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4 до 7 лет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14 934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57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1783</Words>
  <Application>Microsoft Office PowerPoint</Application>
  <PresentationFormat>Экран (4:3)</PresentationFormat>
  <Paragraphs>322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Фотография Photo Editor</vt:lpstr>
      <vt:lpstr>Презентация PowerPoint</vt:lpstr>
      <vt:lpstr>Эпидемические Коронавирусы</vt:lpstr>
      <vt:lpstr>Презентация PowerPoint</vt:lpstr>
      <vt:lpstr>Презентация PowerPoint</vt:lpstr>
      <vt:lpstr>Число новых заражений,  выздоровлений и смертей в России </vt:lpstr>
      <vt:lpstr>Возрастная структура заболевших COVID-19 детей в РФ  за 9 месяцев 2020 года </vt:lpstr>
      <vt:lpstr>Динамика количества заболевших COVID-19 детей за первые 9 месяцев 2020 года в РФ. </vt:lpstr>
      <vt:lpstr>Количество мальчиков и девочек, заболевших COVID-19, в РФ</vt:lpstr>
      <vt:lpstr>Наличие контактов с COVID-19 у детей </vt:lpstr>
      <vt:lpstr>Общее количество смертей по возрастным группам в Европе в 2016-2020 гг</vt:lpstr>
      <vt:lpstr>Презентация PowerPoint</vt:lpstr>
      <vt:lpstr>Клинические варианты и проявления COVID-19 у детей: </vt:lpstr>
      <vt:lpstr>Симптомы, выявленные у детей с COVID-19 , при первичном обращении за медицинской помощью  </vt:lpstr>
      <vt:lpstr>Презентация PowerPoint</vt:lpstr>
      <vt:lpstr>Зависимость возраста и тяжести болезни у детей в РФ </vt:lpstr>
      <vt:lpstr>Группа высокого риска по развитию тяжелой инфекции SARS-CoV-2</vt:lpstr>
      <vt:lpstr>Возрастная структура госпитализированных/ наблюдавшихся амбулаторно, абс (%) </vt:lpstr>
      <vt:lpstr>Возрастная структура осложненных форм COVID-19 у госпитализированных детей в РФ  </vt:lpstr>
      <vt:lpstr>Презентация PowerPoint</vt:lpstr>
      <vt:lpstr>Внелегочная инфекция на сегодняшний день</vt:lpstr>
      <vt:lpstr>Репликация вируса в органоидах энтероцитов</vt:lpstr>
      <vt:lpstr>Инфицирование плаценты, проявляющееся при невынашивании</vt:lpstr>
      <vt:lpstr>плацентарная инфекции при COVID-2019</vt:lpstr>
      <vt:lpstr>Презентация PowerPoint</vt:lpstr>
      <vt:lpstr>Желудочно-кишечный тракт и COVID-19: что известно на данный момент?</vt:lpstr>
      <vt:lpstr>COVID-19 ассоциированный нефрит </vt:lpstr>
      <vt:lpstr>COVID-19 ассоциированные поражения у детей :  перспективы исследований  </vt:lpstr>
      <vt:lpstr>Мультисистемный воспалительный синдром у детей (MIS-C), связанный с коронавирусной болезнью 2019 (COVID-19) </vt:lpstr>
      <vt:lpstr>10.06.2020 – 26.10.2020 под наблюдением находились 14 детей</vt:lpstr>
      <vt:lpstr>Терапия MIS-C, связанного с коронавирусной болезнью 2019 (COVID-19)  у детей</vt:lpstr>
      <vt:lpstr> Синдром / болезнь Кавасаки (СК) – острый системный васкулит неизвестной этиологии, преимущественно детей первых 5 лет жизни  </vt:lpstr>
      <vt:lpstr> Эта «детская» болезнь» может представлять серьезную угрозу для здоровья и жизни пациентов как в дебюте, так и спустя многие годы после клинического выздоровления.  </vt:lpstr>
      <vt:lpstr>Презентация PowerPoint</vt:lpstr>
      <vt:lpstr> Методические Рекомендации МЗ РФ :  COVID-19 у детей  Версия 1 от 24.04.2020 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Pshenichnaya</dc:creator>
  <cp:lastModifiedBy>Горелов Александр Васильевич</cp:lastModifiedBy>
  <cp:revision>474</cp:revision>
  <cp:lastPrinted>2020-02-04T07:34:28Z</cp:lastPrinted>
  <dcterms:created xsi:type="dcterms:W3CDTF">2017-11-24T20:49:44Z</dcterms:created>
  <dcterms:modified xsi:type="dcterms:W3CDTF">2020-10-29T06:30:06Z</dcterms:modified>
</cp:coreProperties>
</file>