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1"/>
  </p:notesMasterIdLst>
  <p:sldIdLst>
    <p:sldId id="374" r:id="rId2"/>
    <p:sldId id="385" r:id="rId3"/>
    <p:sldId id="386" r:id="rId4"/>
    <p:sldId id="380" r:id="rId5"/>
    <p:sldId id="365" r:id="rId6"/>
    <p:sldId id="330" r:id="rId7"/>
    <p:sldId id="343" r:id="rId8"/>
    <p:sldId id="375" r:id="rId9"/>
    <p:sldId id="377" r:id="rId10"/>
    <p:sldId id="390" r:id="rId11"/>
    <p:sldId id="358" r:id="rId12"/>
    <p:sldId id="393" r:id="rId13"/>
    <p:sldId id="389" r:id="rId14"/>
    <p:sldId id="381" r:id="rId15"/>
    <p:sldId id="383" r:id="rId16"/>
    <p:sldId id="378" r:id="rId17"/>
    <p:sldId id="384" r:id="rId18"/>
    <p:sldId id="395" r:id="rId19"/>
    <p:sldId id="392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71" autoAdjust="0"/>
  </p:normalViewPr>
  <p:slideViewPr>
    <p:cSldViewPr>
      <p:cViewPr varScale="1">
        <p:scale>
          <a:sx n="114" d="100"/>
          <a:sy n="114" d="100"/>
        </p:scale>
        <p:origin x="762" y="6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8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</c:v>
                </c:pt>
                <c:pt idx="1">
                  <c:v>36</c:v>
                </c:pt>
                <c:pt idx="2">
                  <c:v>67</c:v>
                </c:pt>
                <c:pt idx="3">
                  <c:v>72</c:v>
                </c:pt>
                <c:pt idx="4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6C-431B-A71E-832B4F8AB7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EB6C-431B-A71E-832B4F8AB7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EB6C-431B-A71E-832B4F8AB77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EB6C-431B-A71E-832B4F8AB77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Столбец5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4-EB6C-431B-A71E-832B4F8AB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816704"/>
        <c:axId val="31830784"/>
      </c:barChart>
      <c:catAx>
        <c:axId val="31816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830784"/>
        <c:crosses val="autoZero"/>
        <c:auto val="1"/>
        <c:lblAlgn val="ctr"/>
        <c:lblOffset val="100"/>
        <c:noMultiLvlLbl val="0"/>
      </c:catAx>
      <c:valAx>
        <c:axId val="31830784"/>
        <c:scaling>
          <c:orientation val="minMax"/>
          <c:max val="75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1816704"/>
        <c:crosses val="autoZero"/>
        <c:crossBetween val="between"/>
        <c:majorUnit val="2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79B8B-0E04-4020-97DA-FA478824C11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A953E-FAAE-42C1-A1FF-1B50E2F68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72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A953E-FAAE-42C1-A1FF-1B50E2F682C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39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A953E-FAAE-42C1-A1FF-1B50E2F682C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20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A953E-FAAE-42C1-A1FF-1B50E2F682C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2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A953E-FAAE-42C1-A1FF-1B50E2F682C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90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3768" userDrawn="1">
          <p15:clr>
            <a:srgbClr val="FDE53C"/>
          </p15:clr>
        </p15:guide>
        <p15:guide id="2" orient="horz" pos="1296" userDrawn="1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7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CADE4">
                    <a:lumMod val="75000"/>
                  </a:srgbClr>
                </a:solidFill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6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1CADE4">
                    <a:lumMod val="75000"/>
                  </a:srgbClr>
                </a:solidFill>
                <a:latin typeface="Corbel"/>
              </a:rPr>
              <a:t>22 июля 2012 г.</a:t>
            </a:r>
            <a:endParaRPr lang="ru-RU" dirty="0">
              <a:solidFill>
                <a:srgbClr val="1CADE4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1CADE4">
                    <a:lumMod val="75000"/>
                  </a:srgbClr>
                </a:solidFill>
                <a:latin typeface="Corbel"/>
              </a:rPr>
              <a:t>Текст нижнего колонтитула</a:t>
            </a:r>
            <a:endParaRPr lang="ru-RU" dirty="0">
              <a:solidFill>
                <a:srgbClr val="1CADE4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1CADE4">
                  <a:lumMod val="75000"/>
                </a:srgb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1299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ncbi.nlm.nih.gov/core/lw/2.0/html/tileshop_pmc/tileshop_pmc_inline.html?title=Click%20on%20image%20to%20zoom&amp;p=PMC3&amp;id=7186129_gr2_lrg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525719" y="3789040"/>
            <a:ext cx="0" cy="172819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s://moi-goda.ru/images/stories/1200/Brands-and-symbols/ran-11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535" r="5189" b="20052"/>
          <a:stretch/>
        </p:blipFill>
        <p:spPr bwMode="auto">
          <a:xfrm>
            <a:off x="407368" y="203434"/>
            <a:ext cx="2720386" cy="10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49" y="1340768"/>
            <a:ext cx="285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29 октября 2020 года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5400" y="4077072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РЕАБИЛИТАЦИЯ БОЛЬНЫХ С КОРОНАВИРУСНОЙ ИНФЕКЦИЕЙ: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НАУЧНО ОБОСНОВАННЫЕ СТРАТЕГИИ 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957" t="14975" r="20506" b="21330"/>
          <a:stretch/>
        </p:blipFill>
        <p:spPr>
          <a:xfrm>
            <a:off x="3575720" y="260648"/>
            <a:ext cx="7746762" cy="3642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541" y="5517232"/>
            <a:ext cx="8352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 профессор Г.Н. Пономаренко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9865" y="62670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Федеральный научный центр реабилитации инвалидов им. Г. А. Альбрехта Минтруда России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1644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12192000" cy="4801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Влияние аэробных упражнений на дыхательную систему</a:t>
            </a:r>
          </a:p>
        </p:txBody>
      </p:sp>
      <p:pic>
        <p:nvPicPr>
          <p:cNvPr id="1026" name="Рисунок 2" descr="Инжир.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85" y="990876"/>
            <a:ext cx="9511716" cy="541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93922" y="6426167"/>
            <a:ext cx="5544616" cy="2616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indent="449263" algn="r" eaLnBrk="0" hangingPunct="0">
              <a:defRPr sz="1100">
                <a:latin typeface="Arial" pitchFamily="34" charset="0"/>
                <a:ea typeface="Calibri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Aman</a:t>
            </a:r>
            <a:r>
              <a:rPr lang="en-US" dirty="0"/>
              <a:t> M., </a:t>
            </a:r>
            <a:r>
              <a:rPr lang="en-US" dirty="0" err="1"/>
              <a:t>Alavna</a:t>
            </a:r>
            <a:r>
              <a:rPr lang="en-US" dirty="0"/>
              <a:t> M.</a:t>
            </a:r>
            <a:r>
              <a:rPr lang="ru-RU" dirty="0"/>
              <a:t> </a:t>
            </a:r>
            <a:r>
              <a:rPr lang="en-US" dirty="0"/>
              <a:t>Diabetes </a:t>
            </a:r>
            <a:r>
              <a:rPr lang="en-US" dirty="0" err="1"/>
              <a:t>Metab</a:t>
            </a:r>
            <a:r>
              <a:rPr lang="en-US" dirty="0"/>
              <a:t>. </a:t>
            </a:r>
            <a:r>
              <a:rPr lang="en-US" dirty="0" err="1"/>
              <a:t>Syndr</a:t>
            </a:r>
            <a:r>
              <a:rPr lang="en-US" dirty="0"/>
              <a:t>. – 2020, 14(4), 489-496</a:t>
            </a:r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11824" y="1248434"/>
            <a:ext cx="1440160" cy="1015663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Усиление действия антибиотиков </a:t>
            </a:r>
            <a:r>
              <a:rPr lang="ru-RU" sz="1200" b="1" spc="-80" dirty="0" smtClean="0">
                <a:latin typeface="Arial" pitchFamily="34" charset="0"/>
                <a:cs typeface="Arial" pitchFamily="34" charset="0"/>
              </a:rPr>
              <a:t>противовирусных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препаратов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69028" y="2628278"/>
            <a:ext cx="1310948" cy="1015663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Увеличение растяжимости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легких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67053" y="3942182"/>
            <a:ext cx="1310948" cy="1015663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Антиоксидантное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действие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83822" y="5206249"/>
            <a:ext cx="1310948" cy="1077218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Усиление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втономной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егуляции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легких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84032" y="1340768"/>
            <a:ext cx="1584176" cy="830997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Повышение местного иммунитета</a:t>
            </a:r>
          </a:p>
          <a:p>
            <a:pPr algn="ctr">
              <a:spcBef>
                <a:spcPts val="0"/>
              </a:spcBef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легких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71827" y="2705222"/>
            <a:ext cx="1584176" cy="877163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endParaRPr lang="ru-RU" sz="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Восстановление</a:t>
            </a:r>
          </a:p>
          <a:p>
            <a:pPr algn="ctr">
              <a:spcBef>
                <a:spcPts val="0"/>
              </a:spcBef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э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ластичности</a:t>
            </a:r>
          </a:p>
          <a:p>
            <a:pPr algn="ctr">
              <a:spcBef>
                <a:spcPts val="0"/>
              </a:spcBef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легких</a:t>
            </a:r>
          </a:p>
          <a:p>
            <a:pPr algn="ctr">
              <a:spcBef>
                <a:spcPts val="0"/>
              </a:spcBef>
            </a:pP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56045" y="4003737"/>
            <a:ext cx="1584176" cy="892552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endParaRPr lang="ru-RU" sz="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Уменьшение продукции свободных радикалов</a:t>
            </a:r>
          </a:p>
          <a:p>
            <a:pPr algn="ctr">
              <a:spcBef>
                <a:spcPts val="0"/>
              </a:spcBef>
            </a:pPr>
            <a:endParaRPr lang="ru-RU" sz="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43834" y="5390915"/>
            <a:ext cx="1440161" cy="707886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endParaRPr lang="ru-RU" sz="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Уменьшение кашля и одышки</a:t>
            </a:r>
          </a:p>
          <a:p>
            <a:pPr algn="ctr">
              <a:spcBef>
                <a:spcPts val="0"/>
              </a:spcBef>
            </a:pPr>
            <a:endParaRPr lang="ru-RU" sz="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76320" y="2878148"/>
            <a:ext cx="1728192" cy="1969770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endParaRPr lang="ru-RU" sz="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Уменьшение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COVID-19 –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связанных повреждений легких</a:t>
            </a:r>
          </a:p>
          <a:p>
            <a:pPr algn="ctr">
              <a:spcBef>
                <a:spcPts val="0"/>
              </a:spcBef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(пневмония, ОРДС) </a:t>
            </a:r>
          </a:p>
          <a:p>
            <a:pPr algn="ctr">
              <a:spcBef>
                <a:spcPts val="0"/>
              </a:spcBef>
            </a:pP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87488" y="3698727"/>
            <a:ext cx="1872208" cy="269304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150" b="1" dirty="0" smtClean="0">
                <a:latin typeface="Arial" pitchFamily="34" charset="0"/>
                <a:cs typeface="Arial" pitchFamily="34" charset="0"/>
              </a:rPr>
              <a:t>Аэробные упражнения</a:t>
            </a:r>
            <a:endParaRPr lang="ru-RU" sz="115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767408" y="1062607"/>
            <a:ext cx="0" cy="504056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0" y="372013"/>
            <a:ext cx="121920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Поддержка легочного клиренса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5440" y="1228397"/>
            <a:ext cx="1051316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CPAP</a:t>
            </a:r>
            <a:r>
              <a:rPr lang="ru-RU" sz="2000" i="1" dirty="0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</a:t>
            </a:r>
            <a:r>
              <a:rPr lang="ru-RU" sz="2000" dirty="0" err="1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Constant</a:t>
            </a:r>
            <a:r>
              <a:rPr lang="ru-RU" sz="2000" dirty="0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Positive</a:t>
            </a:r>
            <a:r>
              <a:rPr lang="ru-RU" sz="2000" dirty="0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Airway</a:t>
            </a:r>
            <a:r>
              <a:rPr lang="ru-RU" sz="2000" dirty="0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Pressure</a:t>
            </a:r>
            <a:r>
              <a:rPr lang="ru-RU" sz="2000" i="1" dirty="0" smtClean="0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</a:t>
            </a:r>
            <a:endParaRPr lang="ru-RU" sz="2000" dirty="0" smtClean="0">
              <a:solidFill>
                <a:srgbClr val="202122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en-US" sz="1000" dirty="0" smtClean="0">
              <a:solidFill>
                <a:srgbClr val="202122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BiPAP</a:t>
            </a:r>
            <a:r>
              <a:rPr lang="ru-RU" sz="2000" dirty="0" smtClean="0">
                <a:solidFill>
                  <a:srgbClr val="20212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(</a:t>
            </a:r>
            <a:r>
              <a:rPr lang="ru-RU" sz="2000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BiPAP</a:t>
            </a:r>
            <a:r>
              <a:rPr lang="ru-RU" sz="2000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– </a:t>
            </a:r>
            <a:r>
              <a:rPr lang="ru-RU" sz="20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Bi</a:t>
            </a:r>
            <a:r>
              <a:rPr lang="en-US" sz="2000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phasi</a:t>
            </a:r>
            <a:r>
              <a:rPr lang="ru-RU" sz="2000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 </a:t>
            </a:r>
            <a:r>
              <a:rPr lang="ru-RU" sz="20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Positive</a:t>
            </a:r>
            <a:r>
              <a:rPr lang="ru-RU" sz="20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Airway</a:t>
            </a:r>
            <a:r>
              <a:rPr lang="ru-RU" sz="20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Pressure</a:t>
            </a:r>
            <a:r>
              <a:rPr lang="ru-RU" sz="20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) </a:t>
            </a:r>
            <a:endParaRPr lang="en-US" sz="2000" dirty="0" smtClean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endParaRPr lang="ru-RU" sz="1000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ru-RU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Осцилляторная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модуляция дыхания.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Положительное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давление на выдохе внутрилегочными высокочастотными осцилляциями (флаттер, корнет,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акапелла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ru-RU" sz="400" dirty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Интрапульмональная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перкуссионная вентиляция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Intrapulmonary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Percussive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Ventilation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- IPV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®)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-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высокочастотной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вентиляции в открытом дыхательном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контуре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Высокочастотные осцилляции грудной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клетки -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импульсные высокочастотные колебания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воздушного потока и системы подачи воздуха в надувной жилет.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ru-RU" sz="1000" b="1" dirty="0" smtClean="0">
              <a:solidFill>
                <a:srgbClr val="0070C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Активный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цикл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дыхания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дыхание с форсированным выдохом (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huffing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), контролируемый кашель, релаксация и контроль дыхания </a:t>
            </a:r>
            <a:endParaRPr lang="ru-RU" sz="2000" dirty="0" smtClean="0">
              <a:solidFill>
                <a:srgbClr val="0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endParaRPr lang="ru-RU" sz="400" dirty="0">
              <a:solidFill>
                <a:srgbClr val="0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Дренажный массаж грудной клетки </a:t>
            </a:r>
            <a:endParaRPr lang="ru-RU" sz="2000" b="1" dirty="0">
              <a:solidFill>
                <a:srgbClr val="0070C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9768" y="6432605"/>
            <a:ext cx="5232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Franco C.et al. </a:t>
            </a:r>
            <a:r>
              <a:rPr lang="en-US" sz="1100" dirty="0" err="1" smtClean="0"/>
              <a:t>Eur</a:t>
            </a:r>
            <a:r>
              <a:rPr lang="en-US" sz="1100" dirty="0" smtClean="0"/>
              <a:t> </a:t>
            </a:r>
            <a:r>
              <a:rPr lang="en-US" sz="1100" dirty="0" err="1" smtClean="0"/>
              <a:t>Respir</a:t>
            </a:r>
            <a:r>
              <a:rPr lang="en-US" sz="1100" dirty="0" smtClean="0"/>
              <a:t> J. 2020, Aug 3, 2002130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17202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19043" r="24971" b="64459"/>
          <a:stretch/>
        </p:blipFill>
        <p:spPr bwMode="auto">
          <a:xfrm>
            <a:off x="3757604" y="5085184"/>
            <a:ext cx="8004442" cy="1660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403346"/>
            <a:ext cx="121920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28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 err="1"/>
              <a:t>Телереабилитация</a:t>
            </a:r>
            <a:endParaRPr lang="ru-RU" dirty="0"/>
          </a:p>
        </p:txBody>
      </p:sp>
      <p:pic>
        <p:nvPicPr>
          <p:cNvPr id="9" name="Picture 4" descr="https://blog.obiscanner.com/wp-content/uploads/sites/4/2018/05/pubmed-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1" b="30518"/>
          <a:stretch/>
        </p:blipFill>
        <p:spPr bwMode="auto">
          <a:xfrm>
            <a:off x="290379" y="76452"/>
            <a:ext cx="1582160" cy="57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1384" y="7444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67 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29776" r="25682" b="39217"/>
          <a:stretch/>
        </p:blipFill>
        <p:spPr bwMode="auto">
          <a:xfrm>
            <a:off x="767408" y="1280751"/>
            <a:ext cx="10036761" cy="384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51784" y="3645024"/>
            <a:ext cx="86409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824192" y="3527342"/>
            <a:ext cx="874688" cy="4674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Динамика индекса </a:t>
            </a:r>
            <a:r>
              <a:rPr lang="ru-RU" b="1" dirty="0" err="1" smtClean="0">
                <a:solidFill>
                  <a:srgbClr val="0070C0"/>
                </a:solidFill>
              </a:rPr>
              <a:t>Бартела</a:t>
            </a:r>
            <a:r>
              <a:rPr lang="ru-RU" b="1" dirty="0" smtClean="0">
                <a:solidFill>
                  <a:srgbClr val="0070C0"/>
                </a:solidFill>
              </a:rPr>
              <a:t> – уровня </a:t>
            </a:r>
            <a:r>
              <a:rPr lang="ru-RU" b="1" dirty="0">
                <a:solidFill>
                  <a:srgbClr val="0070C0"/>
                </a:solidFill>
              </a:rPr>
              <a:t>повседневной активности </a:t>
            </a:r>
            <a:r>
              <a:rPr lang="ru-RU" b="1" dirty="0" smtClean="0">
                <a:solidFill>
                  <a:srgbClr val="0070C0"/>
                </a:solidFill>
              </a:rPr>
              <a:t>пациента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5674"/>
            <a:ext cx="12192000" cy="4801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Телереабилитация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эволюция взглядов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13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20713" r="50000" b="47324"/>
          <a:stretch/>
        </p:blipFill>
        <p:spPr bwMode="auto">
          <a:xfrm>
            <a:off x="6600796" y="2575526"/>
            <a:ext cx="4486869" cy="1833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19828" r="36908" b="46387"/>
          <a:stretch/>
        </p:blipFill>
        <p:spPr bwMode="auto">
          <a:xfrm>
            <a:off x="6613380" y="4493613"/>
            <a:ext cx="4474285" cy="2002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44958" r="30723" b="26103"/>
          <a:stretch/>
        </p:blipFill>
        <p:spPr bwMode="auto">
          <a:xfrm>
            <a:off x="6600796" y="955903"/>
            <a:ext cx="4486869" cy="1507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407368" y="4297335"/>
            <a:ext cx="498251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Барьеры: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отсутствие устройств, плохая связь и неуверенность пациентов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Проблемы: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конфид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нциальность и информированное согласие, платежи,  трудности в понимании того, что телемедицина является реальным реабилитационным вмешательством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1232" y="2153583"/>
            <a:ext cx="5328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 smtClean="0"/>
              <a:t>Turolla</a:t>
            </a:r>
            <a:r>
              <a:rPr lang="en-US" sz="1100" dirty="0" smtClean="0"/>
              <a:t> A. et al. Heart and Lung. 2020. 43 (2); 230-4  </a:t>
            </a:r>
            <a:endParaRPr lang="ru-RU" sz="1100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07368" y="1124744"/>
            <a:ext cx="5690699" cy="934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Пациенты 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группе удаленной реабилитации были значительно моложе пациентов в группе прямой реабилитации, и наиболее тяжелые случаи относились к группе прямой реабилитации</a:t>
            </a:r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838" y="6234150"/>
            <a:ext cx="5589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 smtClean="0"/>
              <a:t>Negrini</a:t>
            </a:r>
            <a:r>
              <a:rPr lang="en-US" sz="1100" dirty="0" smtClean="0"/>
              <a:t> S. et al. </a:t>
            </a:r>
            <a:r>
              <a:rPr lang="en-US" sz="1100" dirty="0" err="1" smtClean="0"/>
              <a:t>Eur</a:t>
            </a:r>
            <a:r>
              <a:rPr lang="en-US" sz="1100" dirty="0" smtClean="0"/>
              <a:t> J </a:t>
            </a:r>
            <a:r>
              <a:rPr lang="en-US" sz="1100" dirty="0" err="1" smtClean="0"/>
              <a:t>Phys</a:t>
            </a:r>
            <a:r>
              <a:rPr lang="en-US" sz="1100" dirty="0" smtClean="0"/>
              <a:t> Rehab Med. – 2020. Jun; 56(3); 327-330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6031" y="3690610"/>
            <a:ext cx="4843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Телемедицина … никогда не заменит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очную реабилитацию</a:t>
            </a:r>
          </a:p>
        </p:txBody>
      </p:sp>
      <p:pic>
        <p:nvPicPr>
          <p:cNvPr id="20" name="Picture 2" descr="C:\Users\secretar\Desktop\Разное\Презентации\Без названия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12754"/>
          <a:stretch/>
        </p:blipFill>
        <p:spPr bwMode="auto">
          <a:xfrm rot="10800000">
            <a:off x="5367592" y="4149080"/>
            <a:ext cx="107400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secretar\Desktop\Разное\Презентации\Без названия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12754"/>
          <a:stretch/>
        </p:blipFill>
        <p:spPr bwMode="auto">
          <a:xfrm rot="16200000">
            <a:off x="2243932" y="2617772"/>
            <a:ext cx="980190" cy="94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0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8640"/>
            <a:ext cx="1219200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eaLnBrk="1" latinLnBrk="0" hangingPunct="1">
              <a:lnSpc>
                <a:spcPct val="90000"/>
              </a:lnSpc>
              <a:buNone/>
              <a:defRPr sz="28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Трансляция актуальных научных сведений в </a:t>
            </a:r>
          </a:p>
          <a:p>
            <a:r>
              <a:rPr lang="ru-RU" dirty="0"/>
              <a:t>реальную клиническую практику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488"/>
          <a:stretch/>
        </p:blipFill>
        <p:spPr>
          <a:xfrm>
            <a:off x="0" y="1193275"/>
            <a:ext cx="12192000" cy="609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3116" y="6309320"/>
            <a:ext cx="5652509" cy="452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К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линические рекомендации</a:t>
            </a:r>
            <a:endParaRPr lang="ru-RU" b="1" dirty="0">
              <a:solidFill>
                <a:srgbClr val="C0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1" name="Объект 6"/>
          <p:cNvPicPr>
            <a:picLocks noChangeAspect="1"/>
          </p:cNvPicPr>
          <p:nvPr/>
        </p:nvPicPr>
        <p:blipFill rotWithShape="1">
          <a:blip r:embed="rId4"/>
          <a:srcRect l="8629" t="31498" r="38296" b="33400"/>
          <a:stretch/>
        </p:blipFill>
        <p:spPr>
          <a:xfrm>
            <a:off x="167497" y="1484784"/>
            <a:ext cx="4619284" cy="1881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0752" t="23435" r="32104" b="43368"/>
          <a:stretch/>
        </p:blipFill>
        <p:spPr>
          <a:xfrm>
            <a:off x="170193" y="4784555"/>
            <a:ext cx="4629812" cy="1440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2030" t="21527" r="31747" b="54263"/>
          <a:stretch/>
        </p:blipFill>
        <p:spPr>
          <a:xfrm>
            <a:off x="170193" y="3501008"/>
            <a:ext cx="4613893" cy="1113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36824" t="26214" r="37213" b="15279"/>
          <a:stretch/>
        </p:blipFill>
        <p:spPr>
          <a:xfrm>
            <a:off x="5138833" y="1476314"/>
            <a:ext cx="3161245" cy="4717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49552" t="12584" r="16627" b="4917"/>
          <a:stretch/>
        </p:blipFill>
        <p:spPr>
          <a:xfrm>
            <a:off x="8541828" y="1476314"/>
            <a:ext cx="3389188" cy="46502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30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3289"/>
            <a:ext cx="12192000" cy="4801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Перспективные технологии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3" y="5868108"/>
            <a:ext cx="5055718" cy="5040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Сложномодулированная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низкочастотная магнитотерапия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http://www.pftforum.com/blog/wp-content/uploads/2016/09/HeO2_FV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872427"/>
            <a:ext cx="2679454" cy="213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35365" y="3050782"/>
            <a:ext cx="4180904" cy="341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Оксигеногелиотерапия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69664" y="3166198"/>
            <a:ext cx="3558987" cy="341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Ингаляционная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NO –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терапия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47248" y="5963766"/>
            <a:ext cx="4180904" cy="341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Аэро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- и гелиотерапия</a:t>
            </a:r>
          </a:p>
        </p:txBody>
      </p:sp>
      <p:pic>
        <p:nvPicPr>
          <p:cNvPr id="7176" name="Picture 8" descr="https://i.sunhome.ru/journal/37/reakciya-kalmarov-na-nedostatok-kisloroda-v2.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11" y="792522"/>
            <a:ext cx="3560513" cy="237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42498" y="6441084"/>
            <a:ext cx="5273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/>
              <a:t>Разумов А.Н. с </a:t>
            </a:r>
            <a:r>
              <a:rPr lang="ru-RU" sz="1100" dirty="0" err="1" smtClean="0"/>
              <a:t>соавт</a:t>
            </a:r>
            <a:r>
              <a:rPr lang="ru-RU" sz="1100" dirty="0" smtClean="0"/>
              <a:t>., </a:t>
            </a:r>
            <a:r>
              <a:rPr lang="ru-RU" sz="1100" dirty="0" err="1" smtClean="0"/>
              <a:t>Вопр</a:t>
            </a:r>
            <a:r>
              <a:rPr lang="ru-RU" sz="1100" dirty="0" smtClean="0"/>
              <a:t>. </a:t>
            </a:r>
            <a:r>
              <a:rPr lang="ru-RU" sz="1100" dirty="0" err="1" smtClean="0"/>
              <a:t>курортол</a:t>
            </a:r>
            <a:r>
              <a:rPr lang="ru-RU" sz="1100" dirty="0" smtClean="0"/>
              <a:t>. – 2020.</a:t>
            </a:r>
            <a:r>
              <a:rPr lang="en-US" sz="1100" dirty="0" smtClean="0"/>
              <a:t> N3. 3-8.</a:t>
            </a:r>
            <a:endParaRPr lang="ru-RU" sz="1100" dirty="0"/>
          </a:p>
        </p:txBody>
      </p:sp>
      <p:pic>
        <p:nvPicPr>
          <p:cNvPr id="1026" name="Picture 2" descr="https://avatars.mds.yandex.net/get-zen_doc/29485/pub_5a9b010f9d5cb3f3c2550ed5_5a9b01f05f496793fcf6129d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71" y="3618630"/>
            <a:ext cx="3560953" cy="216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8" t="10963" r="21877" b="20784"/>
          <a:stretch/>
        </p:blipFill>
        <p:spPr bwMode="auto">
          <a:xfrm>
            <a:off x="1271464" y="3569535"/>
            <a:ext cx="3312369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4943" t="5467" r="16629" b="149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2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3392" y="3573016"/>
            <a:ext cx="6456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	«Инвалиды представляют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собой одну из наиболее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маргинализированных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групп нашего общества и в плане смертности относятся к числу тех, кто больше всего страдает от нынешнего кризиса.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	Смертность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от COVID-19 в домах престарелых, где крайне высока доля пожилых людей-инвалидов, составляет от 19 до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72% 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странах, по которым имеются официальные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данные»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57496" y="5762681"/>
            <a:ext cx="44225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 smtClean="0">
                <a:latin typeface="Arial" pitchFamily="34" charset="0"/>
                <a:cs typeface="Arial" pitchFamily="34" charset="0"/>
              </a:rPr>
              <a:t>«Общая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ответственность, глобальная солидарность: реагирование на социально-экономические последствия пандемии COVID-19», март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2020 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s://img2.freepng.ru/20180503/vge/kisspng-united-nations-office-at-nairobi-unicef-model-unit-unite-5aeaf50bc7fb03.9493956315253475958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265263"/>
            <a:ext cx="1477837" cy="1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6" t="28962" r="46437" b="35519"/>
          <a:stretch/>
        </p:blipFill>
        <p:spPr bwMode="auto">
          <a:xfrm>
            <a:off x="2207568" y="1196753"/>
            <a:ext cx="2160240" cy="21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1504" y="265263"/>
            <a:ext cx="1056049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eaLnBrk="1" latinLnBrk="0" hangingPunct="1">
              <a:lnSpc>
                <a:spcPct val="90000"/>
              </a:lnSpc>
              <a:buNone/>
              <a:defRPr sz="28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Медико-социальная реабилитация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14737" r="55980" b="16271"/>
          <a:stretch/>
        </p:blipFill>
        <p:spPr bwMode="auto">
          <a:xfrm>
            <a:off x="7824880" y="978301"/>
            <a:ext cx="3960440" cy="5654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9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2656"/>
            <a:ext cx="12192000" cy="4801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Методические рекомендации ВОЗ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95" t="23437" r="37018" b="13194"/>
          <a:stretch/>
        </p:blipFill>
        <p:spPr>
          <a:xfrm>
            <a:off x="5994400" y="1067482"/>
            <a:ext cx="5943600" cy="567909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23870" r="31706" b="50582"/>
          <a:stretch/>
        </p:blipFill>
        <p:spPr bwMode="auto">
          <a:xfrm>
            <a:off x="199181" y="908720"/>
            <a:ext cx="4189287" cy="1282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552" t="23026" r="25639" b="5325"/>
          <a:stretch/>
        </p:blipFill>
        <p:spPr>
          <a:xfrm>
            <a:off x="2191736" y="2348880"/>
            <a:ext cx="3816424" cy="42913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72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4801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Перспективы развития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1412776"/>
            <a:ext cx="11089232" cy="4032448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рименение технологий, обладающих доказанной эффективностью</a:t>
            </a:r>
          </a:p>
          <a:p>
            <a:pPr>
              <a:buClr>
                <a:srgbClr val="0070C0"/>
              </a:buClr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недрение персонифицированного подхода </a:t>
            </a:r>
          </a:p>
          <a:p>
            <a:pPr>
              <a:buClr>
                <a:srgbClr val="0070C0"/>
              </a:buClr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включение реабилитационных технологий в клинические рекомендации </a:t>
            </a:r>
          </a:p>
          <a:p>
            <a:pPr>
              <a:buClr>
                <a:srgbClr val="0070C0"/>
              </a:buClr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реодоление трансляционных барьеров внедрения перспективных технологий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0070C0"/>
              </a:buClr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птимальная организация различных этапов медицинской реабилитации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>
                <a:solidFill>
                  <a:srgbClr val="1CADE4">
                    <a:lumMod val="75000"/>
                  </a:srgbClr>
                </a:solidFill>
              </a:rPr>
              <a:pPr/>
              <a:t>18</a:t>
            </a:fld>
            <a:endParaRPr lang="ru-RU" dirty="0">
              <a:solidFill>
                <a:srgbClr val="1CADE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ternate Tex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/>
        </p:blipFill>
        <p:spPr bwMode="auto">
          <a:xfrm>
            <a:off x="0" y="0"/>
            <a:ext cx="12192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058781"/>
            <a:ext cx="121920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eaLnBrk="1" latinLnBrk="0" hangingPunct="1">
              <a:lnSpc>
                <a:spcPct val="90000"/>
              </a:lnSpc>
              <a:buNone/>
              <a:defRPr sz="28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1703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976" t="33860" r="38467" b="32281"/>
          <a:stretch/>
        </p:blipFill>
        <p:spPr>
          <a:xfrm>
            <a:off x="335360" y="1556792"/>
            <a:ext cx="6525028" cy="348235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596" y="404664"/>
            <a:ext cx="12192000" cy="4801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Потребность в реабилитации</a:t>
            </a:r>
          </a:p>
        </p:txBody>
      </p:sp>
      <p:sp>
        <p:nvSpPr>
          <p:cNvPr id="8" name="Овал 7"/>
          <p:cNvSpPr/>
          <p:nvPr/>
        </p:nvSpPr>
        <p:spPr>
          <a:xfrm>
            <a:off x="2207568" y="3992140"/>
            <a:ext cx="1542061" cy="950673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72264" y="2191297"/>
            <a:ext cx="3000913" cy="2766869"/>
          </a:xfrm>
          <a:prstGeom prst="roundRect">
            <a:avLst/>
          </a:prstGeom>
          <a:solidFill>
            <a:srgbClr val="FFFCF3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84%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числа выздоровевших нуждаются в реабилитационных мероприятиях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5691" y="6309320"/>
            <a:ext cx="7704856" cy="43088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 hangingPunct="0">
              <a:tabLst>
                <a:tab pos="457200" algn="l"/>
              </a:tabLst>
              <a:defRPr sz="1100"/>
            </a:lvl1pPr>
          </a:lstStyle>
          <a:p>
            <a:r>
              <a:rPr lang="en-US" dirty="0"/>
              <a:t>Li J. Rehabilitation management of patients with COVID-19: </a:t>
            </a:r>
            <a:endParaRPr lang="ru-RU" dirty="0" smtClean="0"/>
          </a:p>
          <a:p>
            <a:r>
              <a:rPr lang="en-US" dirty="0" smtClean="0"/>
              <a:t>lessons </a:t>
            </a:r>
            <a:r>
              <a:rPr lang="en-US" dirty="0"/>
              <a:t>learned from the first experience in China. // Eur. J. </a:t>
            </a:r>
            <a:r>
              <a:rPr lang="en-US" dirty="0" err="1"/>
              <a:t>Phys</a:t>
            </a:r>
            <a:r>
              <a:rPr lang="en-US" dirty="0"/>
              <a:t> Rehab Med. 2020. – 56(3), 335-8. </a:t>
            </a:r>
            <a:endParaRPr lang="ru-RU" dirty="0"/>
          </a:p>
        </p:txBody>
      </p:sp>
      <p:pic>
        <p:nvPicPr>
          <p:cNvPr id="9" name="Picture 2" descr="C:\Users\secretar\Desktop\Разное\Презентации\Без названия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12754"/>
          <a:stretch/>
        </p:blipFill>
        <p:spPr bwMode="auto">
          <a:xfrm rot="10800000">
            <a:off x="6960096" y="3100989"/>
            <a:ext cx="1074007" cy="94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26998"/>
            <a:ext cx="12192000" cy="4801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роки начала реабилитации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23" t="21354" r="38385" b="50360"/>
          <a:stretch/>
        </p:blipFill>
        <p:spPr>
          <a:xfrm>
            <a:off x="2197633" y="3717033"/>
            <a:ext cx="7670916" cy="2220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2135560" y="1052736"/>
            <a:ext cx="7920881" cy="2175025"/>
          </a:xfrm>
          <a:prstGeom prst="roundRect">
            <a:avLst/>
          </a:prstGeom>
          <a:solidFill>
            <a:srgbClr val="FFFCF3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Ранняя респираторная реабилитация не показана пациентам с тяжелым и крайне тяжелым течением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COVID 19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188640"/>
            <a:ext cx="12192000" cy="52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Международные базы данных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6395" y="2925074"/>
            <a:ext cx="1710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1360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2054" y="2925074"/>
            <a:ext cx="183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24 РКИ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s://blog.obiscanner.com/wp-content/uploads/sites/4/2018/05/pubmed-lo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1" b="30518"/>
          <a:stretch/>
        </p:blipFill>
        <p:spPr bwMode="auto">
          <a:xfrm>
            <a:off x="1259245" y="1035232"/>
            <a:ext cx="1585858" cy="57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linicalTrials.g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13" y="1168469"/>
            <a:ext cx="3384886" cy="8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ib.nsmu.ru/upload/medialibrary/63e/Adstz_1404201614532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9" b="22058"/>
          <a:stretch/>
        </p:blipFill>
        <p:spPr bwMode="auto">
          <a:xfrm>
            <a:off x="8697392" y="1035232"/>
            <a:ext cx="3094399" cy="98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154386" y="2925074"/>
            <a:ext cx="2340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8 СО и МА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44" y="3861048"/>
            <a:ext cx="5806023" cy="281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23592" y="341751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егулярные ежемесячные европейские систематические обзоры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3173" y="1632334"/>
            <a:ext cx="898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66923</a:t>
            </a:r>
          </a:p>
        </p:txBody>
      </p:sp>
      <p:pic>
        <p:nvPicPr>
          <p:cNvPr id="1026" name="Picture 2" descr="C:\Users\secretar\Desktop\Разное\Презентации\Без названия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12754"/>
          <a:stretch/>
        </p:blipFill>
        <p:spPr bwMode="auto">
          <a:xfrm rot="16200000">
            <a:off x="1679733" y="2011586"/>
            <a:ext cx="744882" cy="94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secretar\Desktop\Разное\Презентации\Без названия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12754"/>
          <a:stretch/>
        </p:blipFill>
        <p:spPr bwMode="auto">
          <a:xfrm rot="16200000">
            <a:off x="9952075" y="2012645"/>
            <a:ext cx="744882" cy="94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secretar\Desktop\Разное\Презентации\Без названия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12754"/>
          <a:stretch/>
        </p:blipFill>
        <p:spPr bwMode="auto">
          <a:xfrm rot="16200000">
            <a:off x="5647315" y="2011585"/>
            <a:ext cx="744882" cy="94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51"/>
          <p:cNvSpPr>
            <a:spLocks noChangeArrowheads="1"/>
          </p:cNvSpPr>
          <p:nvPr/>
        </p:nvSpPr>
        <p:spPr bwMode="gray">
          <a:xfrm rot="10800000">
            <a:off x="7248127" y="4184997"/>
            <a:ext cx="4572996" cy="360213"/>
          </a:xfrm>
          <a:prstGeom prst="roundRect">
            <a:avLst>
              <a:gd name="adj" fmla="val 50000"/>
            </a:avLst>
          </a:prstGeom>
          <a:solidFill>
            <a:srgbClr val="FFFCF3"/>
          </a:solidFill>
          <a:ln w="254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gray">
          <a:xfrm rot="10800000">
            <a:off x="7248126" y="5146810"/>
            <a:ext cx="4572996" cy="360213"/>
          </a:xfrm>
          <a:prstGeom prst="roundRect">
            <a:avLst>
              <a:gd name="adj" fmla="val 50000"/>
            </a:avLst>
          </a:prstGeom>
          <a:solidFill>
            <a:srgbClr val="FFFCF3"/>
          </a:solidFill>
          <a:ln w="254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utoShape 51"/>
          <p:cNvSpPr>
            <a:spLocks noChangeArrowheads="1"/>
          </p:cNvSpPr>
          <p:nvPr/>
        </p:nvSpPr>
        <p:spPr bwMode="gray">
          <a:xfrm rot="10800000">
            <a:off x="7212637" y="1226971"/>
            <a:ext cx="4572996" cy="360213"/>
          </a:xfrm>
          <a:prstGeom prst="roundRect">
            <a:avLst>
              <a:gd name="adj" fmla="val 50000"/>
            </a:avLst>
          </a:prstGeom>
          <a:solidFill>
            <a:srgbClr val="FFFCF3"/>
          </a:solidFill>
          <a:ln w="254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utoShape 51"/>
          <p:cNvSpPr>
            <a:spLocks noChangeArrowheads="1"/>
          </p:cNvSpPr>
          <p:nvPr/>
        </p:nvSpPr>
        <p:spPr bwMode="gray">
          <a:xfrm rot="10800000">
            <a:off x="7211636" y="2242291"/>
            <a:ext cx="4572996" cy="360213"/>
          </a:xfrm>
          <a:prstGeom prst="roundRect">
            <a:avLst>
              <a:gd name="adj" fmla="val 50000"/>
            </a:avLst>
          </a:prstGeom>
          <a:solidFill>
            <a:srgbClr val="FFFCF3"/>
          </a:solidFill>
          <a:ln w="254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gray">
          <a:xfrm rot="10800000">
            <a:off x="7248127" y="3229985"/>
            <a:ext cx="4579907" cy="360213"/>
          </a:xfrm>
          <a:prstGeom prst="roundRect">
            <a:avLst>
              <a:gd name="adj" fmla="val 50000"/>
            </a:avLst>
          </a:prstGeom>
          <a:solidFill>
            <a:srgbClr val="FFFCF3"/>
          </a:solidFill>
          <a:ln w="254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1547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Отдаленные последствия </a:t>
            </a:r>
            <a:r>
              <a:rPr lang="en-US" dirty="0"/>
              <a:t>COVID-19</a:t>
            </a:r>
            <a:r>
              <a:rPr lang="ru-RU" dirty="0"/>
              <a:t> («пост-</a:t>
            </a:r>
            <a:r>
              <a:rPr lang="en-US" dirty="0"/>
              <a:t>COVID</a:t>
            </a:r>
            <a:r>
              <a:rPr lang="ru-RU" dirty="0" smtClean="0"/>
              <a:t>») </a:t>
            </a:r>
            <a:r>
              <a:rPr lang="ru-RU" sz="2000" dirty="0" smtClean="0"/>
              <a:t>(</a:t>
            </a:r>
            <a:r>
              <a:rPr lang="en-US" sz="2000" dirty="0" smtClean="0"/>
              <a:t>n=432)</a:t>
            </a:r>
            <a:r>
              <a:rPr lang="ru-RU" sz="2000" dirty="0" smtClean="0"/>
              <a:t>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390200" y="5805264"/>
            <a:ext cx="4394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 smtClean="0"/>
          </a:p>
          <a:p>
            <a:pPr algn="r"/>
            <a:r>
              <a:rPr lang="en-US" sz="1000" dirty="0" smtClean="0"/>
              <a:t>Lopes </a:t>
            </a:r>
            <a:r>
              <a:rPr lang="en-US" sz="1000" dirty="0"/>
              <a:t>M. et al.</a:t>
            </a:r>
            <a:r>
              <a:rPr lang="ru-RU" sz="1000" dirty="0"/>
              <a:t>// А</a:t>
            </a:r>
            <a:r>
              <a:rPr lang="en-US" sz="1000" dirty="0"/>
              <a:t>m J </a:t>
            </a:r>
            <a:r>
              <a:rPr lang="en-US" sz="1000" dirty="0" err="1"/>
              <a:t>Phys</a:t>
            </a:r>
            <a:r>
              <a:rPr lang="en-US" sz="1000" dirty="0"/>
              <a:t> Med Rehab. - </a:t>
            </a:r>
            <a:r>
              <a:rPr lang="ru-RU" sz="1000" dirty="0"/>
              <a:t>2020, </a:t>
            </a:r>
            <a:r>
              <a:rPr lang="en-US" sz="1000" dirty="0"/>
              <a:t>May, Vol. </a:t>
            </a:r>
            <a:r>
              <a:rPr lang="ru-RU" sz="1000" dirty="0"/>
              <a:t>26</a:t>
            </a:r>
            <a:r>
              <a:rPr lang="en-US" sz="1000" dirty="0"/>
              <a:t>, N</a:t>
            </a:r>
            <a:r>
              <a:rPr lang="ru-RU" sz="1000" dirty="0"/>
              <a:t>10.1097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8518" y="1575498"/>
            <a:ext cx="7632848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sz="1000" dirty="0" smtClean="0"/>
          </a:p>
          <a:p>
            <a:pPr algn="r"/>
            <a:r>
              <a:rPr lang="en-US" sz="1000" dirty="0" err="1"/>
              <a:t>Stam</a:t>
            </a:r>
            <a:r>
              <a:rPr lang="en-US" sz="1000" dirty="0"/>
              <a:t> </a:t>
            </a:r>
            <a:r>
              <a:rPr lang="en-US" sz="1000" dirty="0" smtClean="0"/>
              <a:t>H, et al.,  </a:t>
            </a:r>
            <a:r>
              <a:rPr lang="en-US" sz="1000" dirty="0"/>
              <a:t>Covid-19 and post intensive care syndrome: A call for action. </a:t>
            </a:r>
            <a:r>
              <a:rPr lang="en-US" sz="1000" dirty="0" smtClean="0"/>
              <a:t>// Journal </a:t>
            </a:r>
            <a:r>
              <a:rPr lang="en-US" sz="1000" dirty="0"/>
              <a:t>of Rehabilitation Medicine. 2020 Apr 14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13836901"/>
              </p:ext>
            </p:extLst>
          </p:nvPr>
        </p:nvGraphicFramePr>
        <p:xfrm>
          <a:off x="335360" y="838695"/>
          <a:ext cx="6768752" cy="5443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241215" y="1245496"/>
            <a:ext cx="457990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C00000"/>
                </a:solidFill>
              </a:rPr>
              <a:t>ПИТ-синдром</a:t>
            </a:r>
            <a:r>
              <a:rPr lang="ru-RU" sz="1500" b="1" dirty="0" smtClean="0">
                <a:solidFill>
                  <a:srgbClr val="002060"/>
                </a:solidFill>
              </a:rPr>
              <a:t> </a:t>
            </a:r>
            <a:r>
              <a:rPr lang="ru-RU" sz="1500" b="1" dirty="0"/>
              <a:t>(Post Intensive Care </a:t>
            </a:r>
            <a:r>
              <a:rPr lang="ru-RU" sz="1500" b="1" dirty="0" smtClean="0"/>
              <a:t>Syndrome)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48128" y="2244048"/>
            <a:ext cx="43924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/>
              <a:t>дыхательная недостаточность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48128" y="3229985"/>
            <a:ext cx="43924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/>
              <a:t>гиподинамическая </a:t>
            </a:r>
            <a:r>
              <a:rPr lang="ru-RU" sz="1500" b="1" dirty="0" err="1"/>
              <a:t>нейромиопатия</a:t>
            </a:r>
            <a:r>
              <a:rPr lang="ru-RU" sz="1500" b="1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56032" y="4203521"/>
            <a:ext cx="438458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/>
              <a:t>астено</a:t>
            </a:r>
            <a:r>
              <a:rPr lang="ru-RU" sz="1500" b="1" dirty="0"/>
              <a:t>-депрессивные расстройства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48127" y="5165335"/>
            <a:ext cx="43924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 smtClean="0"/>
              <a:t>коагулопатии</a:t>
            </a:r>
            <a:endParaRPr lang="ru-RU" sz="1500" b="1" dirty="0"/>
          </a:p>
        </p:txBody>
      </p:sp>
      <p:sp>
        <p:nvSpPr>
          <p:cNvPr id="13" name="Line 3105"/>
          <p:cNvSpPr>
            <a:spLocks noChangeShapeType="1"/>
          </p:cNvSpPr>
          <p:nvPr/>
        </p:nvSpPr>
        <p:spPr bwMode="auto">
          <a:xfrm flipV="1">
            <a:off x="3791744" y="4365104"/>
            <a:ext cx="3312368" cy="0"/>
          </a:xfrm>
          <a:prstGeom prst="line">
            <a:avLst/>
          </a:prstGeom>
          <a:noFill/>
          <a:ln w="22225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3105"/>
          <p:cNvSpPr>
            <a:spLocks noChangeShapeType="1"/>
          </p:cNvSpPr>
          <p:nvPr/>
        </p:nvSpPr>
        <p:spPr bwMode="auto">
          <a:xfrm flipV="1">
            <a:off x="2207568" y="5326917"/>
            <a:ext cx="4896544" cy="0"/>
          </a:xfrm>
          <a:prstGeom prst="line">
            <a:avLst/>
          </a:prstGeom>
          <a:noFill/>
          <a:ln w="22225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3105"/>
          <p:cNvSpPr>
            <a:spLocks noChangeShapeType="1"/>
          </p:cNvSpPr>
          <p:nvPr/>
        </p:nvSpPr>
        <p:spPr bwMode="auto">
          <a:xfrm flipV="1">
            <a:off x="6312024" y="3390337"/>
            <a:ext cx="792088" cy="0"/>
          </a:xfrm>
          <a:prstGeom prst="line">
            <a:avLst/>
          </a:prstGeom>
          <a:noFill/>
          <a:ln w="22225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3105"/>
          <p:cNvSpPr>
            <a:spLocks noChangeShapeType="1"/>
          </p:cNvSpPr>
          <p:nvPr/>
        </p:nvSpPr>
        <p:spPr bwMode="auto">
          <a:xfrm flipV="1">
            <a:off x="6860471" y="1438473"/>
            <a:ext cx="243641" cy="0"/>
          </a:xfrm>
          <a:prstGeom prst="line">
            <a:avLst/>
          </a:prstGeom>
          <a:noFill/>
          <a:ln w="22225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Line 3105"/>
          <p:cNvSpPr>
            <a:spLocks noChangeShapeType="1"/>
          </p:cNvSpPr>
          <p:nvPr/>
        </p:nvSpPr>
        <p:spPr bwMode="auto">
          <a:xfrm flipV="1">
            <a:off x="6716452" y="2405630"/>
            <a:ext cx="360040" cy="0"/>
          </a:xfrm>
          <a:prstGeom prst="line">
            <a:avLst/>
          </a:prstGeom>
          <a:noFill/>
          <a:ln w="22225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04160" y="126919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74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07372" y="224404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72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93874" y="320567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67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43672" y="415735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59496" y="51191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17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2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266186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Реабилитационные технологии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5499" y="1609486"/>
            <a:ext cx="100811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SzPct val="111000"/>
              <a:buFont typeface="Arial" pitchFamily="34" charset="0"/>
              <a:buChar char="•"/>
              <a:tabLst>
                <a:tab pos="533400" algn="l"/>
              </a:tabLs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усиления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альвеоло-капиллярного транспорта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11000"/>
              <a:tabLst>
                <a:tab pos="533400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вентиляционно-</a:t>
            </a:r>
            <a:r>
              <a:rPr lang="ru-RU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перфузионные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методы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buClr>
                <a:srgbClr val="C00000"/>
              </a:buClr>
              <a:buSzPct val="111000"/>
              <a:buFont typeface="Arial" pitchFamily="34" charset="0"/>
              <a:buChar char="•"/>
              <a:tabLst>
                <a:tab pos="533400" algn="l"/>
              </a:tabLst>
            </a:pP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SzPct val="111000"/>
              <a:buFont typeface="Arial" pitchFamily="34" charset="0"/>
              <a:buChar char="•"/>
              <a:tabLst>
                <a:tab pos="533400" algn="l"/>
              </a:tabLs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купирования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остаточных проявлений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легочного фиброза </a:t>
            </a:r>
          </a:p>
          <a:p>
            <a:pPr>
              <a:buClr>
                <a:srgbClr val="C00000"/>
              </a:buClr>
              <a:buSzPct val="111000"/>
              <a:tabLst>
                <a:tab pos="533400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фибромодулирующие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методы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buClr>
                <a:srgbClr val="C00000"/>
              </a:buClr>
              <a:buSzPct val="111000"/>
              <a:buFont typeface="Arial" pitchFamily="34" charset="0"/>
              <a:buChar char="•"/>
              <a:tabLst>
                <a:tab pos="533400" algn="l"/>
              </a:tabLst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SzPct val="111000"/>
              <a:buFont typeface="Arial" pitchFamily="34" charset="0"/>
              <a:buChar char="•"/>
              <a:tabLst>
                <a:tab pos="533400" algn="l"/>
              </a:tabLst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коррекции факторов риска развития ДВС и тромбоза сосудов </a:t>
            </a:r>
          </a:p>
          <a:p>
            <a:pPr>
              <a:buClr>
                <a:srgbClr val="C00000"/>
              </a:buClr>
              <a:buSzPct val="111000"/>
              <a:tabLst>
                <a:tab pos="533400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гипокоагулирующие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методы)</a:t>
            </a:r>
          </a:p>
          <a:p>
            <a:pPr marL="342900" indent="-342900">
              <a:buClr>
                <a:srgbClr val="C00000"/>
              </a:buClr>
              <a:buSzPct val="111000"/>
              <a:buFont typeface="Arial" pitchFamily="34" charset="0"/>
              <a:buChar char="•"/>
              <a:tabLst>
                <a:tab pos="533400" algn="l"/>
              </a:tabLst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SzPct val="111000"/>
              <a:buFont typeface="Arial" pitchFamily="34" charset="0"/>
              <a:buChar char="•"/>
              <a:tabLst>
                <a:tab pos="533400" algn="l"/>
              </a:tabLst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коррекции астенического и тревожно-депрессивного  синдромов</a:t>
            </a:r>
          </a:p>
          <a:p>
            <a:pPr>
              <a:buClr>
                <a:srgbClr val="C00000"/>
              </a:buClr>
              <a:buSzPct val="111000"/>
              <a:tabLst>
                <a:tab pos="533400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седативные, </a:t>
            </a:r>
            <a:r>
              <a:rPr lang="ru-RU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психокорригирующие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методы)</a:t>
            </a:r>
          </a:p>
          <a:p>
            <a:pPr marL="342900" indent="-342900">
              <a:buClr>
                <a:srgbClr val="C00000"/>
              </a:buClr>
              <a:buSzPct val="111000"/>
              <a:buFont typeface="Arial" pitchFamily="34" charset="0"/>
              <a:buChar char="•"/>
              <a:tabLst>
                <a:tab pos="533400" algn="l"/>
              </a:tabLst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indent="355600">
              <a:buClr>
                <a:srgbClr val="C00000"/>
              </a:buClr>
              <a:buSzPct val="111000"/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повышения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уровня неспецифической резистентности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организма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иммунокорригирующие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методы)</a:t>
            </a:r>
          </a:p>
        </p:txBody>
      </p:sp>
      <p:sp>
        <p:nvSpPr>
          <p:cNvPr id="142338" name="AutoShape 2" descr="Гипнотерапия при соматических заболеваниях. Статья. Гипноз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2340" name="AutoShape 4" descr="Гипнотерапия при соматических заболеваниях. Статья. Гипноз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2342" name="AutoShape 6" descr="Гипнотерапия при соматических заболеваниях. Статья. Гипноз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669122" y="6309320"/>
            <a:ext cx="5375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 err="1"/>
              <a:t>Negrini</a:t>
            </a:r>
            <a:r>
              <a:rPr lang="ru-RU" sz="1100" dirty="0"/>
              <a:t> </a:t>
            </a:r>
            <a:r>
              <a:rPr lang="ru-RU" sz="1100" dirty="0" smtClean="0"/>
              <a:t>F</a:t>
            </a:r>
            <a:r>
              <a:rPr lang="en-US" sz="1100" dirty="0" smtClean="0"/>
              <a:t>. et al. </a:t>
            </a:r>
            <a:r>
              <a:rPr lang="ru-RU" sz="1100" dirty="0" err="1" smtClean="0"/>
              <a:t>Cochrane</a:t>
            </a:r>
            <a:r>
              <a:rPr lang="ru-RU" sz="1100" dirty="0" smtClean="0"/>
              <a:t> </a:t>
            </a:r>
            <a:r>
              <a:rPr lang="ru-RU" sz="1100" dirty="0"/>
              <a:t>Rehabilitation REH-COVER </a:t>
            </a:r>
            <a:endParaRPr lang="ru-RU" sz="1100" dirty="0" smtClean="0"/>
          </a:p>
          <a:p>
            <a:pPr algn="r"/>
            <a:r>
              <a:rPr lang="ru-RU" sz="1100" dirty="0" err="1" smtClean="0"/>
              <a:t>action</a:t>
            </a:r>
            <a:r>
              <a:rPr lang="ru-RU" sz="1100" dirty="0" smtClean="0"/>
              <a:t>.</a:t>
            </a:r>
            <a:r>
              <a:rPr lang="en-US" sz="1100" dirty="0" smtClean="0"/>
              <a:t> </a:t>
            </a:r>
            <a:r>
              <a:rPr lang="ru-RU" sz="1100" dirty="0" err="1" smtClean="0"/>
              <a:t>Eur</a:t>
            </a:r>
            <a:r>
              <a:rPr lang="ru-RU" sz="1100" dirty="0" smtClean="0"/>
              <a:t> </a:t>
            </a:r>
            <a:r>
              <a:rPr lang="ru-RU" sz="1100" dirty="0"/>
              <a:t>J </a:t>
            </a:r>
            <a:r>
              <a:rPr lang="ru-RU" sz="1100" dirty="0" err="1"/>
              <a:t>Phys</a:t>
            </a:r>
            <a:r>
              <a:rPr lang="ru-RU" sz="1100" dirty="0"/>
              <a:t> </a:t>
            </a:r>
            <a:r>
              <a:rPr lang="ru-RU" sz="1100" dirty="0" err="1"/>
              <a:t>Rehab</a:t>
            </a:r>
            <a:r>
              <a:rPr lang="ru-RU" sz="1100" dirty="0"/>
              <a:t> </a:t>
            </a:r>
            <a:r>
              <a:rPr lang="ru-RU" sz="1100" dirty="0" err="1"/>
              <a:t>Med</a:t>
            </a:r>
            <a:r>
              <a:rPr lang="ru-RU" sz="1100" dirty="0"/>
              <a:t>. </a:t>
            </a:r>
            <a:r>
              <a:rPr lang="en-US" sz="1100" dirty="0" smtClean="0"/>
              <a:t>Sept., </a:t>
            </a:r>
            <a:r>
              <a:rPr lang="ru-RU" sz="1100" dirty="0" smtClean="0"/>
              <a:t>2020 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9865" y="954460"/>
            <a:ext cx="5352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Направления применения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31704" y="508410"/>
            <a:ext cx="5735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Р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е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c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пираторный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тренинг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n=72)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3" name="AutoShape 3" descr="Санаторий Авитек - Дыхательная гимнастика по Стрельниково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5" name="AutoShape 5" descr="Санаторий Авитек - Дыхательная гимнастика по Стрельниково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7" name="AutoShape 7" descr="Санаторий Авитек - Дыхательная гимнастика по Стрельниково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2793" r="31560" b="53721"/>
          <a:stretch/>
        </p:blipFill>
        <p:spPr bwMode="auto">
          <a:xfrm>
            <a:off x="283615" y="1379701"/>
            <a:ext cx="5955877" cy="1656184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t="24620" r="22770" b="25526"/>
          <a:stretch/>
        </p:blipFill>
        <p:spPr bwMode="auto">
          <a:xfrm>
            <a:off x="6347784" y="3632448"/>
            <a:ext cx="4697127" cy="25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2" t="30052" r="25884" b="31298"/>
          <a:stretch/>
        </p:blipFill>
        <p:spPr bwMode="auto">
          <a:xfrm>
            <a:off x="695400" y="3645024"/>
            <a:ext cx="495167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47784" y="1546073"/>
            <a:ext cx="5866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tabLst>
                <a:tab pos="457200" algn="l"/>
              </a:tabLst>
            </a:pP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Аэробные упражнения</a:t>
            </a:r>
          </a:p>
          <a:p>
            <a:pPr lvl="0" hangingPunct="0">
              <a:tabLst>
                <a:tab pos="457200" algn="l"/>
              </a:tabLst>
            </a:pP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Силовые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енировки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hangingPunct="0">
              <a:tabLst>
                <a:tab pos="457200" algn="l"/>
              </a:tabLst>
            </a:pP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Тренировка баланса и равновесия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lvl="0" hangingPunct="0">
              <a:tabLst>
                <a:tab pos="457200" algn="l"/>
              </a:tabLst>
            </a:pP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Дыхательные 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375112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313412"/>
            <a:ext cx="121920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5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«Легочная спираль» 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69" y="1530070"/>
            <a:ext cx="1780032" cy="41373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22" y="1420548"/>
            <a:ext cx="1771897" cy="4137343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gray">
          <a:xfrm>
            <a:off x="3225998" y="5526873"/>
            <a:ext cx="115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/>
              <a:t>Одышка </a:t>
            </a:r>
            <a:endParaRPr lang="en-US" sz="1600" b="1" dirty="0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gray">
          <a:xfrm>
            <a:off x="2753413" y="1032814"/>
            <a:ext cx="2309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Снижение ФВД</a:t>
            </a:r>
            <a:endParaRPr lang="en-US" b="1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gray">
          <a:xfrm>
            <a:off x="7307120" y="1073551"/>
            <a:ext cx="2610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Повышение ФВД</a:t>
            </a:r>
            <a:endParaRPr lang="en-US" b="1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gray">
          <a:xfrm>
            <a:off x="7882048" y="5526873"/>
            <a:ext cx="15118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Физические тренировки</a:t>
            </a:r>
            <a:endParaRPr lang="en-US" sz="1600" b="1" dirty="0"/>
          </a:p>
        </p:txBody>
      </p:sp>
      <p:sp>
        <p:nvSpPr>
          <p:cNvPr id="21" name="Line 3105"/>
          <p:cNvSpPr>
            <a:spLocks noChangeShapeType="1"/>
          </p:cNvSpPr>
          <p:nvPr/>
        </p:nvSpPr>
        <p:spPr bwMode="auto">
          <a:xfrm flipV="1">
            <a:off x="8509070" y="5229200"/>
            <a:ext cx="374034" cy="109716"/>
          </a:xfrm>
          <a:prstGeom prst="line">
            <a:avLst/>
          </a:prstGeom>
          <a:noFill/>
          <a:ln w="50800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Line 3105"/>
          <p:cNvSpPr>
            <a:spLocks noChangeShapeType="1"/>
          </p:cNvSpPr>
          <p:nvPr/>
        </p:nvSpPr>
        <p:spPr bwMode="auto">
          <a:xfrm flipV="1">
            <a:off x="8395807" y="4389378"/>
            <a:ext cx="595730" cy="129145"/>
          </a:xfrm>
          <a:prstGeom prst="line">
            <a:avLst/>
          </a:prstGeom>
          <a:noFill/>
          <a:ln w="50800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Line 3105"/>
          <p:cNvSpPr>
            <a:spLocks noChangeShapeType="1"/>
          </p:cNvSpPr>
          <p:nvPr/>
        </p:nvSpPr>
        <p:spPr bwMode="auto">
          <a:xfrm flipV="1">
            <a:off x="8334086" y="3457615"/>
            <a:ext cx="795603" cy="201448"/>
          </a:xfrm>
          <a:prstGeom prst="line">
            <a:avLst/>
          </a:prstGeom>
          <a:noFill/>
          <a:ln w="50800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gray">
          <a:xfrm>
            <a:off x="9336360" y="2658223"/>
            <a:ext cx="17009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/>
              <a:t>Рекондицио</a:t>
            </a:r>
            <a:r>
              <a:rPr lang="ru-RU" sz="1600" b="1" dirty="0" smtClean="0"/>
              <a:t>-</a:t>
            </a:r>
          </a:p>
          <a:p>
            <a:pPr algn="ctr"/>
            <a:r>
              <a:rPr lang="ru-RU" sz="1600" b="1" dirty="0" err="1" smtClean="0"/>
              <a:t>нирование</a:t>
            </a:r>
            <a:r>
              <a:rPr lang="ru-RU" sz="1600" b="1" dirty="0" smtClean="0"/>
              <a:t> легких</a:t>
            </a: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gray">
          <a:xfrm>
            <a:off x="2431010" y="985443"/>
            <a:ext cx="2939614" cy="4572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EAB2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gray">
          <a:xfrm>
            <a:off x="7182035" y="1028015"/>
            <a:ext cx="2911876" cy="4572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3105"/>
          <p:cNvSpPr>
            <a:spLocks noChangeShapeType="1"/>
          </p:cNvSpPr>
          <p:nvPr/>
        </p:nvSpPr>
        <p:spPr bwMode="auto">
          <a:xfrm flipH="1">
            <a:off x="3665433" y="3360548"/>
            <a:ext cx="880199" cy="249804"/>
          </a:xfrm>
          <a:prstGeom prst="line">
            <a:avLst/>
          </a:prstGeom>
          <a:noFill/>
          <a:ln w="50800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" name="Line 3105"/>
          <p:cNvSpPr>
            <a:spLocks noChangeShapeType="1"/>
          </p:cNvSpPr>
          <p:nvPr/>
        </p:nvSpPr>
        <p:spPr bwMode="auto">
          <a:xfrm flipH="1">
            <a:off x="3752270" y="2574085"/>
            <a:ext cx="677752" cy="168275"/>
          </a:xfrm>
          <a:prstGeom prst="line">
            <a:avLst/>
          </a:prstGeom>
          <a:noFill/>
          <a:ln w="50800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" name="Line 3105"/>
          <p:cNvSpPr>
            <a:spLocks noChangeShapeType="1"/>
          </p:cNvSpPr>
          <p:nvPr/>
        </p:nvSpPr>
        <p:spPr bwMode="auto">
          <a:xfrm flipH="1">
            <a:off x="3767677" y="1740209"/>
            <a:ext cx="501556" cy="141695"/>
          </a:xfrm>
          <a:prstGeom prst="line">
            <a:avLst/>
          </a:prstGeom>
          <a:noFill/>
          <a:ln w="50800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gray">
          <a:xfrm>
            <a:off x="1775520" y="3572531"/>
            <a:ext cx="15753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/>
              <a:t>Декондицио-нирование</a:t>
            </a:r>
            <a:endParaRPr lang="ru-RU" sz="1600" b="1" dirty="0" smtClean="0"/>
          </a:p>
          <a:p>
            <a:pPr algn="ctr"/>
            <a:r>
              <a:rPr lang="ru-RU" sz="1600" b="1" dirty="0"/>
              <a:t>л</a:t>
            </a:r>
            <a:r>
              <a:rPr lang="ru-RU" sz="1600" b="1" dirty="0" smtClean="0"/>
              <a:t>егких </a:t>
            </a:r>
            <a:endParaRPr lang="ru-RU" sz="1600" b="1" dirty="0"/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gray">
          <a:xfrm>
            <a:off x="1909251" y="1723765"/>
            <a:ext cx="16964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/>
              <a:t>Пассивное положение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77283" y="6145520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hangingPunct="0">
              <a:tabLst>
                <a:tab pos="457200" algn="l"/>
              </a:tabLst>
            </a:pPr>
            <a:r>
              <a:rPr lang="en-US" sz="1100" dirty="0"/>
              <a:t>Scott </a:t>
            </a:r>
            <a:r>
              <a:rPr lang="en-US" sz="1100" dirty="0" smtClean="0"/>
              <a:t>Rooney</a:t>
            </a:r>
            <a:r>
              <a:rPr lang="ru-RU" sz="1100" dirty="0" smtClean="0"/>
              <a:t> </a:t>
            </a:r>
            <a:r>
              <a:rPr lang="en-US" sz="1100" dirty="0" smtClean="0"/>
              <a:t>S. et al. Systematic </a:t>
            </a:r>
            <a:r>
              <a:rPr lang="en-US" sz="1100" dirty="0"/>
              <a:t>Review of Changes and Recovery in Physical Function and Fitness After Severe Acute Respiratory Syndrome– Related Coronavirus Infection: Implications for COVID-19 </a:t>
            </a:r>
            <a:r>
              <a:rPr lang="en-US" sz="1100" dirty="0" smtClean="0"/>
              <a:t>Rehabilitation 2020  </a:t>
            </a:r>
            <a:endParaRPr lang="ru-RU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7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4466" r="3553" b="4212"/>
          <a:stretch/>
        </p:blipFill>
        <p:spPr>
          <a:xfrm rot="1412442">
            <a:off x="7041175" y="2126731"/>
            <a:ext cx="2277087" cy="23227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11124" r="46210"/>
          <a:stretch/>
        </p:blipFill>
        <p:spPr>
          <a:xfrm>
            <a:off x="1199456" y="1709767"/>
            <a:ext cx="4677398" cy="2992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9757" y="3789040"/>
            <a:ext cx="16244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lowest </a:t>
            </a:r>
            <a:r>
              <a:rPr lang="en-US" sz="1400" b="1" dirty="0" err="1" smtClean="0">
                <a:solidFill>
                  <a:srgbClr val="C00000"/>
                </a:solidFill>
              </a:rPr>
              <a:t>tertiale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6537" y="2060848"/>
            <a:ext cx="15270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highest </a:t>
            </a:r>
            <a:r>
              <a:rPr lang="en-US" sz="1400" b="1" dirty="0" err="1" smtClean="0">
                <a:solidFill>
                  <a:srgbClr val="0070C0"/>
                </a:solidFill>
              </a:rPr>
              <a:t>tertiale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481099"/>
            <a:ext cx="12192000" cy="4801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Кинезотерапия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при легочном фиброзе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(n=46)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1904" y="1348770"/>
            <a:ext cx="382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Шагов в сутки: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68007" y="1983446"/>
            <a:ext cx="26837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Выжившие &gt; 6000 шагов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0" y="4214091"/>
            <a:ext cx="26837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Умершие </a:t>
            </a:r>
            <a:r>
              <a:rPr lang="ru-RU" sz="1600" b="1" dirty="0">
                <a:solidFill>
                  <a:srgbClr val="C00000"/>
                </a:solidFill>
              </a:rPr>
              <a:t>&lt;</a:t>
            </a:r>
            <a:r>
              <a:rPr lang="ru-RU" sz="1600" b="1" dirty="0" smtClean="0">
                <a:solidFill>
                  <a:srgbClr val="C00000"/>
                </a:solidFill>
              </a:rPr>
              <a:t> 4000 шагов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738152" y="6390351"/>
            <a:ext cx="5225752" cy="261610"/>
          </a:xfrm>
        </p:spPr>
        <p:txBody>
          <a:bodyPr wrap="square">
            <a:spAutoFit/>
          </a:bodyPr>
          <a:lstStyle/>
          <a:p>
            <a:pPr indent="449263" algn="r" eaLnBrk="0" hangingPunct="0"/>
            <a:r>
              <a:rPr lang="en-US" sz="11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Behmer</a:t>
            </a:r>
            <a:r>
              <a:rPr lang="en-US" sz="11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F. et al., BMC Pulmonary Rehabilitation, 2017; 17;104 </a:t>
            </a:r>
            <a:endParaRPr lang="ru-RU" sz="1100" dirty="0">
              <a:solidFill>
                <a:schemeClr val="tx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6200000">
            <a:off x="-339445" y="3103464"/>
            <a:ext cx="227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Times New Roman" pitchFamily="18" charset="0"/>
              </a:rPr>
              <a:t>Probability of survival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50929" y="1326303"/>
            <a:ext cx="2461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Calibri" pitchFamily="34" charset="0"/>
                <a:cs typeface="Times New Roman" pitchFamily="18" charset="0"/>
              </a:rPr>
              <a:t>Tertiles</a:t>
            </a:r>
            <a:r>
              <a:rPr lang="en-US" b="1" dirty="0">
                <a:latin typeface="Calibri" pitchFamily="34" charset="0"/>
                <a:cs typeface="Times New Roman" pitchFamily="18" charset="0"/>
              </a:rPr>
              <a:t> of Steps per day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4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Ecology 16x9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76</Template>
  <TotalTime>3765</TotalTime>
  <Words>775</Words>
  <Application>Microsoft Office PowerPoint</Application>
  <PresentationFormat>Широкоэкранный</PresentationFormat>
  <Paragraphs>163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Times New Roman</vt:lpstr>
      <vt:lpstr>Verdana</vt:lpstr>
      <vt:lpstr>1_Ecology 16x9</vt:lpstr>
      <vt:lpstr>Презентация PowerPoint</vt:lpstr>
      <vt:lpstr>Потребность в реабилитации</vt:lpstr>
      <vt:lpstr>Cроки начала реабилитации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Кинезотерапия при легочном фиброзе (n=46)</vt:lpstr>
      <vt:lpstr>Влияние аэробных упражнений на дыхательную систему</vt:lpstr>
      <vt:lpstr>Презентация PowerPoint</vt:lpstr>
      <vt:lpstr>Презентация PowerPoint</vt:lpstr>
      <vt:lpstr>Телереабилитация: эволюция взглядов </vt:lpstr>
      <vt:lpstr>Презентация PowerPoint</vt:lpstr>
      <vt:lpstr>Перспективные технологии</vt:lpstr>
      <vt:lpstr>Презентация PowerPoint</vt:lpstr>
      <vt:lpstr>Методические рекомендации ВОЗ</vt:lpstr>
      <vt:lpstr>Перспективы развития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Пономаренко</dc:creator>
  <cp:lastModifiedBy>Пользователь Windows</cp:lastModifiedBy>
  <cp:revision>254</cp:revision>
  <dcterms:created xsi:type="dcterms:W3CDTF">2016-07-04T11:18:45Z</dcterms:created>
  <dcterms:modified xsi:type="dcterms:W3CDTF">2020-10-27T20:44:59Z</dcterms:modified>
</cp:coreProperties>
</file>