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84" r:id="rId2"/>
    <p:sldId id="742" r:id="rId3"/>
    <p:sldId id="743" r:id="rId4"/>
    <p:sldId id="741" r:id="rId5"/>
    <p:sldId id="744" r:id="rId6"/>
    <p:sldId id="745" r:id="rId7"/>
    <p:sldId id="746" r:id="rId8"/>
    <p:sldId id="739" r:id="rId9"/>
    <p:sldId id="750" r:id="rId10"/>
    <p:sldId id="747" r:id="rId11"/>
    <p:sldId id="748" r:id="rId12"/>
    <p:sldId id="725" r:id="rId13"/>
    <p:sldId id="749" r:id="rId14"/>
    <p:sldId id="737" r:id="rId1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erianov" initials="A" lastIdx="1" clrIdx="0"/>
  <p:cmAuthor id="1" name="Перкина Анастасия Сергеевна" initials="ПАС" lastIdx="1" clrIdx="1">
    <p:extLst>
      <p:ext uri="{19B8F6BF-5375-455C-9EA6-DF929625EA0E}">
        <p15:presenceInfo xmlns:p15="http://schemas.microsoft.com/office/powerpoint/2012/main" userId="S-1-5-21-1105465587-395248452-1539857752-11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24" autoAdjust="0"/>
  </p:normalViewPr>
  <p:slideViewPr>
    <p:cSldViewPr>
      <p:cViewPr varScale="1">
        <p:scale>
          <a:sx n="83" d="100"/>
          <a:sy n="83" d="100"/>
        </p:scale>
        <p:origin x="893" y="62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4C95-3C4D-45DF-9C6B-5F9C746B92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99971-5CD2-43F3-8A93-98A3C418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413F00-3D6B-4132-BCAF-C58E4F983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17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3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FFB6-8A46-46A8-AE28-F1B73888F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EE7C-691D-4CE1-8CD0-271EA3D6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96AB-3E7B-4398-B3F8-4B4F5E64E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8966-8055-4DE7-8454-FEBFA891B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4114-5164-47C7-9628-AB8FCF8D1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AA25-B299-4028-8A39-D9555931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0725-3BAB-4915-BC4C-A4425536A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D859-6E05-494F-908D-D84D20E54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F8A62-93CD-452A-B326-A1E0E549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1D3E7-8749-43BF-A019-1EDD9D3C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7153-CA86-4E63-A394-C582BCC45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A91C-1FA6-4C2A-AC40-8810532EA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E090-AB84-4FA0-82A7-E19677049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ABA6-AC85-4AC5-9DFC-E08470D2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85F1-ADCE-4862-9ADB-6E193E4EA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2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3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3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3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63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1E3660B-0E33-45E5-BDE9-1047B9068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750533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4" y="1138690"/>
            <a:ext cx="8832850" cy="2160587"/>
          </a:xfrm>
        </p:spPr>
        <p:txBody>
          <a:bodyPr>
            <a:noAutofit/>
          </a:bodyPr>
          <a:lstStyle/>
          <a:p>
            <a:pPr marL="0" indent="0" algn="ctr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разочарования и надежды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6092825"/>
            <a:ext cx="1692275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7337" y="3670526"/>
            <a:ext cx="85693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400" b="1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latin typeface="Times New Roman" pitchFamily="18" charset="0"/>
              </a:rPr>
              <a:t>А.В. </a:t>
            </a:r>
            <a:r>
              <a:rPr lang="ru-RU" sz="2400" b="1" dirty="0" smtClean="0">
                <a:latin typeface="Times New Roman" pitchFamily="18" charset="0"/>
              </a:rPr>
              <a:t>Аверьянов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ФГБУ НИИ пульмонологии ФМБА России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ФГБУ ФНКЦ ФМБА России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ЦКБ Управления делами Президента РФ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000" b="1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2"/>
    </mc:Choice>
    <mc:Fallback xmlns="">
      <p:transition xmlns:p14="http://schemas.microsoft.com/office/powerpoint/2010/main" spd="slow" advTm="539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-381000"/>
            <a:ext cx="7543800" cy="1431925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Клетки пуповинной крови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04" t="29631" r="28646" b="22221"/>
          <a:stretch/>
        </p:blipFill>
        <p:spPr>
          <a:xfrm>
            <a:off x="1447800" y="685800"/>
            <a:ext cx="6031523" cy="3733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167" t="43333" r="26250" b="32963"/>
          <a:stretch/>
        </p:blipFill>
        <p:spPr>
          <a:xfrm>
            <a:off x="76200" y="4050268"/>
            <a:ext cx="9067800" cy="2438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4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Shu et al. Stem Cell Research &amp; Therapy (2020) 11:361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2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7"/>
            <a:ext cx="9144000" cy="143192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Вирус-нейтрализующие </a:t>
            </a:r>
            <a:r>
              <a:rPr lang="ru-RU" sz="3200" dirty="0" err="1" smtClean="0">
                <a:solidFill>
                  <a:srgbClr val="FFFF00"/>
                </a:solidFill>
              </a:rPr>
              <a:t>моноклональные</a:t>
            </a:r>
            <a:r>
              <a:rPr lang="ru-RU" sz="3200" dirty="0" smtClean="0">
                <a:solidFill>
                  <a:srgbClr val="FFFF00"/>
                </a:solidFill>
              </a:rPr>
              <a:t> антитела к </a:t>
            </a:r>
            <a:r>
              <a:rPr lang="en-US" sz="3200" dirty="0" smtClean="0">
                <a:solidFill>
                  <a:srgbClr val="FFFF00"/>
                </a:solidFill>
              </a:rPr>
              <a:t>SARS-CoV-2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7" t="18519" r="8854" b="57407"/>
          <a:stretch/>
        </p:blipFill>
        <p:spPr>
          <a:xfrm>
            <a:off x="1752600" y="1438852"/>
            <a:ext cx="5410200" cy="99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999" t="22592" r="18334" b="25556"/>
          <a:stretch/>
        </p:blipFill>
        <p:spPr>
          <a:xfrm>
            <a:off x="723900" y="2514600"/>
            <a:ext cx="7696200" cy="3640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6600" y="6289013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https://investor.regeneron.com/news-releases/</a:t>
            </a:r>
          </a:p>
        </p:txBody>
      </p:sp>
    </p:spTree>
    <p:extLst>
      <p:ext uri="{BB962C8B-B14F-4D97-AF65-F5344CB8AC3E}">
        <p14:creationId xmlns:p14="http://schemas.microsoft.com/office/powerpoint/2010/main" val="12456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80" t="40000" r="26316" b="34000"/>
          <a:stretch/>
        </p:blipFill>
        <p:spPr>
          <a:xfrm>
            <a:off x="386861" y="4618"/>
            <a:ext cx="8370277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500" t="29258" r="29166" b="12964"/>
          <a:stretch/>
        </p:blipFill>
        <p:spPr>
          <a:xfrm>
            <a:off x="2057400" y="2147454"/>
            <a:ext cx="4114800" cy="47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667" t="25185" r="29583" b="55556"/>
          <a:stretch/>
        </p:blipFill>
        <p:spPr>
          <a:xfrm>
            <a:off x="1485900" y="152400"/>
            <a:ext cx="6172200" cy="198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8751" t="50741" r="29999" b="38148"/>
          <a:stretch/>
        </p:blipFill>
        <p:spPr>
          <a:xfrm>
            <a:off x="762000" y="3124200"/>
            <a:ext cx="7620000" cy="152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5000" y="6172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NEJM  October </a:t>
            </a:r>
            <a:r>
              <a:rPr lang="sv-SE" dirty="0"/>
              <a:t>15, 2020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3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543800" cy="9906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Выводы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457200"/>
            <a:ext cx="8610600" cy="4343400"/>
          </a:xfrm>
        </p:spPr>
        <p:txBody>
          <a:bodyPr/>
          <a:lstStyle/>
          <a:p>
            <a:r>
              <a:rPr lang="ru-RU" dirty="0" smtClean="0"/>
              <a:t>На сегодняшний день нет ни одного лекарственного препарата или метода, гарантированно останавливающего прогрессирование </a:t>
            </a:r>
            <a:r>
              <a:rPr lang="en-US" dirty="0" smtClean="0"/>
              <a:t>COVID-19</a:t>
            </a:r>
          </a:p>
          <a:p>
            <a:endParaRPr lang="en-US" dirty="0"/>
          </a:p>
          <a:p>
            <a:r>
              <a:rPr lang="ru-RU" dirty="0" smtClean="0"/>
              <a:t>Большинство предлагаемых противовирусных средств либо неэффективны, либо влияют лишь на симптомы заболевания</a:t>
            </a:r>
          </a:p>
          <a:p>
            <a:endParaRPr lang="ru-RU" dirty="0" smtClean="0"/>
          </a:p>
          <a:p>
            <a:r>
              <a:rPr lang="ru-RU" dirty="0" smtClean="0"/>
              <a:t>Необходимо изучение «прогрессирующего фенотипа», как наиболее уязвимого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1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81200" y="1600200"/>
            <a:ext cx="4495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Внедрение и репликация </a:t>
            </a:r>
            <a:r>
              <a:rPr lang="en-US" dirty="0" smtClean="0">
                <a:solidFill>
                  <a:schemeClr val="bg1"/>
                </a:solidFill>
              </a:rPr>
              <a:t>SARS-COV-2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09800" y="2743200"/>
            <a:ext cx="4572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200" y="4343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Выздоровление (</a:t>
            </a:r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ru-RU" dirty="0" smtClean="0">
                <a:solidFill>
                  <a:schemeClr val="bg1"/>
                </a:solidFill>
              </a:rPr>
              <a:t>80%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5000" y="4305300"/>
            <a:ext cx="3505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Прогрессирующее поражение легких,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ОРДС (</a:t>
            </a:r>
            <a:r>
              <a:rPr lang="en-US" dirty="0" smtClean="0">
                <a:solidFill>
                  <a:schemeClr val="bg1"/>
                </a:solidFill>
              </a:rPr>
              <a:t>~20%)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Смерть (</a:t>
            </a:r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ru-RU" dirty="0" smtClean="0">
                <a:solidFill>
                  <a:schemeClr val="bg1"/>
                </a:solidFill>
              </a:rPr>
              <a:t> 5%)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181600" y="2715202"/>
            <a:ext cx="1600200" cy="1475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159" y="3083769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Пропорциональный</a:t>
            </a:r>
          </a:p>
          <a:p>
            <a:r>
              <a:rPr lang="ru-RU" dirty="0"/>
              <a:t>и</a:t>
            </a:r>
            <a:r>
              <a:rPr lang="ru-RU" dirty="0" smtClean="0"/>
              <a:t>ммунный ответ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57106" y="2706469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Непропорциональный</a:t>
            </a:r>
          </a:p>
          <a:p>
            <a:r>
              <a:rPr lang="ru-RU" dirty="0"/>
              <a:t>и</a:t>
            </a:r>
            <a:r>
              <a:rPr lang="ru-RU" dirty="0" smtClean="0"/>
              <a:t>ммунный ответ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/>
          <a:srcRect l="31313" t="17620" r="29293" b="15716"/>
          <a:stretch/>
        </p:blipFill>
        <p:spPr>
          <a:xfrm>
            <a:off x="76200" y="1676400"/>
            <a:ext cx="4495800" cy="4034692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3"/>
          <a:srcRect l="35938" t="25925" r="26563" b="14815"/>
          <a:stretch/>
        </p:blipFill>
        <p:spPr>
          <a:xfrm>
            <a:off x="4572000" y="1694043"/>
            <a:ext cx="4524375" cy="4021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295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15.10.2020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295400"/>
            <a:ext cx="13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17.10.2020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982" y="112425"/>
            <a:ext cx="8229600" cy="8683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Лечение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COVID-19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3346" y="11264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Этиотропные препараты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3346" y="2008621"/>
            <a:ext cx="4040188" cy="3951288"/>
          </a:xfrm>
        </p:spPr>
        <p:txBody>
          <a:bodyPr/>
          <a:lstStyle/>
          <a:p>
            <a:r>
              <a:rPr lang="ru-RU" dirty="0" err="1" smtClean="0"/>
              <a:t>Лопинавир</a:t>
            </a:r>
            <a:r>
              <a:rPr lang="ru-RU" dirty="0" smtClean="0"/>
              <a:t>/</a:t>
            </a:r>
            <a:r>
              <a:rPr lang="ru-RU" dirty="0" err="1" smtClean="0"/>
              <a:t>ритонавир</a:t>
            </a:r>
            <a:endParaRPr lang="ru-RU" dirty="0" smtClean="0"/>
          </a:p>
          <a:p>
            <a:r>
              <a:rPr lang="ru-RU" dirty="0" err="1" smtClean="0"/>
              <a:t>Гидроксихлорохин</a:t>
            </a:r>
            <a:endParaRPr lang="ru-RU" dirty="0" smtClean="0"/>
          </a:p>
          <a:p>
            <a:r>
              <a:rPr lang="ru-RU" dirty="0" err="1" smtClean="0"/>
              <a:t>Мефлохин</a:t>
            </a:r>
            <a:endParaRPr lang="ru-RU" dirty="0" smtClean="0"/>
          </a:p>
          <a:p>
            <a:r>
              <a:rPr lang="ru-RU" dirty="0" err="1" smtClean="0"/>
              <a:t>Азитромицин</a:t>
            </a:r>
            <a:endParaRPr lang="ru-RU" dirty="0" smtClean="0"/>
          </a:p>
          <a:p>
            <a:r>
              <a:rPr lang="ru-RU" dirty="0" err="1" smtClean="0"/>
              <a:t>Триазавирин</a:t>
            </a:r>
            <a:endParaRPr lang="ru-RU" dirty="0" smtClean="0"/>
          </a:p>
          <a:p>
            <a:r>
              <a:rPr lang="ru-RU" dirty="0" err="1" smtClean="0"/>
              <a:t>Умифеновир</a:t>
            </a:r>
            <a:endParaRPr lang="ru-RU" dirty="0" smtClean="0"/>
          </a:p>
          <a:p>
            <a:r>
              <a:rPr lang="ru-RU" dirty="0" err="1" smtClean="0"/>
              <a:t>Фавипиравир</a:t>
            </a:r>
            <a:endParaRPr lang="ru-RU" dirty="0" smtClean="0"/>
          </a:p>
          <a:p>
            <a:r>
              <a:rPr lang="ru-RU" dirty="0" err="1"/>
              <a:t>Ремдесивир</a:t>
            </a:r>
            <a:endParaRPr lang="ru-RU" dirty="0"/>
          </a:p>
          <a:p>
            <a:r>
              <a:rPr lang="ru-RU" dirty="0" smtClean="0"/>
              <a:t>Плазма </a:t>
            </a:r>
            <a:r>
              <a:rPr lang="ru-RU" dirty="0" err="1" smtClean="0"/>
              <a:t>реконвалесцентов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65807" y="112640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Патогенетические препараты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и методы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14800"/>
          </a:xfrm>
        </p:spPr>
        <p:txBody>
          <a:bodyPr/>
          <a:lstStyle/>
          <a:p>
            <a:r>
              <a:rPr lang="ru-RU" dirty="0"/>
              <a:t>Системные кортикостероиды</a:t>
            </a:r>
          </a:p>
          <a:p>
            <a:r>
              <a:rPr lang="ru-RU" dirty="0" err="1" smtClean="0"/>
              <a:t>Моноклональные</a:t>
            </a:r>
            <a:r>
              <a:rPr lang="ru-RU" dirty="0" smtClean="0"/>
              <a:t> антитела к ключевым факторам воспаления</a:t>
            </a:r>
          </a:p>
          <a:p>
            <a:r>
              <a:rPr lang="ru-RU" dirty="0" smtClean="0"/>
              <a:t>Ингибиторы </a:t>
            </a:r>
            <a:r>
              <a:rPr lang="ru-RU" dirty="0" err="1" smtClean="0"/>
              <a:t>янус-киназ</a:t>
            </a:r>
            <a:endParaRPr lang="ru-RU" dirty="0" smtClean="0"/>
          </a:p>
          <a:p>
            <a:r>
              <a:rPr lang="ru-RU" dirty="0" err="1" smtClean="0"/>
              <a:t>Плазмообменные</a:t>
            </a:r>
            <a:r>
              <a:rPr lang="ru-RU" dirty="0" smtClean="0"/>
              <a:t> и сорбционные технологии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4583" t="27037" r="14584" b="39630"/>
          <a:stretch/>
        </p:blipFill>
        <p:spPr>
          <a:xfrm>
            <a:off x="838200" y="9236"/>
            <a:ext cx="7924800" cy="29230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71" t="42593" r="13020" b="20370"/>
          <a:stretch/>
        </p:blipFill>
        <p:spPr>
          <a:xfrm>
            <a:off x="762000" y="3048000"/>
            <a:ext cx="80772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6211682"/>
            <a:ext cx="891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Ремдесивир</a:t>
            </a:r>
            <a:r>
              <a:rPr lang="ru-RU" dirty="0" smtClean="0"/>
              <a:t> не снижает летальность у госпитализированных больных </a:t>
            </a:r>
            <a:r>
              <a:rPr lang="en-US" dirty="0" smtClean="0"/>
              <a:t>COVID-19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4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38" t="16667" r="25521" b="61111"/>
          <a:stretch/>
        </p:blipFill>
        <p:spPr>
          <a:xfrm>
            <a:off x="1447800" y="152401"/>
            <a:ext cx="5989633" cy="1466849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62" t="24075" r="28151" b="24873"/>
          <a:stretch/>
        </p:blipFill>
        <p:spPr>
          <a:xfrm>
            <a:off x="650430" y="1677065"/>
            <a:ext cx="7584372" cy="4809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68095" y="6488668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Клиническая практика №2 2020 с 38-50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6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982" y="112425"/>
            <a:ext cx="8229600" cy="8683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Лечение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COVID-19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3346" y="112640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Этиотропные препараты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3346" y="2008621"/>
            <a:ext cx="4040188" cy="3951288"/>
          </a:xfrm>
        </p:spPr>
        <p:txBody>
          <a:bodyPr/>
          <a:lstStyle/>
          <a:p>
            <a:r>
              <a:rPr lang="ru-RU" dirty="0" err="1" smtClean="0"/>
              <a:t>Лопинавир</a:t>
            </a:r>
            <a:r>
              <a:rPr lang="ru-RU" dirty="0" smtClean="0"/>
              <a:t>/</a:t>
            </a:r>
            <a:r>
              <a:rPr lang="ru-RU" dirty="0" err="1" smtClean="0"/>
              <a:t>ритонавир</a:t>
            </a:r>
            <a:endParaRPr lang="ru-RU" dirty="0" smtClean="0"/>
          </a:p>
          <a:p>
            <a:r>
              <a:rPr lang="ru-RU" dirty="0" err="1" smtClean="0"/>
              <a:t>Гидроксихлорохин</a:t>
            </a:r>
            <a:endParaRPr lang="ru-RU" dirty="0" smtClean="0"/>
          </a:p>
          <a:p>
            <a:r>
              <a:rPr lang="ru-RU" dirty="0" err="1" smtClean="0"/>
              <a:t>Мефлохин</a:t>
            </a:r>
            <a:endParaRPr lang="ru-RU" dirty="0" smtClean="0"/>
          </a:p>
          <a:p>
            <a:r>
              <a:rPr lang="ru-RU" dirty="0" err="1" smtClean="0"/>
              <a:t>Азитромицин</a:t>
            </a:r>
            <a:endParaRPr lang="ru-RU" dirty="0" smtClean="0"/>
          </a:p>
          <a:p>
            <a:r>
              <a:rPr lang="ru-RU" dirty="0" err="1" smtClean="0"/>
              <a:t>Триазавирин</a:t>
            </a:r>
            <a:endParaRPr lang="ru-RU" dirty="0" smtClean="0"/>
          </a:p>
          <a:p>
            <a:r>
              <a:rPr lang="ru-RU" dirty="0" err="1" smtClean="0"/>
              <a:t>Умифеновир</a:t>
            </a:r>
            <a:endParaRPr lang="ru-RU" dirty="0" smtClean="0"/>
          </a:p>
          <a:p>
            <a:r>
              <a:rPr lang="ru-RU" dirty="0" err="1" smtClean="0"/>
              <a:t>Фавипиравир</a:t>
            </a:r>
            <a:endParaRPr lang="ru-RU" dirty="0" smtClean="0"/>
          </a:p>
          <a:p>
            <a:r>
              <a:rPr lang="ru-RU" dirty="0" err="1"/>
              <a:t>Ремдесивир</a:t>
            </a:r>
            <a:endParaRPr lang="ru-RU" dirty="0"/>
          </a:p>
          <a:p>
            <a:r>
              <a:rPr lang="ru-RU" dirty="0" smtClean="0"/>
              <a:t>Плазма </a:t>
            </a:r>
            <a:r>
              <a:rPr lang="ru-RU" dirty="0" err="1" smtClean="0"/>
              <a:t>реконвалесцентов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65807" y="112640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Патогенетические препараты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и методы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14800"/>
          </a:xfrm>
        </p:spPr>
        <p:txBody>
          <a:bodyPr/>
          <a:lstStyle/>
          <a:p>
            <a:r>
              <a:rPr lang="ru-RU" dirty="0"/>
              <a:t>Системные кортикостероиды</a:t>
            </a:r>
          </a:p>
          <a:p>
            <a:r>
              <a:rPr lang="ru-RU" dirty="0" err="1" smtClean="0"/>
              <a:t>Моноклональные</a:t>
            </a:r>
            <a:r>
              <a:rPr lang="ru-RU" dirty="0" smtClean="0"/>
              <a:t> антитела к ключевым факторам воспаления</a:t>
            </a:r>
          </a:p>
          <a:p>
            <a:r>
              <a:rPr lang="ru-RU" dirty="0" smtClean="0"/>
              <a:t>Ингибиторы </a:t>
            </a:r>
            <a:r>
              <a:rPr lang="ru-RU" dirty="0" err="1" smtClean="0"/>
              <a:t>янус-киназ</a:t>
            </a:r>
            <a:endParaRPr lang="ru-RU" dirty="0" smtClean="0"/>
          </a:p>
          <a:p>
            <a:r>
              <a:rPr lang="ru-RU" dirty="0" err="1" smtClean="0"/>
              <a:t>Плазмообменные</a:t>
            </a:r>
            <a:r>
              <a:rPr lang="ru-RU" dirty="0" smtClean="0"/>
              <a:t> и сорбционные технологии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8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37" t="18519" r="25521" b="29630"/>
          <a:stretch/>
        </p:blipFill>
        <p:spPr>
          <a:xfrm>
            <a:off x="1447800" y="166687"/>
            <a:ext cx="5495131" cy="314007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1564" t="24075" r="33854" b="24074"/>
          <a:stretch/>
        </p:blipFill>
        <p:spPr bwMode="auto">
          <a:xfrm>
            <a:off x="1043709" y="3581400"/>
            <a:ext cx="6838723" cy="30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7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83" t="36297" r="50000" b="53332"/>
          <a:stretch/>
        </p:blipFill>
        <p:spPr>
          <a:xfrm>
            <a:off x="1524000" y="228600"/>
            <a:ext cx="5644243" cy="12954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48" t="34427" r="38679" b="11475"/>
          <a:stretch/>
        </p:blipFill>
        <p:spPr>
          <a:xfrm>
            <a:off x="914400" y="1828800"/>
            <a:ext cx="7001164" cy="43592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6600" y="6308149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Crit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 Care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Explor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. 2020 Sep; 2(9): e0223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4492</TotalTime>
  <Words>213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</vt:lpstr>
      <vt:lpstr>Tahoma</vt:lpstr>
      <vt:lpstr>Times New Roman</vt:lpstr>
      <vt:lpstr>Wingdings</vt:lpstr>
      <vt:lpstr>Сумерки</vt:lpstr>
      <vt:lpstr>Презентация PowerPoint</vt:lpstr>
      <vt:lpstr>Презентация PowerPoint</vt:lpstr>
      <vt:lpstr>Презентация PowerPoint</vt:lpstr>
      <vt:lpstr>Лечение COVID-19</vt:lpstr>
      <vt:lpstr>Презентация PowerPoint</vt:lpstr>
      <vt:lpstr>Презентация PowerPoint</vt:lpstr>
      <vt:lpstr>Лечение COVID-19</vt:lpstr>
      <vt:lpstr>Презентация PowerPoint</vt:lpstr>
      <vt:lpstr>Презентация PowerPoint</vt:lpstr>
      <vt:lpstr>Клетки пуповинной крови</vt:lpstr>
      <vt:lpstr>Вирус-нейтрализующие моноклональные антитела к SARS-CoV-2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Олеся</dc:creator>
  <cp:lastModifiedBy>Qwerty</cp:lastModifiedBy>
  <cp:revision>265</cp:revision>
  <cp:lastPrinted>2020-05-06T19:14:51Z</cp:lastPrinted>
  <dcterms:created xsi:type="dcterms:W3CDTF">1601-01-01T00:00:00Z</dcterms:created>
  <dcterms:modified xsi:type="dcterms:W3CDTF">2020-10-26T15:57:33Z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