
<file path=[Content_Types].xml><?xml version="1.0" encoding="utf-8"?>
<Types xmlns="http://schemas.openxmlformats.org/package/2006/content-types">
  <Default Extension="glb" ContentType="model/gltf.binary"/>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412" r:id="rId2"/>
    <p:sldId id="263" r:id="rId3"/>
    <p:sldId id="538" r:id="rId4"/>
    <p:sldId id="540" r:id="rId5"/>
    <p:sldId id="543" r:id="rId6"/>
    <p:sldId id="268" r:id="rId7"/>
    <p:sldId id="267" r:id="rId8"/>
    <p:sldId id="505" r:id="rId9"/>
    <p:sldId id="544" r:id="rId10"/>
    <p:sldId id="545" r:id="rId11"/>
    <p:sldId id="486" r:id="rId12"/>
    <p:sldId id="546" r:id="rId13"/>
    <p:sldId id="547" r:id="rId14"/>
    <p:sldId id="548" r:id="rId15"/>
    <p:sldId id="549" r:id="rId16"/>
    <p:sldId id="550" r:id="rId17"/>
    <p:sldId id="473" r:id="rId18"/>
    <p:sldId id="551" r:id="rId19"/>
    <p:sldId id="567" r:id="rId20"/>
    <p:sldId id="568" r:id="rId21"/>
    <p:sldId id="553" r:id="rId22"/>
    <p:sldId id="569" r:id="rId23"/>
    <p:sldId id="570" r:id="rId24"/>
    <p:sldId id="571" r:id="rId25"/>
    <p:sldId id="566" r:id="rId26"/>
    <p:sldId id="388" r:id="rId27"/>
    <p:sldId id="572" r:id="rId28"/>
    <p:sldId id="573" r:id="rId29"/>
    <p:sldId id="574" r:id="rId30"/>
    <p:sldId id="575" r:id="rId3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49"/>
    <p:restoredTop sz="94627"/>
  </p:normalViewPr>
  <p:slideViewPr>
    <p:cSldViewPr snapToGrid="0" snapToObjects="1">
      <p:cViewPr varScale="1">
        <p:scale>
          <a:sx n="108" d="100"/>
          <a:sy n="108" d="100"/>
        </p:scale>
        <p:origin x="540" y="108"/>
      </p:cViewPr>
      <p:guideLst/>
    </p:cSldViewPr>
  </p:slideViewPr>
  <p:outlineViewPr>
    <p:cViewPr>
      <p:scale>
        <a:sx n="33" d="100"/>
        <a:sy n="33" d="100"/>
      </p:scale>
      <p:origin x="0" y="-38056"/>
    </p:cViewPr>
    <p:sldLst>
      <p:sld r:id="rId1" collapse="1"/>
    </p:sldLst>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7750D-C0B4-6D4E-B3C2-69244E40220E}" type="datetimeFigureOut">
              <a:rPr lang="ru-RU" smtClean="0"/>
              <a:t>29.10.2020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7CE988-7117-F748-8E0C-EFA34FF3EC01}" type="slidenum">
              <a:rPr lang="ru-RU" smtClean="0"/>
              <a:t>‹#›</a:t>
            </a:fld>
            <a:endParaRPr lang="ru-RU"/>
          </a:p>
        </p:txBody>
      </p:sp>
    </p:spTree>
    <p:extLst>
      <p:ext uri="{BB962C8B-B14F-4D97-AF65-F5344CB8AC3E}">
        <p14:creationId xmlns:p14="http://schemas.microsoft.com/office/powerpoint/2010/main" val="1865434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37CE988-7117-F748-8E0C-EFA34FF3EC01}" type="slidenum">
              <a:rPr lang="ru-RU" smtClean="0"/>
              <a:t>1</a:t>
            </a:fld>
            <a:endParaRPr lang="ru-RU"/>
          </a:p>
        </p:txBody>
      </p:sp>
    </p:spTree>
    <p:extLst>
      <p:ext uri="{BB962C8B-B14F-4D97-AF65-F5344CB8AC3E}">
        <p14:creationId xmlns:p14="http://schemas.microsoft.com/office/powerpoint/2010/main" val="11796822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5"/>
          </p:nvPr>
        </p:nvSpPr>
        <p:spPr/>
        <p:txBody>
          <a:bodyPr/>
          <a:lstStyle/>
          <a:p>
            <a:fld id="{937CE988-7117-F748-8E0C-EFA34FF3EC01}" type="slidenum">
              <a:rPr lang="ru-RU" smtClean="0"/>
              <a:t>3</a:t>
            </a:fld>
            <a:endParaRPr lang="ru-RU"/>
          </a:p>
        </p:txBody>
      </p:sp>
    </p:spTree>
    <p:extLst>
      <p:ext uri="{BB962C8B-B14F-4D97-AF65-F5344CB8AC3E}">
        <p14:creationId xmlns:p14="http://schemas.microsoft.com/office/powerpoint/2010/main" val="799504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37CE988-7117-F748-8E0C-EFA34FF3EC01}" type="slidenum">
              <a:rPr lang="ru-RU" smtClean="0"/>
              <a:t>10</a:t>
            </a:fld>
            <a:endParaRPr lang="ru-RU"/>
          </a:p>
        </p:txBody>
      </p:sp>
    </p:spTree>
    <p:extLst>
      <p:ext uri="{BB962C8B-B14F-4D97-AF65-F5344CB8AC3E}">
        <p14:creationId xmlns:p14="http://schemas.microsoft.com/office/powerpoint/2010/main" val="3492918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37CE988-7117-F748-8E0C-EFA34FF3EC01}" type="slidenum">
              <a:rPr lang="ru-RU" smtClean="0"/>
              <a:t>18</a:t>
            </a:fld>
            <a:endParaRPr lang="ru-RU"/>
          </a:p>
        </p:txBody>
      </p:sp>
    </p:spTree>
    <p:extLst>
      <p:ext uri="{BB962C8B-B14F-4D97-AF65-F5344CB8AC3E}">
        <p14:creationId xmlns:p14="http://schemas.microsoft.com/office/powerpoint/2010/main" val="2586478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37CE988-7117-F748-8E0C-EFA34FF3EC01}" type="slidenum">
              <a:rPr lang="ru-RU" smtClean="0"/>
              <a:t>20</a:t>
            </a:fld>
            <a:endParaRPr lang="ru-RU"/>
          </a:p>
        </p:txBody>
      </p:sp>
    </p:spTree>
    <p:extLst>
      <p:ext uri="{BB962C8B-B14F-4D97-AF65-F5344CB8AC3E}">
        <p14:creationId xmlns:p14="http://schemas.microsoft.com/office/powerpoint/2010/main" val="22898328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Прямоуг. 7">
            <a:extLst>
              <a:ext uri="{FF2B5EF4-FFF2-40B4-BE49-F238E27FC236}">
                <a16:creationId xmlns:a16="http://schemas.microsoft.com/office/drawing/2014/main" id="{EFD1BDE1-61C0-4A48-94E5-6EF76847AE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742950" indent="-28575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2pPr>
            <a:lvl3pPr marL="11430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3pPr>
            <a:lvl4pPr marL="16002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4pPr>
            <a:lvl5pPr marL="20574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9pPr>
          </a:lstStyle>
          <a:p>
            <a:fld id="{743357C2-8256-4D4A-8090-4E54DC0AA57F}" type="slidenum">
              <a:rPr kumimoji="0" lang="ru-RU" altLang="ru-RU">
                <a:solidFill>
                  <a:schemeClr val="tx1"/>
                </a:solidFill>
              </a:rPr>
              <a:pPr/>
              <a:t>22</a:t>
            </a:fld>
            <a:endParaRPr kumimoji="0" lang="ru-RU" altLang="ru-RU">
              <a:solidFill>
                <a:schemeClr val="tx1"/>
              </a:solidFill>
            </a:endParaRPr>
          </a:p>
        </p:txBody>
      </p:sp>
      <p:sp>
        <p:nvSpPr>
          <p:cNvPr id="114690" name="Прямоуг. 2">
            <a:extLst>
              <a:ext uri="{FF2B5EF4-FFF2-40B4-BE49-F238E27FC236}">
                <a16:creationId xmlns:a16="http://schemas.microsoft.com/office/drawing/2014/main" id="{E68E8468-EF4B-0244-90C0-3E32F1D4235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Прямоуг. 3">
            <a:extLst>
              <a:ext uri="{FF2B5EF4-FFF2-40B4-BE49-F238E27FC236}">
                <a16:creationId xmlns:a16="http://schemas.microsoft.com/office/drawing/2014/main" id="{991B67B4-B8E9-BB46-AF6C-4DF97FE4B3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kumimoji="0" lang="ru-RU" altLang="ru-RU">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1402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2FDEE58-A522-F740-B55D-742962089A08}"/>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61A39418-60A2-AC4B-A610-D7A5C81953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DBA97153-C4A5-3C43-88FE-1D17459B6895}"/>
              </a:ext>
            </a:extLst>
          </p:cNvPr>
          <p:cNvSpPr>
            <a:spLocks noGrp="1"/>
          </p:cNvSpPr>
          <p:nvPr>
            <p:ph type="dt" sz="half" idx="10"/>
          </p:nvPr>
        </p:nvSpPr>
        <p:spPr/>
        <p:txBody>
          <a:bodyPr/>
          <a:lstStyle/>
          <a:p>
            <a:fld id="{C8E93DE4-C27F-9743-9CEB-6E429B167E5B}" type="datetimeFigureOut">
              <a:rPr lang="ru-RU" smtClean="0"/>
              <a:t>29.10.2020</a:t>
            </a:fld>
            <a:endParaRPr lang="ru-RU"/>
          </a:p>
        </p:txBody>
      </p:sp>
      <p:sp>
        <p:nvSpPr>
          <p:cNvPr id="5" name="Нижний колонтитул 4">
            <a:extLst>
              <a:ext uri="{FF2B5EF4-FFF2-40B4-BE49-F238E27FC236}">
                <a16:creationId xmlns:a16="http://schemas.microsoft.com/office/drawing/2014/main" id="{ADC4AB62-C68F-594E-BB06-6B293F9E3B3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09F2BC3-4AFE-D449-9988-9520DCDA93B2}"/>
              </a:ext>
            </a:extLst>
          </p:cNvPr>
          <p:cNvSpPr>
            <a:spLocks noGrp="1"/>
          </p:cNvSpPr>
          <p:nvPr>
            <p:ph type="sldNum" sz="quarter" idx="12"/>
          </p:nvPr>
        </p:nvSpPr>
        <p:spPr/>
        <p:txBody>
          <a:bodyPr/>
          <a:lstStyle/>
          <a:p>
            <a:fld id="{50F9147C-42BA-894A-9E11-CDAD7DF52761}" type="slidenum">
              <a:rPr lang="ru-RU" smtClean="0"/>
              <a:t>‹#›</a:t>
            </a:fld>
            <a:endParaRPr lang="ru-RU"/>
          </a:p>
        </p:txBody>
      </p:sp>
    </p:spTree>
    <p:extLst>
      <p:ext uri="{BB962C8B-B14F-4D97-AF65-F5344CB8AC3E}">
        <p14:creationId xmlns:p14="http://schemas.microsoft.com/office/powerpoint/2010/main" val="2551367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EAA6D92-229F-7542-9AC6-F5FD6B4E856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FC9D22B0-E57A-2B49-8979-C599EE6F0955}"/>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9B86A3CD-0720-D541-A445-03FAEAD21CDC}"/>
              </a:ext>
            </a:extLst>
          </p:cNvPr>
          <p:cNvSpPr>
            <a:spLocks noGrp="1"/>
          </p:cNvSpPr>
          <p:nvPr>
            <p:ph type="dt" sz="half" idx="10"/>
          </p:nvPr>
        </p:nvSpPr>
        <p:spPr/>
        <p:txBody>
          <a:bodyPr/>
          <a:lstStyle/>
          <a:p>
            <a:fld id="{C8E93DE4-C27F-9743-9CEB-6E429B167E5B}" type="datetimeFigureOut">
              <a:rPr lang="ru-RU" smtClean="0"/>
              <a:t>29.10.2020</a:t>
            </a:fld>
            <a:endParaRPr lang="ru-RU"/>
          </a:p>
        </p:txBody>
      </p:sp>
      <p:sp>
        <p:nvSpPr>
          <p:cNvPr id="5" name="Нижний колонтитул 4">
            <a:extLst>
              <a:ext uri="{FF2B5EF4-FFF2-40B4-BE49-F238E27FC236}">
                <a16:creationId xmlns:a16="http://schemas.microsoft.com/office/drawing/2014/main" id="{B898E82C-BC3E-3E4E-87AB-4BC0B6DED6E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0D4EAE6F-2AA6-704F-8946-94928189C3CF}"/>
              </a:ext>
            </a:extLst>
          </p:cNvPr>
          <p:cNvSpPr>
            <a:spLocks noGrp="1"/>
          </p:cNvSpPr>
          <p:nvPr>
            <p:ph type="sldNum" sz="quarter" idx="12"/>
          </p:nvPr>
        </p:nvSpPr>
        <p:spPr/>
        <p:txBody>
          <a:bodyPr/>
          <a:lstStyle/>
          <a:p>
            <a:fld id="{50F9147C-42BA-894A-9E11-CDAD7DF52761}" type="slidenum">
              <a:rPr lang="ru-RU" smtClean="0"/>
              <a:t>‹#›</a:t>
            </a:fld>
            <a:endParaRPr lang="ru-RU"/>
          </a:p>
        </p:txBody>
      </p:sp>
    </p:spTree>
    <p:extLst>
      <p:ext uri="{BB962C8B-B14F-4D97-AF65-F5344CB8AC3E}">
        <p14:creationId xmlns:p14="http://schemas.microsoft.com/office/powerpoint/2010/main" val="1743098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7CF2A065-98C4-1D46-97E4-D98CE0C29B05}"/>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11FE8B61-F29F-EE45-9F48-544D8CBDCDF2}"/>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011D3550-D4DF-D44E-B938-D38AB6BAC0BC}"/>
              </a:ext>
            </a:extLst>
          </p:cNvPr>
          <p:cNvSpPr>
            <a:spLocks noGrp="1"/>
          </p:cNvSpPr>
          <p:nvPr>
            <p:ph type="dt" sz="half" idx="10"/>
          </p:nvPr>
        </p:nvSpPr>
        <p:spPr/>
        <p:txBody>
          <a:bodyPr/>
          <a:lstStyle/>
          <a:p>
            <a:fld id="{C8E93DE4-C27F-9743-9CEB-6E429B167E5B}" type="datetimeFigureOut">
              <a:rPr lang="ru-RU" smtClean="0"/>
              <a:t>29.10.2020</a:t>
            </a:fld>
            <a:endParaRPr lang="ru-RU"/>
          </a:p>
        </p:txBody>
      </p:sp>
      <p:sp>
        <p:nvSpPr>
          <p:cNvPr id="5" name="Нижний колонтитул 4">
            <a:extLst>
              <a:ext uri="{FF2B5EF4-FFF2-40B4-BE49-F238E27FC236}">
                <a16:creationId xmlns:a16="http://schemas.microsoft.com/office/drawing/2014/main" id="{3DAECCB2-2DE3-0A41-A18A-B795A1377E1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03701F7-9E39-1C49-9BAB-B449E64AE007}"/>
              </a:ext>
            </a:extLst>
          </p:cNvPr>
          <p:cNvSpPr>
            <a:spLocks noGrp="1"/>
          </p:cNvSpPr>
          <p:nvPr>
            <p:ph type="sldNum" sz="quarter" idx="12"/>
          </p:nvPr>
        </p:nvSpPr>
        <p:spPr/>
        <p:txBody>
          <a:bodyPr/>
          <a:lstStyle/>
          <a:p>
            <a:fld id="{50F9147C-42BA-894A-9E11-CDAD7DF52761}" type="slidenum">
              <a:rPr lang="ru-RU" smtClean="0"/>
              <a:t>‹#›</a:t>
            </a:fld>
            <a:endParaRPr lang="ru-RU"/>
          </a:p>
        </p:txBody>
      </p:sp>
    </p:spTree>
    <p:extLst>
      <p:ext uri="{BB962C8B-B14F-4D97-AF65-F5344CB8AC3E}">
        <p14:creationId xmlns:p14="http://schemas.microsoft.com/office/powerpoint/2010/main" val="3936314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FB48414-D9A8-2A42-AF14-B15D9341D1BE}"/>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2837D424-0AAF-1B4B-956F-D06CDF34BD84}"/>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6449857B-FB2C-8748-9462-60D89156C694}"/>
              </a:ext>
            </a:extLst>
          </p:cNvPr>
          <p:cNvSpPr>
            <a:spLocks noGrp="1"/>
          </p:cNvSpPr>
          <p:nvPr>
            <p:ph type="dt" sz="half" idx="10"/>
          </p:nvPr>
        </p:nvSpPr>
        <p:spPr/>
        <p:txBody>
          <a:bodyPr/>
          <a:lstStyle/>
          <a:p>
            <a:fld id="{C8E93DE4-C27F-9743-9CEB-6E429B167E5B}" type="datetimeFigureOut">
              <a:rPr lang="ru-RU" smtClean="0"/>
              <a:t>29.10.2020</a:t>
            </a:fld>
            <a:endParaRPr lang="ru-RU"/>
          </a:p>
        </p:txBody>
      </p:sp>
      <p:sp>
        <p:nvSpPr>
          <p:cNvPr id="5" name="Нижний колонтитул 4">
            <a:extLst>
              <a:ext uri="{FF2B5EF4-FFF2-40B4-BE49-F238E27FC236}">
                <a16:creationId xmlns:a16="http://schemas.microsoft.com/office/drawing/2014/main" id="{21D2167E-1D15-7745-9241-2B57FBD06439}"/>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5ECEF59D-9DF9-024E-82CA-8391F5572CC8}"/>
              </a:ext>
            </a:extLst>
          </p:cNvPr>
          <p:cNvSpPr>
            <a:spLocks noGrp="1"/>
          </p:cNvSpPr>
          <p:nvPr>
            <p:ph type="sldNum" sz="quarter" idx="12"/>
          </p:nvPr>
        </p:nvSpPr>
        <p:spPr/>
        <p:txBody>
          <a:bodyPr/>
          <a:lstStyle/>
          <a:p>
            <a:fld id="{50F9147C-42BA-894A-9E11-CDAD7DF52761}" type="slidenum">
              <a:rPr lang="ru-RU" smtClean="0"/>
              <a:t>‹#›</a:t>
            </a:fld>
            <a:endParaRPr lang="ru-RU"/>
          </a:p>
        </p:txBody>
      </p:sp>
    </p:spTree>
    <p:extLst>
      <p:ext uri="{BB962C8B-B14F-4D97-AF65-F5344CB8AC3E}">
        <p14:creationId xmlns:p14="http://schemas.microsoft.com/office/powerpoint/2010/main" val="35043261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C6F674-F698-0B4E-82A6-F522BED3D799}"/>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21F155FE-49DB-A349-A5F9-6F95A311C88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E9924B78-25A7-DF47-A816-B6BAB87A942B}"/>
              </a:ext>
            </a:extLst>
          </p:cNvPr>
          <p:cNvSpPr>
            <a:spLocks noGrp="1"/>
          </p:cNvSpPr>
          <p:nvPr>
            <p:ph type="dt" sz="half" idx="10"/>
          </p:nvPr>
        </p:nvSpPr>
        <p:spPr/>
        <p:txBody>
          <a:bodyPr/>
          <a:lstStyle/>
          <a:p>
            <a:fld id="{C8E93DE4-C27F-9743-9CEB-6E429B167E5B}" type="datetimeFigureOut">
              <a:rPr lang="ru-RU" smtClean="0"/>
              <a:t>29.10.2020</a:t>
            </a:fld>
            <a:endParaRPr lang="ru-RU"/>
          </a:p>
        </p:txBody>
      </p:sp>
      <p:sp>
        <p:nvSpPr>
          <p:cNvPr id="5" name="Нижний колонтитул 4">
            <a:extLst>
              <a:ext uri="{FF2B5EF4-FFF2-40B4-BE49-F238E27FC236}">
                <a16:creationId xmlns:a16="http://schemas.microsoft.com/office/drawing/2014/main" id="{20F245F1-6969-5D44-B277-F2175AC9A924}"/>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BCE30D0F-FA1F-7D4B-AB9F-E71E7B32087F}"/>
              </a:ext>
            </a:extLst>
          </p:cNvPr>
          <p:cNvSpPr>
            <a:spLocks noGrp="1"/>
          </p:cNvSpPr>
          <p:nvPr>
            <p:ph type="sldNum" sz="quarter" idx="12"/>
          </p:nvPr>
        </p:nvSpPr>
        <p:spPr/>
        <p:txBody>
          <a:bodyPr/>
          <a:lstStyle/>
          <a:p>
            <a:fld id="{50F9147C-42BA-894A-9E11-CDAD7DF52761}" type="slidenum">
              <a:rPr lang="ru-RU" smtClean="0"/>
              <a:t>‹#›</a:t>
            </a:fld>
            <a:endParaRPr lang="ru-RU"/>
          </a:p>
        </p:txBody>
      </p:sp>
    </p:spTree>
    <p:extLst>
      <p:ext uri="{BB962C8B-B14F-4D97-AF65-F5344CB8AC3E}">
        <p14:creationId xmlns:p14="http://schemas.microsoft.com/office/powerpoint/2010/main" val="3487299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1CEB1DB-3F81-3B4B-8312-0343AF359146}"/>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F6E0A6A9-1C72-DC48-8D92-E8180EDED9BC}"/>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4CA85E3A-BE7F-7347-A064-B931B02F40EE}"/>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50539688-DB1E-944B-AC00-B585C0E345C9}"/>
              </a:ext>
            </a:extLst>
          </p:cNvPr>
          <p:cNvSpPr>
            <a:spLocks noGrp="1"/>
          </p:cNvSpPr>
          <p:nvPr>
            <p:ph type="dt" sz="half" idx="10"/>
          </p:nvPr>
        </p:nvSpPr>
        <p:spPr/>
        <p:txBody>
          <a:bodyPr/>
          <a:lstStyle/>
          <a:p>
            <a:fld id="{C8E93DE4-C27F-9743-9CEB-6E429B167E5B}" type="datetimeFigureOut">
              <a:rPr lang="ru-RU" smtClean="0"/>
              <a:t>29.10.2020</a:t>
            </a:fld>
            <a:endParaRPr lang="ru-RU"/>
          </a:p>
        </p:txBody>
      </p:sp>
      <p:sp>
        <p:nvSpPr>
          <p:cNvPr id="6" name="Нижний колонтитул 5">
            <a:extLst>
              <a:ext uri="{FF2B5EF4-FFF2-40B4-BE49-F238E27FC236}">
                <a16:creationId xmlns:a16="http://schemas.microsoft.com/office/drawing/2014/main" id="{AEC8EC17-F54E-4C4F-B234-4E9869CE535D}"/>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8E5B9678-AB70-714E-B85F-4149873DBDA8}"/>
              </a:ext>
            </a:extLst>
          </p:cNvPr>
          <p:cNvSpPr>
            <a:spLocks noGrp="1"/>
          </p:cNvSpPr>
          <p:nvPr>
            <p:ph type="sldNum" sz="quarter" idx="12"/>
          </p:nvPr>
        </p:nvSpPr>
        <p:spPr/>
        <p:txBody>
          <a:bodyPr/>
          <a:lstStyle/>
          <a:p>
            <a:fld id="{50F9147C-42BA-894A-9E11-CDAD7DF52761}" type="slidenum">
              <a:rPr lang="ru-RU" smtClean="0"/>
              <a:t>‹#›</a:t>
            </a:fld>
            <a:endParaRPr lang="ru-RU"/>
          </a:p>
        </p:txBody>
      </p:sp>
    </p:spTree>
    <p:extLst>
      <p:ext uri="{BB962C8B-B14F-4D97-AF65-F5344CB8AC3E}">
        <p14:creationId xmlns:p14="http://schemas.microsoft.com/office/powerpoint/2010/main" val="668580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D58584-D5B7-BD46-B3AD-D43896452707}"/>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EF9E17A8-8464-504B-A000-399361FF09F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0954DC78-7679-594B-895C-3CD748EB7E0C}"/>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DF71544B-9956-6B43-9173-F6CAC3C9CC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7E7EFD7C-577D-A040-B4C8-2BA147C95E89}"/>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2D5E5774-62D2-D94A-8337-A8C57711C742}"/>
              </a:ext>
            </a:extLst>
          </p:cNvPr>
          <p:cNvSpPr>
            <a:spLocks noGrp="1"/>
          </p:cNvSpPr>
          <p:nvPr>
            <p:ph type="dt" sz="half" idx="10"/>
          </p:nvPr>
        </p:nvSpPr>
        <p:spPr/>
        <p:txBody>
          <a:bodyPr/>
          <a:lstStyle/>
          <a:p>
            <a:fld id="{C8E93DE4-C27F-9743-9CEB-6E429B167E5B}" type="datetimeFigureOut">
              <a:rPr lang="ru-RU" smtClean="0"/>
              <a:t>29.10.2020</a:t>
            </a:fld>
            <a:endParaRPr lang="ru-RU"/>
          </a:p>
        </p:txBody>
      </p:sp>
      <p:sp>
        <p:nvSpPr>
          <p:cNvPr id="8" name="Нижний колонтитул 7">
            <a:extLst>
              <a:ext uri="{FF2B5EF4-FFF2-40B4-BE49-F238E27FC236}">
                <a16:creationId xmlns:a16="http://schemas.microsoft.com/office/drawing/2014/main" id="{830D7E72-1344-244C-9B68-4ECDC9388DF4}"/>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99302695-27D6-0242-B5E2-BAA6A62895B5}"/>
              </a:ext>
            </a:extLst>
          </p:cNvPr>
          <p:cNvSpPr>
            <a:spLocks noGrp="1"/>
          </p:cNvSpPr>
          <p:nvPr>
            <p:ph type="sldNum" sz="quarter" idx="12"/>
          </p:nvPr>
        </p:nvSpPr>
        <p:spPr/>
        <p:txBody>
          <a:bodyPr/>
          <a:lstStyle/>
          <a:p>
            <a:fld id="{50F9147C-42BA-894A-9E11-CDAD7DF52761}" type="slidenum">
              <a:rPr lang="ru-RU" smtClean="0"/>
              <a:t>‹#›</a:t>
            </a:fld>
            <a:endParaRPr lang="ru-RU"/>
          </a:p>
        </p:txBody>
      </p:sp>
    </p:spTree>
    <p:extLst>
      <p:ext uri="{BB962C8B-B14F-4D97-AF65-F5344CB8AC3E}">
        <p14:creationId xmlns:p14="http://schemas.microsoft.com/office/powerpoint/2010/main" val="1904751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BB70FF1-81DF-5340-AAA6-C7494EE3289D}"/>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A7450C70-4EF5-1F42-B048-2A2D874812C2}"/>
              </a:ext>
            </a:extLst>
          </p:cNvPr>
          <p:cNvSpPr>
            <a:spLocks noGrp="1"/>
          </p:cNvSpPr>
          <p:nvPr>
            <p:ph type="dt" sz="half" idx="10"/>
          </p:nvPr>
        </p:nvSpPr>
        <p:spPr/>
        <p:txBody>
          <a:bodyPr/>
          <a:lstStyle/>
          <a:p>
            <a:fld id="{C8E93DE4-C27F-9743-9CEB-6E429B167E5B}" type="datetimeFigureOut">
              <a:rPr lang="ru-RU" smtClean="0"/>
              <a:t>29.10.2020</a:t>
            </a:fld>
            <a:endParaRPr lang="ru-RU"/>
          </a:p>
        </p:txBody>
      </p:sp>
      <p:sp>
        <p:nvSpPr>
          <p:cNvPr id="4" name="Нижний колонтитул 3">
            <a:extLst>
              <a:ext uri="{FF2B5EF4-FFF2-40B4-BE49-F238E27FC236}">
                <a16:creationId xmlns:a16="http://schemas.microsoft.com/office/drawing/2014/main" id="{01372347-CC94-094E-BBE8-E367AC95F77A}"/>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516A0B34-1EC8-E142-8593-23F0D78E84F7}"/>
              </a:ext>
            </a:extLst>
          </p:cNvPr>
          <p:cNvSpPr>
            <a:spLocks noGrp="1"/>
          </p:cNvSpPr>
          <p:nvPr>
            <p:ph type="sldNum" sz="quarter" idx="12"/>
          </p:nvPr>
        </p:nvSpPr>
        <p:spPr/>
        <p:txBody>
          <a:bodyPr/>
          <a:lstStyle/>
          <a:p>
            <a:fld id="{50F9147C-42BA-894A-9E11-CDAD7DF52761}" type="slidenum">
              <a:rPr lang="ru-RU" smtClean="0"/>
              <a:t>‹#›</a:t>
            </a:fld>
            <a:endParaRPr lang="ru-RU"/>
          </a:p>
        </p:txBody>
      </p:sp>
    </p:spTree>
    <p:extLst>
      <p:ext uri="{BB962C8B-B14F-4D97-AF65-F5344CB8AC3E}">
        <p14:creationId xmlns:p14="http://schemas.microsoft.com/office/powerpoint/2010/main" val="4236565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EEAD841-3084-5D4E-85E5-6AF655B4B345}"/>
              </a:ext>
            </a:extLst>
          </p:cNvPr>
          <p:cNvSpPr>
            <a:spLocks noGrp="1"/>
          </p:cNvSpPr>
          <p:nvPr>
            <p:ph type="dt" sz="half" idx="10"/>
          </p:nvPr>
        </p:nvSpPr>
        <p:spPr/>
        <p:txBody>
          <a:bodyPr/>
          <a:lstStyle/>
          <a:p>
            <a:fld id="{C8E93DE4-C27F-9743-9CEB-6E429B167E5B}" type="datetimeFigureOut">
              <a:rPr lang="ru-RU" smtClean="0"/>
              <a:t>29.10.2020</a:t>
            </a:fld>
            <a:endParaRPr lang="ru-RU"/>
          </a:p>
        </p:txBody>
      </p:sp>
      <p:sp>
        <p:nvSpPr>
          <p:cNvPr id="3" name="Нижний колонтитул 2">
            <a:extLst>
              <a:ext uri="{FF2B5EF4-FFF2-40B4-BE49-F238E27FC236}">
                <a16:creationId xmlns:a16="http://schemas.microsoft.com/office/drawing/2014/main" id="{01997D25-3853-6C44-9E28-1C5A3AD22B47}"/>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08F419FD-9531-634C-BFA0-F738DC2529A7}"/>
              </a:ext>
            </a:extLst>
          </p:cNvPr>
          <p:cNvSpPr>
            <a:spLocks noGrp="1"/>
          </p:cNvSpPr>
          <p:nvPr>
            <p:ph type="sldNum" sz="quarter" idx="12"/>
          </p:nvPr>
        </p:nvSpPr>
        <p:spPr/>
        <p:txBody>
          <a:bodyPr/>
          <a:lstStyle/>
          <a:p>
            <a:fld id="{50F9147C-42BA-894A-9E11-CDAD7DF52761}" type="slidenum">
              <a:rPr lang="ru-RU" smtClean="0"/>
              <a:t>‹#›</a:t>
            </a:fld>
            <a:endParaRPr lang="ru-RU"/>
          </a:p>
        </p:txBody>
      </p:sp>
    </p:spTree>
    <p:extLst>
      <p:ext uri="{BB962C8B-B14F-4D97-AF65-F5344CB8AC3E}">
        <p14:creationId xmlns:p14="http://schemas.microsoft.com/office/powerpoint/2010/main" val="38106204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FDE8808-95F8-5A41-BE0B-9CB3AD2835F4}"/>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4C4EFAED-B329-E343-B89E-1DCC03D2D3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50648055-52E4-6E44-AC75-539FD8649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73F3CB16-5646-E44A-8E64-91420D47FD0F}"/>
              </a:ext>
            </a:extLst>
          </p:cNvPr>
          <p:cNvSpPr>
            <a:spLocks noGrp="1"/>
          </p:cNvSpPr>
          <p:nvPr>
            <p:ph type="dt" sz="half" idx="10"/>
          </p:nvPr>
        </p:nvSpPr>
        <p:spPr/>
        <p:txBody>
          <a:bodyPr/>
          <a:lstStyle/>
          <a:p>
            <a:fld id="{C8E93DE4-C27F-9743-9CEB-6E429B167E5B}" type="datetimeFigureOut">
              <a:rPr lang="ru-RU" smtClean="0"/>
              <a:t>29.10.2020</a:t>
            </a:fld>
            <a:endParaRPr lang="ru-RU"/>
          </a:p>
        </p:txBody>
      </p:sp>
      <p:sp>
        <p:nvSpPr>
          <p:cNvPr id="6" name="Нижний колонтитул 5">
            <a:extLst>
              <a:ext uri="{FF2B5EF4-FFF2-40B4-BE49-F238E27FC236}">
                <a16:creationId xmlns:a16="http://schemas.microsoft.com/office/drawing/2014/main" id="{7BB919EF-2440-8C47-BEA7-4FE1640CA969}"/>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C943D747-7832-5C4A-93B1-6EBBC60556AD}"/>
              </a:ext>
            </a:extLst>
          </p:cNvPr>
          <p:cNvSpPr>
            <a:spLocks noGrp="1"/>
          </p:cNvSpPr>
          <p:nvPr>
            <p:ph type="sldNum" sz="quarter" idx="12"/>
          </p:nvPr>
        </p:nvSpPr>
        <p:spPr/>
        <p:txBody>
          <a:bodyPr/>
          <a:lstStyle/>
          <a:p>
            <a:fld id="{50F9147C-42BA-894A-9E11-CDAD7DF52761}" type="slidenum">
              <a:rPr lang="ru-RU" smtClean="0"/>
              <a:t>‹#›</a:t>
            </a:fld>
            <a:endParaRPr lang="ru-RU"/>
          </a:p>
        </p:txBody>
      </p:sp>
    </p:spTree>
    <p:extLst>
      <p:ext uri="{BB962C8B-B14F-4D97-AF65-F5344CB8AC3E}">
        <p14:creationId xmlns:p14="http://schemas.microsoft.com/office/powerpoint/2010/main" val="1193773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40ABF9-8C7F-0947-B0F1-3FB53E051A39}"/>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EA5FB199-2B7B-694E-80DB-B7EB6F65D3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013B7264-0C4D-044B-A3B0-6C69D3E241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E064A183-D4F6-B742-AD35-93284DDC5F30}"/>
              </a:ext>
            </a:extLst>
          </p:cNvPr>
          <p:cNvSpPr>
            <a:spLocks noGrp="1"/>
          </p:cNvSpPr>
          <p:nvPr>
            <p:ph type="dt" sz="half" idx="10"/>
          </p:nvPr>
        </p:nvSpPr>
        <p:spPr/>
        <p:txBody>
          <a:bodyPr/>
          <a:lstStyle/>
          <a:p>
            <a:fld id="{C8E93DE4-C27F-9743-9CEB-6E429B167E5B}" type="datetimeFigureOut">
              <a:rPr lang="ru-RU" smtClean="0"/>
              <a:t>29.10.2020</a:t>
            </a:fld>
            <a:endParaRPr lang="ru-RU"/>
          </a:p>
        </p:txBody>
      </p:sp>
      <p:sp>
        <p:nvSpPr>
          <p:cNvPr id="6" name="Нижний колонтитул 5">
            <a:extLst>
              <a:ext uri="{FF2B5EF4-FFF2-40B4-BE49-F238E27FC236}">
                <a16:creationId xmlns:a16="http://schemas.microsoft.com/office/drawing/2014/main" id="{45C1B99E-7305-3941-8044-E7B48E2B981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251004A0-4647-3A47-804C-DF020C15E876}"/>
              </a:ext>
            </a:extLst>
          </p:cNvPr>
          <p:cNvSpPr>
            <a:spLocks noGrp="1"/>
          </p:cNvSpPr>
          <p:nvPr>
            <p:ph type="sldNum" sz="quarter" idx="12"/>
          </p:nvPr>
        </p:nvSpPr>
        <p:spPr/>
        <p:txBody>
          <a:bodyPr/>
          <a:lstStyle/>
          <a:p>
            <a:fld id="{50F9147C-42BA-894A-9E11-CDAD7DF52761}" type="slidenum">
              <a:rPr lang="ru-RU" smtClean="0"/>
              <a:t>‹#›</a:t>
            </a:fld>
            <a:endParaRPr lang="ru-RU"/>
          </a:p>
        </p:txBody>
      </p:sp>
    </p:spTree>
    <p:extLst>
      <p:ext uri="{BB962C8B-B14F-4D97-AF65-F5344CB8AC3E}">
        <p14:creationId xmlns:p14="http://schemas.microsoft.com/office/powerpoint/2010/main" val="671546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F8F848-3071-BC43-9020-E00D595723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A58BFEA3-F40A-994E-8F5A-B7E2657D80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FEB4BED0-9EEA-D94A-B380-81ED70EC72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E93DE4-C27F-9743-9CEB-6E429B167E5B}" type="datetimeFigureOut">
              <a:rPr lang="ru-RU" smtClean="0"/>
              <a:t>29.10.2020</a:t>
            </a:fld>
            <a:endParaRPr lang="ru-RU"/>
          </a:p>
        </p:txBody>
      </p:sp>
      <p:sp>
        <p:nvSpPr>
          <p:cNvPr id="5" name="Нижний колонтитул 4">
            <a:extLst>
              <a:ext uri="{FF2B5EF4-FFF2-40B4-BE49-F238E27FC236}">
                <a16:creationId xmlns:a16="http://schemas.microsoft.com/office/drawing/2014/main" id="{EFF445A2-D7AF-1C4A-A349-EF53AD4776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6636B76F-DED7-C444-8556-59BEA718D2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F9147C-42BA-894A-9E11-CDAD7DF52761}" type="slidenum">
              <a:rPr lang="ru-RU" smtClean="0"/>
              <a:t>‹#›</a:t>
            </a:fld>
            <a:endParaRPr lang="ru-RU"/>
          </a:p>
        </p:txBody>
      </p:sp>
    </p:spTree>
    <p:extLst>
      <p:ext uri="{BB962C8B-B14F-4D97-AF65-F5344CB8AC3E}">
        <p14:creationId xmlns:p14="http://schemas.microsoft.com/office/powerpoint/2010/main" val="2253780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hyperlink" Target="https://pubmed.ncbi.nlm.nih.gov/?term=Laenger+F&amp;cauthor_id=32437596" TargetMode="External"/><Relationship Id="rId13" Type="http://schemas.openxmlformats.org/officeDocument/2006/relationships/hyperlink" Target="https://pubmed.ncbi.nlm.nih.gov/?term=Li+WW&amp;cauthor_id=32437596" TargetMode="External"/><Relationship Id="rId3" Type="http://schemas.openxmlformats.org/officeDocument/2006/relationships/hyperlink" Target="https://pubmed.ncbi.nlm.nih.gov/32437596/#affiliation-1" TargetMode="External"/><Relationship Id="rId7" Type="http://schemas.openxmlformats.org/officeDocument/2006/relationships/hyperlink" Target="https://pubmed.ncbi.nlm.nih.gov/?term=Welte+T&amp;cauthor_id=32437596" TargetMode="External"/><Relationship Id="rId12" Type="http://schemas.openxmlformats.org/officeDocument/2006/relationships/hyperlink" Target="https://pubmed.ncbi.nlm.nih.gov/?term=Tzankov+A&amp;cauthor_id=32437596" TargetMode="External"/><Relationship Id="rId2" Type="http://schemas.openxmlformats.org/officeDocument/2006/relationships/hyperlink" Target="https://pubmed.ncbi.nlm.nih.gov/?term=Ackermann+M&amp;cauthor_id=32437596" TargetMode="External"/><Relationship Id="rId16" Type="http://schemas.openxmlformats.org/officeDocument/2006/relationships/hyperlink" Target="https://pubmed.ncbi.nlm.nih.gov/?term=Jonigk+D&amp;cauthor_id=32437596" TargetMode="External"/><Relationship Id="rId1" Type="http://schemas.openxmlformats.org/officeDocument/2006/relationships/slideLayout" Target="../slideLayouts/slideLayout2.xml"/><Relationship Id="rId6" Type="http://schemas.openxmlformats.org/officeDocument/2006/relationships/hyperlink" Target="https://pubmed.ncbi.nlm.nih.gov/?term=Haverich+A&amp;cauthor_id=32437596" TargetMode="External"/><Relationship Id="rId11" Type="http://schemas.openxmlformats.org/officeDocument/2006/relationships/hyperlink" Target="https://pubmed.ncbi.nlm.nih.gov/?term=Stark+H&amp;cauthor_id=32437596" TargetMode="External"/><Relationship Id="rId5" Type="http://schemas.openxmlformats.org/officeDocument/2006/relationships/hyperlink" Target="https://pubmed.ncbi.nlm.nih.gov/?term=Kuehnel+M&amp;cauthor_id=32437596" TargetMode="External"/><Relationship Id="rId15" Type="http://schemas.openxmlformats.org/officeDocument/2006/relationships/hyperlink" Target="https://pubmed.ncbi.nlm.nih.gov/?term=Mentzer+SJ&amp;cauthor_id=32437596" TargetMode="External"/><Relationship Id="rId10" Type="http://schemas.openxmlformats.org/officeDocument/2006/relationships/hyperlink" Target="https://pubmed.ncbi.nlm.nih.gov/?term=Werlein+C&amp;cauthor_id=32437596" TargetMode="External"/><Relationship Id="rId4" Type="http://schemas.openxmlformats.org/officeDocument/2006/relationships/hyperlink" Target="https://pubmed.ncbi.nlm.nih.gov/?term=Verleden+SE&amp;cauthor_id=32437596" TargetMode="External"/><Relationship Id="rId9" Type="http://schemas.openxmlformats.org/officeDocument/2006/relationships/hyperlink" Target="https://pubmed.ncbi.nlm.nih.gov/?term=Vanstapel+A&amp;cauthor_id=32437596" TargetMode="External"/><Relationship Id="rId14" Type="http://schemas.openxmlformats.org/officeDocument/2006/relationships/hyperlink" Target="https://pubmed.ncbi.nlm.nih.gov/?term=Li+VW&amp;cauthor_id=32437596"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17/06/relationships/model3d" Target="../media/model3d6.glb"/><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microsoft.com/office/2017/06/relationships/model3d" Target="../media/model3d1.glb"/><Relationship Id="rId7" Type="http://schemas.microsoft.com/office/2017/06/relationships/model3d" Target="../media/model3d3.glb"/><Relationship Id="rId12" Type="http://schemas.openxmlformats.org/officeDocument/2006/relationships/image" Target="../media/image6.png"/><Relationship Id="rId2" Type="http://schemas.openxmlformats.org/officeDocument/2006/relationships/image" Target="../media/image1.tiff"/><Relationship Id="rId1" Type="http://schemas.openxmlformats.org/officeDocument/2006/relationships/slideLayout" Target="../slideLayouts/slideLayout2.xml"/><Relationship Id="rId6" Type="http://schemas.openxmlformats.org/officeDocument/2006/relationships/image" Target="../media/image3.png"/><Relationship Id="rId11" Type="http://schemas.microsoft.com/office/2017/06/relationships/model3d" Target="../media/model3d5.glb"/><Relationship Id="rId5" Type="http://schemas.microsoft.com/office/2017/06/relationships/model3d" Target="../media/model3d2.glb"/><Relationship Id="rId10" Type="http://schemas.openxmlformats.org/officeDocument/2006/relationships/image" Target="../media/image5.png"/><Relationship Id="rId4" Type="http://schemas.openxmlformats.org/officeDocument/2006/relationships/image" Target="../media/image2.png"/><Relationship Id="rId9" Type="http://schemas.microsoft.com/office/2017/06/relationships/model3d" Target="../media/model3d4.glb"/><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orcid.org/0000-0002-6605-0567"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hyperlink" Target="https://pubmed.ncbi.nlm.nih.gov/?term=King+DW&amp;cauthor_id=23623426" TargetMode="External"/><Relationship Id="rId3" Type="http://schemas.openxmlformats.org/officeDocument/2006/relationships/hyperlink" Target="https://pubmed.ncbi.nlm.nih.gov/23623426/#affiliation-1" TargetMode="External"/><Relationship Id="rId7" Type="http://schemas.openxmlformats.org/officeDocument/2006/relationships/hyperlink" Target="https://pubmed.ncbi.nlm.nih.gov/?term=Lobov+SA&amp;cauthor_id=23623426" TargetMode="External"/><Relationship Id="rId2" Type="http://schemas.openxmlformats.org/officeDocument/2006/relationships/hyperlink" Target="https://pubmed.ncbi.nlm.nih.gov/?term=Freeman+CG&amp;cauthor_id=23623426" TargetMode="External"/><Relationship Id="rId1" Type="http://schemas.openxmlformats.org/officeDocument/2006/relationships/slideLayout" Target="../slideLayouts/slideLayout2.xml"/><Relationship Id="rId6" Type="http://schemas.openxmlformats.org/officeDocument/2006/relationships/hyperlink" Target="https://pubmed.ncbi.nlm.nih.gov/?term=Blackmore+JL&amp;cauthor_id=23623426" TargetMode="External"/><Relationship Id="rId5" Type="http://schemas.openxmlformats.org/officeDocument/2006/relationships/hyperlink" Target="https://pubmed.ncbi.nlm.nih.gov/?term=Knox+KJ&amp;cauthor_id=23623426" TargetMode="External"/><Relationship Id="rId10" Type="http://schemas.openxmlformats.org/officeDocument/2006/relationships/hyperlink" Target="https://pubmed.ncbi.nlm.nih.gov/?term=Stephens+RW&amp;cauthor_id=23623426" TargetMode="External"/><Relationship Id="rId4" Type="http://schemas.openxmlformats.org/officeDocument/2006/relationships/hyperlink" Target="https://pubmed.ncbi.nlm.nih.gov/?term=Parish+CR&amp;cauthor_id=23623426" TargetMode="External"/><Relationship Id="rId9" Type="http://schemas.openxmlformats.org/officeDocument/2006/relationships/hyperlink" Target="https://pubmed.ncbi.nlm.nih.gov/?term=Senden+TJ&amp;cauthor_id=23623426"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www.thieme-connect.de/products/ejournals/linkout/10.1055/s-0040-1715460/id/JR200068-133" TargetMode="External"/><Relationship Id="rId7" Type="http://schemas.openxmlformats.org/officeDocument/2006/relationships/hyperlink" Target="https://www.thieme-connect.de/products/ejournals/linkout/10.1055/s-0040-1715460/id/JR200068-137" TargetMode="External"/><Relationship Id="rId2" Type="http://schemas.openxmlformats.org/officeDocument/2006/relationships/hyperlink" Target="https://www.thieme-connect.de/products/ejournals/linkout/10.1055/s-0040-1715460/id/JR200068-132" TargetMode="External"/><Relationship Id="rId1" Type="http://schemas.openxmlformats.org/officeDocument/2006/relationships/slideLayout" Target="../slideLayouts/slideLayout2.xml"/><Relationship Id="rId6" Type="http://schemas.openxmlformats.org/officeDocument/2006/relationships/hyperlink" Target="https://www.thieme-connect.de/products/ejournals/linkout/10.1055/s-0040-1715460/id/JR200068-136" TargetMode="External"/><Relationship Id="rId5" Type="http://schemas.openxmlformats.org/officeDocument/2006/relationships/hyperlink" Target="https://www.thieme-connect.de/products/ejournals/linkout/10.1055/s-0040-1715460/id/JR200068-135" TargetMode="External"/><Relationship Id="rId4" Type="http://schemas.openxmlformats.org/officeDocument/2006/relationships/hyperlink" Target="https://www.thieme-connect.de/products/ejournals/linkout/10.1055/s-0040-1715460/id/JR200068-134"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pubmed.ncbi.nlm.nih.gov/?term=Chen+X&amp;cauthor_id=32735131" TargetMode="External"/><Relationship Id="rId13" Type="http://schemas.openxmlformats.org/officeDocument/2006/relationships/image" Target="../media/image11.tiff"/><Relationship Id="rId3" Type="http://schemas.openxmlformats.org/officeDocument/2006/relationships/hyperlink" Target="https://doi.org/10.1177/1076029620943293" TargetMode="External"/><Relationship Id="rId7" Type="http://schemas.openxmlformats.org/officeDocument/2006/relationships/hyperlink" Target="https://pubmed.ncbi.nlm.nih.gov/32735131/#affiliation-2" TargetMode="External"/><Relationship Id="rId12" Type="http://schemas.openxmlformats.org/officeDocument/2006/relationships/hyperlink" Target="http://www.ncbi.nlm.nih.gov/pmc/articles/pmc7401047/" TargetMode="External"/><Relationship Id="rId2" Type="http://schemas.openxmlformats.org/officeDocument/2006/relationships/image" Target="../media/image10.tiff"/><Relationship Id="rId1" Type="http://schemas.openxmlformats.org/officeDocument/2006/relationships/slideLayout" Target="../slideLayouts/slideLayout2.xml"/><Relationship Id="rId6" Type="http://schemas.openxmlformats.org/officeDocument/2006/relationships/hyperlink" Target="https://pubmed.ncbi.nlm.nih.gov/?term=Kariyanna+PT&amp;cauthor_id=32735131" TargetMode="External"/><Relationship Id="rId11" Type="http://schemas.openxmlformats.org/officeDocument/2006/relationships/hyperlink" Target="https://pubmed.ncbi.nlm.nih.gov/?term=Kumar+A&amp;cauthor_id=32735131" TargetMode="External"/><Relationship Id="rId5" Type="http://schemas.openxmlformats.org/officeDocument/2006/relationships/hyperlink" Target="https://pubmed.ncbi.nlm.nih.gov/32735131/#affiliation-1" TargetMode="External"/><Relationship Id="rId10" Type="http://schemas.openxmlformats.org/officeDocument/2006/relationships/hyperlink" Target="https://pubmed.ncbi.nlm.nih.gov/32735131/#affiliation-4" TargetMode="External"/><Relationship Id="rId4" Type="http://schemas.openxmlformats.org/officeDocument/2006/relationships/hyperlink" Target="https://pubmed.ncbi.nlm.nih.gov/?term=Jayarangaiah+A&amp;cauthor_id=32735131" TargetMode="External"/><Relationship Id="rId9" Type="http://schemas.openxmlformats.org/officeDocument/2006/relationships/hyperlink" Target="https://pubmed.ncbi.nlm.nih.gov/32735131/#affiliation-3"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85380" y="-99002"/>
            <a:ext cx="9144000" cy="2387600"/>
          </a:xfrm>
        </p:spPr>
        <p:txBody>
          <a:bodyPr>
            <a:normAutofit/>
          </a:bodyPr>
          <a:lstStyle/>
          <a:p>
            <a:r>
              <a:rPr lang="ru-RU" sz="4800" b="1" dirty="0">
                <a:solidFill>
                  <a:schemeClr val="accent1"/>
                </a:solidFill>
              </a:rPr>
              <a:t>Проблемы тромбоза и </a:t>
            </a:r>
            <a:r>
              <a:rPr lang="ru-RU" sz="4800" b="1" dirty="0" err="1">
                <a:solidFill>
                  <a:schemeClr val="accent1"/>
                </a:solidFill>
              </a:rPr>
              <a:t>антикоагулянтной</a:t>
            </a:r>
            <a:r>
              <a:rPr lang="ru-RU" sz="4800" b="1" dirty="0">
                <a:solidFill>
                  <a:schemeClr val="accent1"/>
                </a:solidFill>
              </a:rPr>
              <a:t> терапии у больных </a:t>
            </a:r>
            <a:r>
              <a:rPr lang="en-US" sz="4800" b="1" dirty="0">
                <a:solidFill>
                  <a:schemeClr val="accent1"/>
                </a:solidFill>
              </a:rPr>
              <a:t>COVID-19</a:t>
            </a:r>
            <a:endParaRPr lang="ru-RU" sz="4800" b="1" dirty="0">
              <a:solidFill>
                <a:schemeClr val="accent1"/>
              </a:solidFill>
            </a:endParaRPr>
          </a:p>
        </p:txBody>
      </p:sp>
      <p:sp>
        <p:nvSpPr>
          <p:cNvPr id="3" name="TextBox 2">
            <a:extLst>
              <a:ext uri="{FF2B5EF4-FFF2-40B4-BE49-F238E27FC236}">
                <a16:creationId xmlns:a16="http://schemas.microsoft.com/office/drawing/2014/main" id="{C4E38FD5-971A-1349-B69C-89E845CF9F0E}"/>
              </a:ext>
            </a:extLst>
          </p:cNvPr>
          <p:cNvSpPr txBox="1"/>
          <p:nvPr/>
        </p:nvSpPr>
        <p:spPr>
          <a:xfrm>
            <a:off x="-2233333" y="2993473"/>
            <a:ext cx="14595094" cy="3416320"/>
          </a:xfrm>
          <a:prstGeom prst="rect">
            <a:avLst/>
          </a:prstGeom>
          <a:noFill/>
        </p:spPr>
        <p:txBody>
          <a:bodyPr wrap="square" rtlCol="0">
            <a:spAutoFit/>
          </a:bodyPr>
          <a:lstStyle/>
          <a:p>
            <a:pPr algn="ctr">
              <a:spcBef>
                <a:spcPct val="0"/>
              </a:spcBef>
            </a:pPr>
            <a:r>
              <a:rPr lang="ru-RU" altLang="ru-RU" b="1" dirty="0">
                <a:solidFill>
                  <a:srgbClr val="002060"/>
                </a:solidFill>
                <a:latin typeface="Times New Roman" panose="02020603050405020304" pitchFamily="18" charset="0"/>
              </a:rPr>
              <a:t>А.Д. </a:t>
            </a:r>
            <a:r>
              <a:rPr lang="ru-RU" altLang="ru-RU" b="1" dirty="0" err="1">
                <a:solidFill>
                  <a:srgbClr val="002060"/>
                </a:solidFill>
                <a:latin typeface="Times New Roman" panose="02020603050405020304" pitchFamily="18" charset="0"/>
              </a:rPr>
              <a:t>Макацария</a:t>
            </a:r>
            <a:endParaRPr lang="ru-RU" altLang="ru-RU" b="1" dirty="0">
              <a:solidFill>
                <a:srgbClr val="002060"/>
              </a:solidFill>
              <a:latin typeface="Times New Roman" panose="02020603050405020304" pitchFamily="18" charset="0"/>
            </a:endParaRPr>
          </a:p>
          <a:p>
            <a:pPr algn="ctr">
              <a:spcBef>
                <a:spcPct val="0"/>
              </a:spcBef>
            </a:pPr>
            <a:endParaRPr lang="ru-RU" altLang="ru-RU" b="1" dirty="0">
              <a:solidFill>
                <a:srgbClr val="FFFF66"/>
              </a:solidFill>
              <a:latin typeface="Times New Roman" panose="02020603050405020304" pitchFamily="18" charset="0"/>
            </a:endParaRPr>
          </a:p>
          <a:p>
            <a:pPr algn="ctr">
              <a:spcBef>
                <a:spcPct val="0"/>
              </a:spcBef>
            </a:pPr>
            <a:r>
              <a:rPr lang="ru-RU" altLang="ru-RU" b="1" dirty="0">
                <a:solidFill>
                  <a:srgbClr val="002060"/>
                </a:solidFill>
                <a:latin typeface="Times New Roman" panose="02020603050405020304" pitchFamily="18" charset="0"/>
              </a:rPr>
              <a:t>академик  РАН, профессор</a:t>
            </a:r>
          </a:p>
          <a:p>
            <a:pPr algn="ctr">
              <a:spcBef>
                <a:spcPct val="0"/>
              </a:spcBef>
            </a:pPr>
            <a:endParaRPr lang="ru-RU" altLang="ru-RU" b="1" dirty="0">
              <a:solidFill>
                <a:srgbClr val="002060"/>
              </a:solidFill>
              <a:latin typeface="Times New Roman" panose="02020603050405020304" pitchFamily="18" charset="0"/>
            </a:endParaRPr>
          </a:p>
          <a:p>
            <a:pPr algn="ctr">
              <a:spcBef>
                <a:spcPct val="0"/>
              </a:spcBef>
            </a:pPr>
            <a:r>
              <a:rPr lang="ru-RU" b="1" dirty="0">
                <a:solidFill>
                  <a:schemeClr val="accent1">
                    <a:lumMod val="75000"/>
                  </a:schemeClr>
                </a:solidFill>
              </a:rPr>
              <a:t>В.О. Бицадзе</a:t>
            </a:r>
          </a:p>
          <a:p>
            <a:pPr algn="ctr">
              <a:spcBef>
                <a:spcPct val="0"/>
              </a:spcBef>
            </a:pPr>
            <a:r>
              <a:rPr lang="ru-RU" altLang="ru-RU" b="1" dirty="0">
                <a:solidFill>
                  <a:srgbClr val="002060"/>
                </a:solidFill>
                <a:latin typeface="Times New Roman" panose="02020603050405020304" pitchFamily="18" charset="0"/>
              </a:rPr>
              <a:t>Профессор РАН</a:t>
            </a:r>
          </a:p>
          <a:p>
            <a:pPr algn="ctr">
              <a:spcBef>
                <a:spcPct val="0"/>
              </a:spcBef>
            </a:pPr>
            <a:r>
              <a:rPr lang="ru-RU" altLang="ru-RU" b="1" dirty="0">
                <a:solidFill>
                  <a:srgbClr val="002060"/>
                </a:solidFill>
                <a:latin typeface="Times New Roman" panose="02020603050405020304" pitchFamily="18" charset="0"/>
              </a:rPr>
              <a:t> </a:t>
            </a:r>
          </a:p>
          <a:p>
            <a:pPr algn="ctr">
              <a:spcBef>
                <a:spcPct val="0"/>
              </a:spcBef>
            </a:pPr>
            <a:r>
              <a:rPr lang="ru-RU" altLang="ru-RU" b="1" dirty="0">
                <a:solidFill>
                  <a:srgbClr val="002060"/>
                </a:solidFill>
                <a:latin typeface="Times New Roman" panose="02020603050405020304" pitchFamily="18" charset="0"/>
              </a:rPr>
              <a:t>Первый Московский государственный </a:t>
            </a:r>
          </a:p>
          <a:p>
            <a:pPr algn="ctr">
              <a:spcBef>
                <a:spcPct val="0"/>
              </a:spcBef>
            </a:pPr>
            <a:r>
              <a:rPr lang="ru-RU" altLang="ru-RU" b="1" dirty="0">
                <a:solidFill>
                  <a:srgbClr val="002060"/>
                </a:solidFill>
                <a:latin typeface="Times New Roman" panose="02020603050405020304" pitchFamily="18" charset="0"/>
              </a:rPr>
              <a:t>медицинский университет</a:t>
            </a:r>
          </a:p>
          <a:p>
            <a:pPr algn="ctr">
              <a:spcBef>
                <a:spcPct val="0"/>
              </a:spcBef>
            </a:pPr>
            <a:r>
              <a:rPr lang="ru-RU" altLang="ru-RU" b="1" dirty="0">
                <a:solidFill>
                  <a:srgbClr val="002060"/>
                </a:solidFill>
                <a:latin typeface="Times New Roman" panose="02020603050405020304" pitchFamily="18" charset="0"/>
              </a:rPr>
              <a:t> им. И.М. Сеченова</a:t>
            </a:r>
          </a:p>
          <a:p>
            <a:endParaRPr lang="ru-RU" dirty="0"/>
          </a:p>
          <a:p>
            <a:endParaRPr lang="ru-RU" dirty="0"/>
          </a:p>
        </p:txBody>
      </p:sp>
    </p:spTree>
    <p:extLst>
      <p:ext uri="{BB962C8B-B14F-4D97-AF65-F5344CB8AC3E}">
        <p14:creationId xmlns:p14="http://schemas.microsoft.com/office/powerpoint/2010/main" val="2990545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descr="page2image1884427728">
            <a:extLst>
              <a:ext uri="{FF2B5EF4-FFF2-40B4-BE49-F238E27FC236}">
                <a16:creationId xmlns:a16="http://schemas.microsoft.com/office/drawing/2014/main" id="{8CE8D8D7-76F9-E74E-8203-1C80DEDA54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528" y="1464083"/>
            <a:ext cx="9023230" cy="53138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3D4D8B9-00D3-4F41-866C-F4C72526E0CE}"/>
              </a:ext>
            </a:extLst>
          </p:cNvPr>
          <p:cNvSpPr txBox="1"/>
          <p:nvPr/>
        </p:nvSpPr>
        <p:spPr>
          <a:xfrm>
            <a:off x="172529" y="80044"/>
            <a:ext cx="11846944" cy="1477328"/>
          </a:xfrm>
          <a:prstGeom prst="rect">
            <a:avLst/>
          </a:prstGeom>
          <a:noFill/>
        </p:spPr>
        <p:txBody>
          <a:bodyPr wrap="square" rtlCol="0">
            <a:spAutoFit/>
          </a:bodyPr>
          <a:lstStyle/>
          <a:p>
            <a:r>
              <a:rPr lang="ru-RU" sz="2400" b="1" dirty="0"/>
              <a:t>Профили </a:t>
            </a:r>
            <a:r>
              <a:rPr lang="ru-RU" sz="2400" b="1" dirty="0" err="1"/>
              <a:t>тромбоэластометрии</a:t>
            </a:r>
            <a:r>
              <a:rPr lang="ru-RU" sz="2400" b="1" dirty="0"/>
              <a:t> пациентов с </a:t>
            </a:r>
            <a:r>
              <a:rPr lang="en-GB" sz="2400" b="1" dirty="0"/>
              <a:t>COVID-19 </a:t>
            </a:r>
            <a:r>
              <a:rPr lang="ru-RU" sz="2400" b="1" dirty="0"/>
              <a:t>и здоровых людей в контрольной группе</a:t>
            </a:r>
            <a:r>
              <a:rPr lang="en-US" sz="2400" b="1" dirty="0"/>
              <a:t> </a:t>
            </a:r>
            <a:r>
              <a:rPr lang="ru-RU" sz="2400" b="1" dirty="0"/>
              <a:t>в присутствии и в отсутствие рекомбинантного тканевого активатора </a:t>
            </a:r>
            <a:r>
              <a:rPr lang="ru-RU" sz="2400" b="1" dirty="0" err="1"/>
              <a:t>плазминогена</a:t>
            </a:r>
            <a:r>
              <a:rPr lang="ru-RU" sz="2400" b="1" dirty="0"/>
              <a:t> (</a:t>
            </a:r>
            <a:r>
              <a:rPr lang="en-GB" sz="2400" b="1" dirty="0"/>
              <a:t>r-</a:t>
            </a:r>
            <a:r>
              <a:rPr lang="en-GB" sz="2400" b="1" dirty="0" err="1"/>
              <a:t>tPA</a:t>
            </a:r>
            <a:r>
              <a:rPr lang="en-GB" sz="2400" b="1" dirty="0"/>
              <a:t>). </a:t>
            </a:r>
            <a:r>
              <a:rPr lang="ru-RU" sz="2400" b="1" dirty="0"/>
              <a:t>Резистентность к </a:t>
            </a:r>
            <a:r>
              <a:rPr lang="ru-RU" sz="2400" b="1" dirty="0" err="1"/>
              <a:t>фибринолитикам</a:t>
            </a:r>
            <a:endParaRPr lang="en-GB" sz="2400" b="1" dirty="0"/>
          </a:p>
          <a:p>
            <a:r>
              <a:rPr lang="ru-RU" dirty="0"/>
              <a:t>.</a:t>
            </a:r>
          </a:p>
        </p:txBody>
      </p:sp>
      <p:sp>
        <p:nvSpPr>
          <p:cNvPr id="3" name="TextBox 2">
            <a:extLst>
              <a:ext uri="{FF2B5EF4-FFF2-40B4-BE49-F238E27FC236}">
                <a16:creationId xmlns:a16="http://schemas.microsoft.com/office/drawing/2014/main" id="{BBF6515F-532A-E846-AB90-5324E7A3A9E9}"/>
              </a:ext>
            </a:extLst>
          </p:cNvPr>
          <p:cNvSpPr txBox="1"/>
          <p:nvPr/>
        </p:nvSpPr>
        <p:spPr>
          <a:xfrm>
            <a:off x="9195758" y="1639019"/>
            <a:ext cx="2558777" cy="646331"/>
          </a:xfrm>
          <a:prstGeom prst="rect">
            <a:avLst/>
          </a:prstGeom>
          <a:noFill/>
        </p:spPr>
        <p:txBody>
          <a:bodyPr wrap="none" rtlCol="0">
            <a:spAutoFit/>
          </a:bodyPr>
          <a:lstStyle/>
          <a:p>
            <a:r>
              <a:rPr lang="en-GB" dirty="0"/>
              <a:t>HC, </a:t>
            </a:r>
            <a:r>
              <a:rPr lang="ru-RU" dirty="0"/>
              <a:t>здоровый контроль;</a:t>
            </a:r>
            <a:endParaRPr lang="en-US" dirty="0"/>
          </a:p>
          <a:p>
            <a:r>
              <a:rPr lang="ru-RU" dirty="0"/>
              <a:t> </a:t>
            </a:r>
            <a:r>
              <a:rPr lang="en-US" dirty="0"/>
              <a:t>P</a:t>
            </a:r>
            <a:r>
              <a:rPr lang="ru-RU" dirty="0"/>
              <a:t>, </a:t>
            </a:r>
            <a:r>
              <a:rPr lang="en-US" dirty="0"/>
              <a:t> </a:t>
            </a:r>
            <a:r>
              <a:rPr lang="ru-RU" dirty="0"/>
              <a:t>пациенты с </a:t>
            </a:r>
            <a:r>
              <a:rPr lang="en-US" dirty="0"/>
              <a:t>COVID-19</a:t>
            </a:r>
            <a:endParaRPr lang="ru-RU" dirty="0"/>
          </a:p>
        </p:txBody>
      </p:sp>
      <p:sp>
        <p:nvSpPr>
          <p:cNvPr id="5" name="Прямоугольник 4">
            <a:extLst>
              <a:ext uri="{FF2B5EF4-FFF2-40B4-BE49-F238E27FC236}">
                <a16:creationId xmlns:a16="http://schemas.microsoft.com/office/drawing/2014/main" id="{BD01D738-D0A6-834B-A5CB-240817338FBF}"/>
              </a:ext>
            </a:extLst>
          </p:cNvPr>
          <p:cNvSpPr/>
          <p:nvPr/>
        </p:nvSpPr>
        <p:spPr>
          <a:xfrm>
            <a:off x="9195758" y="4938818"/>
            <a:ext cx="3065253" cy="2031325"/>
          </a:xfrm>
          <a:prstGeom prst="rect">
            <a:avLst/>
          </a:prstGeom>
        </p:spPr>
        <p:txBody>
          <a:bodyPr wrap="square">
            <a:spAutoFit/>
          </a:bodyPr>
          <a:lstStyle/>
          <a:p>
            <a:r>
              <a:rPr lang="en-GB" sz="1400" b="1" dirty="0">
                <a:solidFill>
                  <a:srgbClr val="211E1E"/>
                </a:solidFill>
                <a:latin typeface="AdvTTe16fe38b"/>
              </a:rPr>
              <a:t>Fibrinolysis Resistance: A Potential Mechanism Underlying COVID-19 Coagulopathy </a:t>
            </a:r>
            <a:endParaRPr lang="en-GB" sz="1400" b="1" dirty="0"/>
          </a:p>
          <a:p>
            <a:r>
              <a:rPr lang="en-GB" sz="1200" dirty="0">
                <a:latin typeface="AdvTT349184da"/>
              </a:rPr>
              <a:t>Emmanuel Weiss1,2,3 Olivier Roux4 Jean-Denis Moyer1 Catherine Paugam-Burtz1,2 Larbi Boudaoud5 Nadine Ajzenberg6,7 </a:t>
            </a:r>
            <a:r>
              <a:rPr lang="en-GB" sz="1200" dirty="0" err="1">
                <a:latin typeface="AdvTT349184da"/>
              </a:rPr>
              <a:t>Dorothée</a:t>
            </a:r>
            <a:r>
              <a:rPr lang="en-GB" sz="1200" dirty="0">
                <a:latin typeface="AdvTT349184da"/>
              </a:rPr>
              <a:t> Faille6,7 Emmanuelle de Raucourt5,7</a:t>
            </a:r>
          </a:p>
          <a:p>
            <a:r>
              <a:rPr lang="en-GB" sz="1200" dirty="0">
                <a:latin typeface="AdvTT349184da"/>
              </a:rPr>
              <a:t>Thromb </a:t>
            </a:r>
            <a:r>
              <a:rPr lang="en-GB" sz="1200" dirty="0" err="1">
                <a:latin typeface="AdvTT349184da"/>
              </a:rPr>
              <a:t>Haemost</a:t>
            </a:r>
            <a:r>
              <a:rPr lang="en-GB" sz="1200" dirty="0">
                <a:latin typeface="AdvTT349184da"/>
              </a:rPr>
              <a:t> 2020;120:1343</a:t>
            </a:r>
            <a:r>
              <a:rPr lang="en-GB" sz="1200" dirty="0">
                <a:latin typeface="AdvTT349184da+20"/>
              </a:rPr>
              <a:t>–</a:t>
            </a:r>
            <a:r>
              <a:rPr lang="en-GB" sz="1200" dirty="0">
                <a:latin typeface="AdvTT349184da"/>
              </a:rPr>
              <a:t>1345. </a:t>
            </a:r>
            <a:endParaRPr lang="en-GB" sz="1200" dirty="0"/>
          </a:p>
          <a:p>
            <a:endParaRPr lang="en-GB" sz="1200" dirty="0">
              <a:latin typeface="AdvTT349184da"/>
            </a:endParaRPr>
          </a:p>
        </p:txBody>
      </p:sp>
    </p:spTree>
    <p:extLst>
      <p:ext uri="{BB962C8B-B14F-4D97-AF65-F5344CB8AC3E}">
        <p14:creationId xmlns:p14="http://schemas.microsoft.com/office/powerpoint/2010/main" val="1855367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57A368-B5D6-B04D-9C02-0790176B9FD9}"/>
              </a:ext>
            </a:extLst>
          </p:cNvPr>
          <p:cNvSpPr>
            <a:spLocks noGrp="1"/>
          </p:cNvSpPr>
          <p:nvPr>
            <p:ph type="title"/>
          </p:nvPr>
        </p:nvSpPr>
        <p:spPr>
          <a:xfrm>
            <a:off x="1981199" y="112734"/>
            <a:ext cx="8317282" cy="751561"/>
          </a:xfrm>
        </p:spPr>
        <p:txBody>
          <a:bodyPr/>
          <a:lstStyle/>
          <a:p>
            <a:r>
              <a:rPr lang="ru-RU" dirty="0"/>
              <a:t>Эффекты </a:t>
            </a:r>
            <a:r>
              <a:rPr lang="en-US" dirty="0"/>
              <a:t>NETs  </a:t>
            </a:r>
            <a:r>
              <a:rPr lang="ru-RU" dirty="0"/>
              <a:t>на </a:t>
            </a:r>
            <a:r>
              <a:rPr lang="en-US" dirty="0"/>
              <a:t>adamts-13</a:t>
            </a:r>
            <a:endParaRPr lang="ru-RU" dirty="0"/>
          </a:p>
        </p:txBody>
      </p:sp>
      <p:pic>
        <p:nvPicPr>
          <p:cNvPr id="4" name="Объект 3">
            <a:extLst>
              <a:ext uri="{FF2B5EF4-FFF2-40B4-BE49-F238E27FC236}">
                <a16:creationId xmlns:a16="http://schemas.microsoft.com/office/drawing/2014/main" id="{F7E487EC-1994-6C4E-AD7E-943752806435}"/>
              </a:ext>
            </a:extLst>
          </p:cNvPr>
          <p:cNvPicPr>
            <a:picLocks noGrp="1" noChangeAspect="1"/>
          </p:cNvPicPr>
          <p:nvPr>
            <p:ph idx="1"/>
          </p:nvPr>
        </p:nvPicPr>
        <p:blipFill>
          <a:blip r:embed="rId2"/>
          <a:stretch>
            <a:fillRect/>
          </a:stretch>
        </p:blipFill>
        <p:spPr>
          <a:xfrm>
            <a:off x="87682" y="1039660"/>
            <a:ext cx="12104317" cy="5818339"/>
          </a:xfrm>
          <a:prstGeom prst="rect">
            <a:avLst/>
          </a:prstGeom>
        </p:spPr>
      </p:pic>
    </p:spTree>
    <p:extLst>
      <p:ext uri="{BB962C8B-B14F-4D97-AF65-F5344CB8AC3E}">
        <p14:creationId xmlns:p14="http://schemas.microsoft.com/office/powerpoint/2010/main" val="3504587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721AA45-7D84-F141-8D84-985258FA4DB4}"/>
              </a:ext>
            </a:extLst>
          </p:cNvPr>
          <p:cNvSpPr>
            <a:spLocks noGrp="1"/>
          </p:cNvSpPr>
          <p:nvPr>
            <p:ph type="title"/>
          </p:nvPr>
        </p:nvSpPr>
        <p:spPr>
          <a:xfrm>
            <a:off x="838200" y="0"/>
            <a:ext cx="10515600" cy="1325563"/>
          </a:xfrm>
        </p:spPr>
        <p:txBody>
          <a:bodyPr>
            <a:normAutofit/>
          </a:bodyPr>
          <a:lstStyle/>
          <a:p>
            <a:r>
              <a:rPr lang="ru-RU" dirty="0"/>
              <a:t> </a:t>
            </a:r>
            <a:r>
              <a:rPr lang="ru-RU" sz="2800" b="1" dirty="0">
                <a:solidFill>
                  <a:srgbClr val="0070C0"/>
                </a:solidFill>
              </a:rPr>
              <a:t>Отличительные сосудистые особенности в легких</a:t>
            </a:r>
            <a:r>
              <a:rPr lang="en-US" sz="2800" b="1" dirty="0">
                <a:solidFill>
                  <a:srgbClr val="0070C0"/>
                </a:solidFill>
              </a:rPr>
              <a:t> </a:t>
            </a:r>
            <a:r>
              <a:rPr lang="ru-RU" sz="2800" b="1" dirty="0">
                <a:solidFill>
                  <a:srgbClr val="0070C0"/>
                </a:solidFill>
              </a:rPr>
              <a:t>при ОРДС у пациентов с </a:t>
            </a:r>
            <a:r>
              <a:rPr lang="en-US" sz="2800" b="1" dirty="0">
                <a:solidFill>
                  <a:srgbClr val="0070C0"/>
                </a:solidFill>
              </a:rPr>
              <a:t>COVID-19</a:t>
            </a:r>
            <a:endParaRPr lang="ru-RU" sz="2800" b="1" dirty="0">
              <a:solidFill>
                <a:srgbClr val="0070C0"/>
              </a:solidFill>
            </a:endParaRPr>
          </a:p>
        </p:txBody>
      </p:sp>
      <p:sp>
        <p:nvSpPr>
          <p:cNvPr id="3" name="Объект 2">
            <a:extLst>
              <a:ext uri="{FF2B5EF4-FFF2-40B4-BE49-F238E27FC236}">
                <a16:creationId xmlns:a16="http://schemas.microsoft.com/office/drawing/2014/main" id="{A071F5DD-37B7-D946-B7E1-C250BB27CF7A}"/>
              </a:ext>
            </a:extLst>
          </p:cNvPr>
          <p:cNvSpPr>
            <a:spLocks noGrp="1"/>
          </p:cNvSpPr>
          <p:nvPr>
            <p:ph idx="1"/>
          </p:nvPr>
        </p:nvSpPr>
        <p:spPr>
          <a:xfrm>
            <a:off x="614082" y="1634945"/>
            <a:ext cx="10515600" cy="4351338"/>
          </a:xfrm>
          <a:ln>
            <a:solidFill>
              <a:srgbClr val="FFFF00"/>
            </a:solidFill>
          </a:ln>
        </p:spPr>
        <p:txBody>
          <a:bodyPr>
            <a:normAutofit/>
          </a:bodyPr>
          <a:lstStyle/>
          <a:p>
            <a:r>
              <a:rPr lang="ru-RU" sz="2000" dirty="0">
                <a:highlight>
                  <a:srgbClr val="FFFF00"/>
                </a:highlight>
              </a:rPr>
              <a:t>Тяжелые эндотелиальные повреждения</a:t>
            </a:r>
            <a:r>
              <a:rPr lang="ru-RU" sz="2000" dirty="0"/>
              <a:t>, связанные  с </a:t>
            </a:r>
            <a:r>
              <a:rPr lang="ru-RU" sz="2000" dirty="0">
                <a:highlight>
                  <a:srgbClr val="FFFF00"/>
                </a:highlight>
              </a:rPr>
              <a:t>внутриклеточным присутствием  вируса </a:t>
            </a:r>
            <a:r>
              <a:rPr lang="ru-RU" sz="2000" dirty="0"/>
              <a:t>и повреждением клеточных мембран</a:t>
            </a:r>
          </a:p>
          <a:p>
            <a:endParaRPr lang="ru-RU" sz="2000" dirty="0"/>
          </a:p>
          <a:p>
            <a:r>
              <a:rPr lang="ru-RU" sz="2000" dirty="0">
                <a:highlight>
                  <a:srgbClr val="FFFF00"/>
                </a:highlight>
              </a:rPr>
              <a:t>Распространенный тромбоз с микроангиопатией</a:t>
            </a:r>
            <a:r>
              <a:rPr lang="ru-RU" sz="2000" dirty="0"/>
              <a:t>. Микротромбы альвеолярных капилляров были в 9 раз чаще у пациентов с </a:t>
            </a:r>
            <a:r>
              <a:rPr lang="en-GB" sz="2000" dirty="0"/>
              <a:t>Covid-19, </a:t>
            </a:r>
            <a:r>
              <a:rPr lang="ru-RU" sz="2000" dirty="0"/>
              <a:t>чем у пациентов с гриппом (</a:t>
            </a:r>
            <a:r>
              <a:rPr lang="en-GB" sz="2000" dirty="0"/>
              <a:t>P &lt;0,001)</a:t>
            </a:r>
            <a:endParaRPr lang="ru-RU" sz="2000" dirty="0"/>
          </a:p>
          <a:p>
            <a:endParaRPr lang="ru-RU" sz="2000" dirty="0"/>
          </a:p>
          <a:p>
            <a:r>
              <a:rPr lang="ru-RU" sz="2000" dirty="0"/>
              <a:t>В легких пациентов с </a:t>
            </a:r>
            <a:r>
              <a:rPr lang="en-GB" sz="2000" dirty="0"/>
              <a:t>Covid-19 </a:t>
            </a:r>
            <a:r>
              <a:rPr lang="ru-RU" sz="2000" dirty="0"/>
              <a:t>количество </a:t>
            </a:r>
            <a:r>
              <a:rPr lang="ru-RU" sz="2000" dirty="0">
                <a:highlight>
                  <a:srgbClr val="FFFF00"/>
                </a:highlight>
              </a:rPr>
              <a:t>новообразованных сосудов</a:t>
            </a:r>
            <a:r>
              <a:rPr lang="ru-RU" sz="2000" dirty="0"/>
              <a:t> - преимущественно за счет механизма </a:t>
            </a:r>
            <a:r>
              <a:rPr lang="ru-RU" sz="2000" dirty="0" err="1">
                <a:highlight>
                  <a:srgbClr val="FFFF00"/>
                </a:highlight>
              </a:rPr>
              <a:t>инвагинационного</a:t>
            </a:r>
            <a:r>
              <a:rPr lang="ru-RU" sz="2000" dirty="0">
                <a:highlight>
                  <a:srgbClr val="FFFF00"/>
                </a:highlight>
              </a:rPr>
              <a:t> (расщепляющего) </a:t>
            </a:r>
            <a:r>
              <a:rPr lang="ru-RU" sz="2000" dirty="0" err="1">
                <a:highlight>
                  <a:srgbClr val="FFFF00"/>
                </a:highlight>
              </a:rPr>
              <a:t>ангиогенеза</a:t>
            </a:r>
            <a:r>
              <a:rPr lang="ru-RU" sz="2000" dirty="0"/>
              <a:t> - было в 2,7 раза выше, чем в легких пациентов с гриппом (</a:t>
            </a:r>
            <a:r>
              <a:rPr lang="en-GB" sz="2000" dirty="0"/>
              <a:t>P &lt;0,001).</a:t>
            </a:r>
            <a:endParaRPr lang="ru-RU" sz="2000" dirty="0"/>
          </a:p>
        </p:txBody>
      </p:sp>
      <p:sp>
        <p:nvSpPr>
          <p:cNvPr id="4" name="Овал 3">
            <a:extLst>
              <a:ext uri="{FF2B5EF4-FFF2-40B4-BE49-F238E27FC236}">
                <a16:creationId xmlns:a16="http://schemas.microsoft.com/office/drawing/2014/main" id="{825E1D4F-5298-A849-BF45-B92D93226007}"/>
              </a:ext>
            </a:extLst>
          </p:cNvPr>
          <p:cNvSpPr/>
          <p:nvPr/>
        </p:nvSpPr>
        <p:spPr>
          <a:xfrm>
            <a:off x="5365484" y="3429000"/>
            <a:ext cx="5020235"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Овал 4">
            <a:extLst>
              <a:ext uri="{FF2B5EF4-FFF2-40B4-BE49-F238E27FC236}">
                <a16:creationId xmlns:a16="http://schemas.microsoft.com/office/drawing/2014/main" id="{9A122D69-9D68-ED47-9204-FC51A22D0031}"/>
              </a:ext>
            </a:extLst>
          </p:cNvPr>
          <p:cNvSpPr/>
          <p:nvPr/>
        </p:nvSpPr>
        <p:spPr>
          <a:xfrm>
            <a:off x="1434117" y="2761442"/>
            <a:ext cx="3558990"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TextBox 5">
            <a:extLst>
              <a:ext uri="{FF2B5EF4-FFF2-40B4-BE49-F238E27FC236}">
                <a16:creationId xmlns:a16="http://schemas.microsoft.com/office/drawing/2014/main" id="{A18A6B1F-DB36-F046-AD17-46952538E5A2}"/>
              </a:ext>
            </a:extLst>
          </p:cNvPr>
          <p:cNvSpPr txBox="1"/>
          <p:nvPr/>
        </p:nvSpPr>
        <p:spPr>
          <a:xfrm>
            <a:off x="614082" y="5716739"/>
            <a:ext cx="11239006" cy="1107996"/>
          </a:xfrm>
          <a:prstGeom prst="rect">
            <a:avLst/>
          </a:prstGeom>
          <a:noFill/>
        </p:spPr>
        <p:txBody>
          <a:bodyPr wrap="square" rtlCol="0">
            <a:spAutoFit/>
          </a:bodyPr>
          <a:lstStyle/>
          <a:p>
            <a:r>
              <a:rPr lang="en-GB" sz="1200" b="1" dirty="0">
                <a:solidFill>
                  <a:srgbClr val="212121"/>
                </a:solidFill>
                <a:latin typeface="Merriweather"/>
              </a:rPr>
              <a:t>Pulmonary Vascular </a:t>
            </a:r>
            <a:r>
              <a:rPr lang="en-GB" sz="1200" b="1" dirty="0" err="1">
                <a:solidFill>
                  <a:srgbClr val="212121"/>
                </a:solidFill>
                <a:latin typeface="Merriweather"/>
              </a:rPr>
              <a:t>Endothelialitis</a:t>
            </a:r>
            <a:r>
              <a:rPr lang="en-GB" sz="1200" b="1" dirty="0">
                <a:solidFill>
                  <a:srgbClr val="212121"/>
                </a:solidFill>
                <a:latin typeface="Merriweather"/>
              </a:rPr>
              <a:t>, Thrombosis, and Angiogenesis in Covid-19</a:t>
            </a:r>
          </a:p>
          <a:p>
            <a:r>
              <a:rPr lang="en-GB" sz="1200" dirty="0">
                <a:solidFill>
                  <a:srgbClr val="0071BC"/>
                </a:solidFill>
                <a:latin typeface="BlinkMacSystemFont"/>
                <a:hlinkClick r:id="rId2"/>
              </a:rPr>
              <a:t>Maximilian Ackermann</a:t>
            </a:r>
            <a:r>
              <a:rPr lang="en-GB" sz="1200" baseline="30000" dirty="0">
                <a:solidFill>
                  <a:srgbClr val="5B616B"/>
                </a:solidFill>
                <a:latin typeface="BlinkMacSystemFont"/>
              </a:rPr>
              <a:t> </a:t>
            </a:r>
            <a:r>
              <a:rPr lang="en-GB" sz="1200" baseline="30000" dirty="0">
                <a:solidFill>
                  <a:srgbClr val="323A45"/>
                </a:solidFill>
                <a:latin typeface="BlinkMacSystemFont"/>
                <a:hlinkClick r:id="rId3"/>
              </a:rPr>
              <a:t>1</a:t>
            </a:r>
            <a:r>
              <a:rPr lang="en-GB" sz="1200" dirty="0">
                <a:solidFill>
                  <a:srgbClr val="5B616B"/>
                </a:solidFill>
                <a:latin typeface="BlinkMacSystemFont"/>
              </a:rPr>
              <a:t>, </a:t>
            </a:r>
            <a:r>
              <a:rPr lang="en-GB" sz="1200" dirty="0">
                <a:solidFill>
                  <a:srgbClr val="0071BC"/>
                </a:solidFill>
                <a:latin typeface="BlinkMacSystemFont"/>
                <a:hlinkClick r:id="rId4"/>
              </a:rPr>
              <a:t>Stijn E Verleden</a:t>
            </a:r>
            <a:r>
              <a:rPr lang="en-GB" sz="1200" baseline="30000" dirty="0">
                <a:solidFill>
                  <a:srgbClr val="5B616B"/>
                </a:solidFill>
                <a:latin typeface="BlinkMacSystemFont"/>
              </a:rPr>
              <a:t> </a:t>
            </a:r>
            <a:r>
              <a:rPr lang="en-GB" sz="1200" baseline="30000" dirty="0">
                <a:solidFill>
                  <a:srgbClr val="323A45"/>
                </a:solidFill>
                <a:latin typeface="BlinkMacSystemFont"/>
                <a:hlinkClick r:id="rId3"/>
              </a:rPr>
              <a:t>1</a:t>
            </a:r>
            <a:r>
              <a:rPr lang="en-GB" sz="1200" dirty="0">
                <a:solidFill>
                  <a:srgbClr val="5B616B"/>
                </a:solidFill>
                <a:latin typeface="BlinkMacSystemFont"/>
              </a:rPr>
              <a:t>, </a:t>
            </a:r>
            <a:r>
              <a:rPr lang="en-GB" sz="1200" dirty="0">
                <a:solidFill>
                  <a:srgbClr val="0071BC"/>
                </a:solidFill>
                <a:latin typeface="BlinkMacSystemFont"/>
                <a:hlinkClick r:id="rId5"/>
              </a:rPr>
              <a:t>Mark Kuehnel</a:t>
            </a:r>
            <a:r>
              <a:rPr lang="en-GB" sz="1200" baseline="30000" dirty="0">
                <a:solidFill>
                  <a:srgbClr val="5B616B"/>
                </a:solidFill>
                <a:latin typeface="BlinkMacSystemFont"/>
              </a:rPr>
              <a:t> </a:t>
            </a:r>
            <a:r>
              <a:rPr lang="en-GB" sz="1200" baseline="30000" dirty="0">
                <a:solidFill>
                  <a:srgbClr val="323A45"/>
                </a:solidFill>
                <a:latin typeface="BlinkMacSystemFont"/>
                <a:hlinkClick r:id="rId3"/>
              </a:rPr>
              <a:t>1</a:t>
            </a:r>
            <a:r>
              <a:rPr lang="en-GB" sz="1200" dirty="0">
                <a:solidFill>
                  <a:srgbClr val="5B616B"/>
                </a:solidFill>
                <a:latin typeface="BlinkMacSystemFont"/>
              </a:rPr>
              <a:t>, </a:t>
            </a:r>
            <a:r>
              <a:rPr lang="en-GB" sz="1200" dirty="0">
                <a:solidFill>
                  <a:srgbClr val="0071BC"/>
                </a:solidFill>
                <a:latin typeface="BlinkMacSystemFont"/>
                <a:hlinkClick r:id="rId6"/>
              </a:rPr>
              <a:t>Axel Haverich</a:t>
            </a:r>
            <a:r>
              <a:rPr lang="en-GB" sz="1200" baseline="30000" dirty="0">
                <a:solidFill>
                  <a:srgbClr val="5B616B"/>
                </a:solidFill>
                <a:latin typeface="BlinkMacSystemFont"/>
              </a:rPr>
              <a:t> </a:t>
            </a:r>
            <a:r>
              <a:rPr lang="en-GB" sz="1200" baseline="30000" dirty="0">
                <a:solidFill>
                  <a:srgbClr val="323A45"/>
                </a:solidFill>
                <a:latin typeface="BlinkMacSystemFont"/>
                <a:hlinkClick r:id="rId3"/>
              </a:rPr>
              <a:t>1</a:t>
            </a:r>
            <a:r>
              <a:rPr lang="en-GB" sz="1200" dirty="0">
                <a:solidFill>
                  <a:srgbClr val="5B616B"/>
                </a:solidFill>
                <a:latin typeface="BlinkMacSystemFont"/>
              </a:rPr>
              <a:t>, </a:t>
            </a:r>
            <a:r>
              <a:rPr lang="en-GB" sz="1200" dirty="0">
                <a:solidFill>
                  <a:srgbClr val="0071BC"/>
                </a:solidFill>
                <a:latin typeface="BlinkMacSystemFont"/>
                <a:hlinkClick r:id="rId7"/>
              </a:rPr>
              <a:t>Tobias Welte</a:t>
            </a:r>
            <a:r>
              <a:rPr lang="en-GB" sz="1200" baseline="30000" dirty="0">
                <a:solidFill>
                  <a:srgbClr val="5B616B"/>
                </a:solidFill>
                <a:latin typeface="BlinkMacSystemFont"/>
              </a:rPr>
              <a:t> </a:t>
            </a:r>
            <a:r>
              <a:rPr lang="en-GB" sz="1200" baseline="30000" dirty="0">
                <a:solidFill>
                  <a:srgbClr val="323A45"/>
                </a:solidFill>
                <a:latin typeface="BlinkMacSystemFont"/>
                <a:hlinkClick r:id="rId3"/>
              </a:rPr>
              <a:t>1</a:t>
            </a:r>
            <a:r>
              <a:rPr lang="en-GB" sz="1200" dirty="0">
                <a:solidFill>
                  <a:srgbClr val="5B616B"/>
                </a:solidFill>
                <a:latin typeface="BlinkMacSystemFont"/>
              </a:rPr>
              <a:t>, </a:t>
            </a:r>
            <a:r>
              <a:rPr lang="en-GB" sz="1200" dirty="0">
                <a:solidFill>
                  <a:srgbClr val="0071BC"/>
                </a:solidFill>
                <a:latin typeface="BlinkMacSystemFont"/>
                <a:hlinkClick r:id="rId8"/>
              </a:rPr>
              <a:t>Florian Laenger</a:t>
            </a:r>
            <a:r>
              <a:rPr lang="en-GB" sz="1200" baseline="30000" dirty="0">
                <a:solidFill>
                  <a:srgbClr val="5B616B"/>
                </a:solidFill>
                <a:latin typeface="BlinkMacSystemFont"/>
              </a:rPr>
              <a:t> </a:t>
            </a:r>
            <a:r>
              <a:rPr lang="en-GB" sz="1200" baseline="30000" dirty="0">
                <a:solidFill>
                  <a:srgbClr val="323A45"/>
                </a:solidFill>
                <a:latin typeface="BlinkMacSystemFont"/>
                <a:hlinkClick r:id="rId3"/>
              </a:rPr>
              <a:t>1</a:t>
            </a:r>
            <a:r>
              <a:rPr lang="en-GB" sz="1200" dirty="0">
                <a:solidFill>
                  <a:srgbClr val="5B616B"/>
                </a:solidFill>
                <a:latin typeface="BlinkMacSystemFont"/>
              </a:rPr>
              <a:t>, </a:t>
            </a:r>
            <a:r>
              <a:rPr lang="en-GB" sz="1200" dirty="0">
                <a:solidFill>
                  <a:srgbClr val="0071BC"/>
                </a:solidFill>
                <a:latin typeface="BlinkMacSystemFont"/>
                <a:hlinkClick r:id="rId9"/>
              </a:rPr>
              <a:t>Arno Vanstapel</a:t>
            </a:r>
            <a:r>
              <a:rPr lang="en-GB" sz="1200" baseline="30000" dirty="0">
                <a:solidFill>
                  <a:srgbClr val="5B616B"/>
                </a:solidFill>
                <a:latin typeface="BlinkMacSystemFont"/>
              </a:rPr>
              <a:t> </a:t>
            </a:r>
            <a:endParaRPr lang="ru-RU" sz="1200" baseline="30000" dirty="0">
              <a:solidFill>
                <a:srgbClr val="5B616B"/>
              </a:solidFill>
              <a:latin typeface="BlinkMacSystemFont"/>
            </a:endParaRPr>
          </a:p>
          <a:p>
            <a:r>
              <a:rPr lang="en-GB" sz="1200" baseline="30000" dirty="0">
                <a:solidFill>
                  <a:srgbClr val="323A45"/>
                </a:solidFill>
                <a:latin typeface="BlinkMacSystemFont"/>
                <a:hlinkClick r:id="rId3"/>
              </a:rPr>
              <a:t>1</a:t>
            </a:r>
            <a:r>
              <a:rPr lang="en-GB" sz="1200" dirty="0">
                <a:solidFill>
                  <a:srgbClr val="5B616B"/>
                </a:solidFill>
                <a:latin typeface="BlinkMacSystemFont"/>
              </a:rPr>
              <a:t>, </a:t>
            </a:r>
            <a:r>
              <a:rPr lang="en-GB" sz="1200" dirty="0">
                <a:solidFill>
                  <a:srgbClr val="0071BC"/>
                </a:solidFill>
                <a:latin typeface="BlinkMacSystemFont"/>
                <a:hlinkClick r:id="rId10"/>
              </a:rPr>
              <a:t>Christopher Werlein</a:t>
            </a:r>
            <a:r>
              <a:rPr lang="en-GB" sz="1200" baseline="30000" dirty="0">
                <a:solidFill>
                  <a:srgbClr val="5B616B"/>
                </a:solidFill>
                <a:latin typeface="BlinkMacSystemFont"/>
              </a:rPr>
              <a:t> </a:t>
            </a:r>
            <a:r>
              <a:rPr lang="en-GB" sz="1200" baseline="30000" dirty="0">
                <a:solidFill>
                  <a:srgbClr val="323A45"/>
                </a:solidFill>
                <a:latin typeface="BlinkMacSystemFont"/>
                <a:hlinkClick r:id="rId3"/>
              </a:rPr>
              <a:t>1</a:t>
            </a:r>
            <a:r>
              <a:rPr lang="en-GB" sz="1200" dirty="0">
                <a:solidFill>
                  <a:srgbClr val="5B616B"/>
                </a:solidFill>
                <a:latin typeface="BlinkMacSystemFont"/>
              </a:rPr>
              <a:t>, </a:t>
            </a:r>
            <a:r>
              <a:rPr lang="en-GB" sz="1200" dirty="0">
                <a:solidFill>
                  <a:srgbClr val="0071BC"/>
                </a:solidFill>
                <a:latin typeface="BlinkMacSystemFont"/>
                <a:hlinkClick r:id="rId11"/>
              </a:rPr>
              <a:t>Helge Stark</a:t>
            </a:r>
            <a:r>
              <a:rPr lang="en-GB" sz="1200" baseline="30000" dirty="0">
                <a:solidFill>
                  <a:srgbClr val="5B616B"/>
                </a:solidFill>
                <a:latin typeface="BlinkMacSystemFont"/>
              </a:rPr>
              <a:t> </a:t>
            </a:r>
            <a:r>
              <a:rPr lang="en-GB" sz="1200" baseline="30000" dirty="0">
                <a:solidFill>
                  <a:srgbClr val="323A45"/>
                </a:solidFill>
                <a:latin typeface="BlinkMacSystemFont"/>
                <a:hlinkClick r:id="rId3"/>
              </a:rPr>
              <a:t>1</a:t>
            </a:r>
            <a:r>
              <a:rPr lang="en-GB" sz="1200" dirty="0">
                <a:solidFill>
                  <a:srgbClr val="5B616B"/>
                </a:solidFill>
                <a:latin typeface="BlinkMacSystemFont"/>
              </a:rPr>
              <a:t>, </a:t>
            </a:r>
            <a:r>
              <a:rPr lang="en-GB" sz="1200" dirty="0">
                <a:solidFill>
                  <a:srgbClr val="0071BC"/>
                </a:solidFill>
                <a:latin typeface="BlinkMacSystemFont"/>
                <a:hlinkClick r:id="rId12"/>
              </a:rPr>
              <a:t>Alexandar Tzankov</a:t>
            </a:r>
            <a:r>
              <a:rPr lang="en-GB" sz="1200" baseline="30000" dirty="0">
                <a:solidFill>
                  <a:srgbClr val="5B616B"/>
                </a:solidFill>
                <a:latin typeface="BlinkMacSystemFont"/>
              </a:rPr>
              <a:t> </a:t>
            </a:r>
            <a:r>
              <a:rPr lang="en-GB" sz="1200" baseline="30000" dirty="0">
                <a:solidFill>
                  <a:srgbClr val="323A45"/>
                </a:solidFill>
                <a:latin typeface="BlinkMacSystemFont"/>
                <a:hlinkClick r:id="rId3"/>
              </a:rPr>
              <a:t>1</a:t>
            </a:r>
            <a:r>
              <a:rPr lang="en-GB" sz="1200" dirty="0">
                <a:solidFill>
                  <a:srgbClr val="5B616B"/>
                </a:solidFill>
                <a:latin typeface="BlinkMacSystemFont"/>
              </a:rPr>
              <a:t>, </a:t>
            </a:r>
            <a:r>
              <a:rPr lang="en-GB" sz="1200" dirty="0">
                <a:solidFill>
                  <a:srgbClr val="0071BC"/>
                </a:solidFill>
                <a:latin typeface="BlinkMacSystemFont"/>
                <a:hlinkClick r:id="rId13"/>
              </a:rPr>
              <a:t>William W Li</a:t>
            </a:r>
            <a:r>
              <a:rPr lang="en-GB" sz="1200" baseline="30000" dirty="0">
                <a:solidFill>
                  <a:srgbClr val="5B616B"/>
                </a:solidFill>
                <a:latin typeface="BlinkMacSystemFont"/>
              </a:rPr>
              <a:t> </a:t>
            </a:r>
            <a:r>
              <a:rPr lang="en-GB" sz="1200" baseline="30000" dirty="0">
                <a:solidFill>
                  <a:srgbClr val="323A45"/>
                </a:solidFill>
                <a:latin typeface="BlinkMacSystemFont"/>
                <a:hlinkClick r:id="rId3"/>
              </a:rPr>
              <a:t>1</a:t>
            </a:r>
            <a:r>
              <a:rPr lang="en-GB" sz="1200" dirty="0">
                <a:solidFill>
                  <a:srgbClr val="5B616B"/>
                </a:solidFill>
                <a:latin typeface="BlinkMacSystemFont"/>
              </a:rPr>
              <a:t>, </a:t>
            </a:r>
            <a:r>
              <a:rPr lang="en-GB" sz="1200" dirty="0">
                <a:solidFill>
                  <a:srgbClr val="0071BC"/>
                </a:solidFill>
                <a:latin typeface="BlinkMacSystemFont"/>
                <a:hlinkClick r:id="rId14"/>
              </a:rPr>
              <a:t>Vincent W Li</a:t>
            </a:r>
            <a:r>
              <a:rPr lang="en-GB" sz="1200" baseline="30000" dirty="0">
                <a:solidFill>
                  <a:srgbClr val="5B616B"/>
                </a:solidFill>
                <a:latin typeface="BlinkMacSystemFont"/>
              </a:rPr>
              <a:t> </a:t>
            </a:r>
            <a:r>
              <a:rPr lang="en-GB" sz="1200" baseline="30000" dirty="0">
                <a:solidFill>
                  <a:srgbClr val="323A45"/>
                </a:solidFill>
                <a:latin typeface="BlinkMacSystemFont"/>
                <a:hlinkClick r:id="rId3"/>
              </a:rPr>
              <a:t>1</a:t>
            </a:r>
            <a:r>
              <a:rPr lang="en-GB" sz="1200" dirty="0">
                <a:solidFill>
                  <a:srgbClr val="5B616B"/>
                </a:solidFill>
                <a:latin typeface="BlinkMacSystemFont"/>
              </a:rPr>
              <a:t>, </a:t>
            </a:r>
            <a:r>
              <a:rPr lang="en-GB" sz="1200" dirty="0">
                <a:solidFill>
                  <a:srgbClr val="0071BC"/>
                </a:solidFill>
                <a:latin typeface="BlinkMacSystemFont"/>
                <a:hlinkClick r:id="rId15"/>
              </a:rPr>
              <a:t>Steven J Mentzer</a:t>
            </a:r>
            <a:r>
              <a:rPr lang="en-GB" sz="1200" baseline="30000" dirty="0">
                <a:solidFill>
                  <a:srgbClr val="5B616B"/>
                </a:solidFill>
                <a:latin typeface="BlinkMacSystemFont"/>
              </a:rPr>
              <a:t> </a:t>
            </a:r>
            <a:r>
              <a:rPr lang="en-GB" sz="1200" baseline="30000" dirty="0">
                <a:solidFill>
                  <a:srgbClr val="323A45"/>
                </a:solidFill>
                <a:latin typeface="BlinkMacSystemFont"/>
                <a:hlinkClick r:id="rId3"/>
              </a:rPr>
              <a:t>1</a:t>
            </a:r>
            <a:r>
              <a:rPr lang="en-GB" sz="1200" dirty="0">
                <a:solidFill>
                  <a:srgbClr val="5B616B"/>
                </a:solidFill>
                <a:latin typeface="BlinkMacSystemFont"/>
              </a:rPr>
              <a:t>, </a:t>
            </a:r>
            <a:r>
              <a:rPr lang="en-GB" sz="1200" dirty="0">
                <a:solidFill>
                  <a:srgbClr val="0071BC"/>
                </a:solidFill>
                <a:latin typeface="BlinkMacSystemFont"/>
                <a:hlinkClick r:id="rId16"/>
              </a:rPr>
              <a:t>Danny Jonigk</a:t>
            </a:r>
            <a:r>
              <a:rPr lang="en-GB" sz="1200" baseline="30000" dirty="0">
                <a:solidFill>
                  <a:srgbClr val="5B616B"/>
                </a:solidFill>
                <a:latin typeface="BlinkMacSystemFont"/>
              </a:rPr>
              <a:t> </a:t>
            </a:r>
            <a:br>
              <a:rPr lang="en-GB" sz="1200" dirty="0"/>
            </a:br>
            <a:r>
              <a:rPr lang="en-GB" sz="1200" dirty="0"/>
              <a:t>N </a:t>
            </a:r>
            <a:r>
              <a:rPr lang="en-GB" sz="1200" dirty="0" err="1"/>
              <a:t>Engl</a:t>
            </a:r>
            <a:r>
              <a:rPr lang="en-GB" sz="1200" dirty="0"/>
              <a:t> J Med. 2020 Jul 9;383(2):120-128.</a:t>
            </a:r>
          </a:p>
          <a:p>
            <a:r>
              <a:rPr lang="en-GB" sz="1200" dirty="0" err="1"/>
              <a:t>doi</a:t>
            </a:r>
            <a:r>
              <a:rPr lang="en-GB" sz="1200" dirty="0"/>
              <a:t>: 10.1056/NEJMoa2015432. </a:t>
            </a:r>
            <a:r>
              <a:rPr lang="en-GB" sz="1200" dirty="0" err="1"/>
              <a:t>Epub</a:t>
            </a:r>
            <a:r>
              <a:rPr lang="en-GB" sz="1200" dirty="0"/>
              <a:t> </a:t>
            </a:r>
            <a:r>
              <a:rPr lang="en-GB" dirty="0"/>
              <a:t>2020 May 21</a:t>
            </a:r>
            <a:endParaRPr lang="ru-RU" dirty="0"/>
          </a:p>
        </p:txBody>
      </p:sp>
    </p:spTree>
    <p:extLst>
      <p:ext uri="{BB962C8B-B14F-4D97-AF65-F5344CB8AC3E}">
        <p14:creationId xmlns:p14="http://schemas.microsoft.com/office/powerpoint/2010/main" val="2112039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D8034774-940C-B84B-AFEB-05847697991A}"/>
              </a:ext>
            </a:extLst>
          </p:cNvPr>
          <p:cNvPicPr>
            <a:picLocks noChangeAspect="1"/>
          </p:cNvPicPr>
          <p:nvPr/>
        </p:nvPicPr>
        <p:blipFill>
          <a:blip r:embed="rId2"/>
          <a:stretch>
            <a:fillRect/>
          </a:stretch>
        </p:blipFill>
        <p:spPr>
          <a:xfrm>
            <a:off x="0" y="0"/>
            <a:ext cx="8785185" cy="6858000"/>
          </a:xfrm>
          <a:prstGeom prst="rect">
            <a:avLst/>
          </a:prstGeom>
        </p:spPr>
      </p:pic>
      <p:sp>
        <p:nvSpPr>
          <p:cNvPr id="3" name="TextBox 2">
            <a:extLst>
              <a:ext uri="{FF2B5EF4-FFF2-40B4-BE49-F238E27FC236}">
                <a16:creationId xmlns:a16="http://schemas.microsoft.com/office/drawing/2014/main" id="{3BDF8D9E-C43D-AD40-A948-761990C94F2E}"/>
              </a:ext>
            </a:extLst>
          </p:cNvPr>
          <p:cNvSpPr txBox="1"/>
          <p:nvPr/>
        </p:nvSpPr>
        <p:spPr>
          <a:xfrm>
            <a:off x="9005871" y="92597"/>
            <a:ext cx="3259290" cy="923330"/>
          </a:xfrm>
          <a:prstGeom prst="rect">
            <a:avLst/>
          </a:prstGeom>
          <a:noFill/>
        </p:spPr>
        <p:txBody>
          <a:bodyPr wrap="none" rtlCol="0">
            <a:spAutoFit/>
          </a:bodyPr>
          <a:lstStyle/>
          <a:p>
            <a:r>
              <a:rPr lang="ru-RU" b="1" dirty="0">
                <a:solidFill>
                  <a:srgbClr val="0070C0"/>
                </a:solidFill>
              </a:rPr>
              <a:t>Микрососудистые нарушения </a:t>
            </a:r>
          </a:p>
          <a:p>
            <a:r>
              <a:rPr lang="ru-RU" b="1" dirty="0">
                <a:solidFill>
                  <a:srgbClr val="0070C0"/>
                </a:solidFill>
              </a:rPr>
              <a:t> у пациентов , умерших от </a:t>
            </a:r>
          </a:p>
          <a:p>
            <a:r>
              <a:rPr lang="en-US" b="1" dirty="0">
                <a:solidFill>
                  <a:srgbClr val="0070C0"/>
                </a:solidFill>
              </a:rPr>
              <a:t>COVID-19</a:t>
            </a:r>
            <a:endParaRPr lang="ru-RU" b="1" dirty="0">
              <a:solidFill>
                <a:srgbClr val="0070C0"/>
              </a:solidFill>
            </a:endParaRPr>
          </a:p>
        </p:txBody>
      </p:sp>
      <p:sp>
        <p:nvSpPr>
          <p:cNvPr id="4" name="TextBox 3">
            <a:extLst>
              <a:ext uri="{FF2B5EF4-FFF2-40B4-BE49-F238E27FC236}">
                <a16:creationId xmlns:a16="http://schemas.microsoft.com/office/drawing/2014/main" id="{08632A3A-5F21-7642-A840-EE1F0A6766B6}"/>
              </a:ext>
            </a:extLst>
          </p:cNvPr>
          <p:cNvSpPr txBox="1"/>
          <p:nvPr/>
        </p:nvSpPr>
        <p:spPr>
          <a:xfrm>
            <a:off x="8738296" y="1970298"/>
            <a:ext cx="3617209" cy="1200329"/>
          </a:xfrm>
          <a:prstGeom prst="rect">
            <a:avLst/>
          </a:prstGeom>
          <a:noFill/>
        </p:spPr>
        <p:txBody>
          <a:bodyPr wrap="none" rtlCol="0">
            <a:spAutoFit/>
          </a:bodyPr>
          <a:lstStyle/>
          <a:p>
            <a:r>
              <a:rPr lang="ru-RU" b="1" dirty="0">
                <a:solidFill>
                  <a:srgbClr val="7030A0"/>
                </a:solidFill>
              </a:rPr>
              <a:t>(В) </a:t>
            </a:r>
            <a:r>
              <a:rPr lang="ru-RU" dirty="0">
                <a:solidFill>
                  <a:srgbClr val="7030A0"/>
                </a:solidFill>
              </a:rPr>
              <a:t>Нарушение микроваскулярной </a:t>
            </a:r>
          </a:p>
          <a:p>
            <a:r>
              <a:rPr lang="ru-RU" dirty="0">
                <a:solidFill>
                  <a:srgbClr val="7030A0"/>
                </a:solidFill>
              </a:rPr>
              <a:t>архитектоники альвеолярных </a:t>
            </a:r>
          </a:p>
          <a:p>
            <a:r>
              <a:rPr lang="ru-RU" dirty="0">
                <a:solidFill>
                  <a:srgbClr val="7030A0"/>
                </a:solidFill>
              </a:rPr>
              <a:t>сплетений</a:t>
            </a:r>
            <a:endParaRPr lang="ru-RU" b="1" dirty="0">
              <a:solidFill>
                <a:srgbClr val="7030A0"/>
              </a:solidFill>
            </a:endParaRPr>
          </a:p>
          <a:p>
            <a:endParaRPr lang="ru-RU" dirty="0"/>
          </a:p>
        </p:txBody>
      </p:sp>
      <p:sp>
        <p:nvSpPr>
          <p:cNvPr id="5" name="TextBox 4">
            <a:extLst>
              <a:ext uri="{FF2B5EF4-FFF2-40B4-BE49-F238E27FC236}">
                <a16:creationId xmlns:a16="http://schemas.microsoft.com/office/drawing/2014/main" id="{1A6A5305-855A-CD47-89BE-142436E2AA0C}"/>
              </a:ext>
            </a:extLst>
          </p:cNvPr>
          <p:cNvSpPr txBox="1"/>
          <p:nvPr/>
        </p:nvSpPr>
        <p:spPr>
          <a:xfrm>
            <a:off x="8781867" y="2884709"/>
            <a:ext cx="3530069" cy="3877985"/>
          </a:xfrm>
          <a:prstGeom prst="rect">
            <a:avLst/>
          </a:prstGeom>
          <a:noFill/>
        </p:spPr>
        <p:txBody>
          <a:bodyPr wrap="none" rtlCol="0">
            <a:spAutoFit/>
          </a:bodyPr>
          <a:lstStyle/>
          <a:p>
            <a:r>
              <a:rPr lang="ru-RU" sz="1400" dirty="0"/>
              <a:t>Утрата четко видимой иерархии</a:t>
            </a:r>
          </a:p>
          <a:p>
            <a:r>
              <a:rPr lang="ru-RU" sz="1400" dirty="0"/>
              <a:t> сосудов в альвеолярном </a:t>
            </a:r>
          </a:p>
          <a:p>
            <a:r>
              <a:rPr lang="ru-RU" sz="1400" dirty="0"/>
              <a:t>сплетении является результатом</a:t>
            </a:r>
          </a:p>
          <a:p>
            <a:r>
              <a:rPr lang="ru-RU" sz="1400" dirty="0"/>
              <a:t> образования новых кровеносных</a:t>
            </a:r>
          </a:p>
          <a:p>
            <a:r>
              <a:rPr lang="ru-RU" sz="1400" dirty="0"/>
              <a:t> сосудов в результате</a:t>
            </a:r>
          </a:p>
          <a:p>
            <a:r>
              <a:rPr lang="ru-RU" sz="1400" dirty="0"/>
              <a:t> </a:t>
            </a:r>
            <a:r>
              <a:rPr lang="ru-RU" sz="1400" dirty="0" err="1"/>
              <a:t>инвагинационного</a:t>
            </a:r>
            <a:r>
              <a:rPr lang="ru-RU" sz="1400" dirty="0"/>
              <a:t> </a:t>
            </a:r>
            <a:r>
              <a:rPr lang="ru-RU" sz="1400" dirty="0" err="1"/>
              <a:t>ангиогенеза</a:t>
            </a:r>
            <a:r>
              <a:rPr lang="ru-RU" sz="1400" dirty="0"/>
              <a:t>.</a:t>
            </a:r>
          </a:p>
          <a:p>
            <a:r>
              <a:rPr lang="ru-RU" sz="1600" b="1" dirty="0"/>
              <a:t> (С</a:t>
            </a:r>
            <a:r>
              <a:rPr lang="en-GB" sz="1600" b="1" dirty="0"/>
              <a:t> </a:t>
            </a:r>
            <a:r>
              <a:rPr lang="ru-RU" sz="1600" b="1" dirty="0"/>
              <a:t>)  </a:t>
            </a:r>
            <a:r>
              <a:rPr lang="ru-RU" sz="1400" b="1" dirty="0"/>
              <a:t>Л</a:t>
            </a:r>
            <a:r>
              <a:rPr lang="ru-RU" sz="1400" dirty="0"/>
              <a:t>окализация </a:t>
            </a:r>
            <a:r>
              <a:rPr lang="ru-RU" sz="1400" dirty="0" err="1"/>
              <a:t>инвагинационных</a:t>
            </a:r>
            <a:r>
              <a:rPr lang="ru-RU" sz="1400" dirty="0"/>
              <a:t> </a:t>
            </a:r>
          </a:p>
          <a:p>
            <a:r>
              <a:rPr lang="ru-RU" sz="1400" dirty="0"/>
              <a:t>столбов (стрелки) при большом</a:t>
            </a:r>
          </a:p>
          <a:p>
            <a:r>
              <a:rPr lang="ru-RU" sz="1400" dirty="0"/>
              <a:t> увеличении.</a:t>
            </a:r>
          </a:p>
          <a:p>
            <a:r>
              <a:rPr lang="ru-RU" sz="1600" b="1" dirty="0"/>
              <a:t> ( </a:t>
            </a:r>
            <a:r>
              <a:rPr lang="en-GB" sz="1600" b="1" dirty="0"/>
              <a:t>D </a:t>
            </a:r>
            <a:r>
              <a:rPr lang="ru-RU" sz="1600" b="1" dirty="0"/>
              <a:t>) </a:t>
            </a:r>
            <a:r>
              <a:rPr lang="ru-RU" sz="1400" dirty="0"/>
              <a:t>электронная микрофотография,</a:t>
            </a:r>
          </a:p>
          <a:p>
            <a:r>
              <a:rPr lang="ru-RU" sz="1400" dirty="0"/>
              <a:t> демонстрирующая ультраструктурные </a:t>
            </a:r>
          </a:p>
          <a:p>
            <a:r>
              <a:rPr lang="ru-RU" sz="1400" dirty="0"/>
              <a:t>особенности деструкции </a:t>
            </a:r>
          </a:p>
          <a:p>
            <a:r>
              <a:rPr lang="ru-RU" sz="1400" dirty="0"/>
              <a:t>эндотелиальных клеток</a:t>
            </a:r>
          </a:p>
          <a:p>
            <a:r>
              <a:rPr lang="ru-RU" sz="1400" dirty="0"/>
              <a:t> </a:t>
            </a:r>
            <a:r>
              <a:rPr lang="ru-RU" sz="1400" b="1" dirty="0">
                <a:solidFill>
                  <a:srgbClr val="7030A0"/>
                </a:solidFill>
              </a:rPr>
              <a:t>и </a:t>
            </a:r>
            <a:r>
              <a:rPr lang="en-GB" sz="1400" b="1" dirty="0">
                <a:solidFill>
                  <a:srgbClr val="7030A0"/>
                </a:solidFill>
              </a:rPr>
              <a:t>SARS-CoV-2, </a:t>
            </a:r>
            <a:r>
              <a:rPr lang="ru-RU" sz="1400" b="1" dirty="0">
                <a:solidFill>
                  <a:srgbClr val="7030A0"/>
                </a:solidFill>
              </a:rPr>
              <a:t>видимые внутри</a:t>
            </a:r>
          </a:p>
          <a:p>
            <a:r>
              <a:rPr lang="ru-RU" sz="1400" b="1" dirty="0">
                <a:solidFill>
                  <a:srgbClr val="7030A0"/>
                </a:solidFill>
              </a:rPr>
              <a:t> клеточной мембраны (стрелки)</a:t>
            </a:r>
          </a:p>
          <a:p>
            <a:r>
              <a:rPr lang="ru-RU" sz="1400" dirty="0"/>
              <a:t> (масштабная линейка соответствует 5 мкм)</a:t>
            </a:r>
          </a:p>
          <a:p>
            <a:r>
              <a:rPr lang="en-GB" sz="1400" dirty="0"/>
              <a:t>RC</a:t>
            </a:r>
            <a:r>
              <a:rPr lang="ru-RU" sz="1400" dirty="0"/>
              <a:t>  - эритроциты</a:t>
            </a:r>
            <a:r>
              <a:rPr lang="ru-RU" dirty="0"/>
              <a:t>.</a:t>
            </a:r>
          </a:p>
        </p:txBody>
      </p:sp>
      <p:sp>
        <p:nvSpPr>
          <p:cNvPr id="6" name="TextBox 5">
            <a:extLst>
              <a:ext uri="{FF2B5EF4-FFF2-40B4-BE49-F238E27FC236}">
                <a16:creationId xmlns:a16="http://schemas.microsoft.com/office/drawing/2014/main" id="{6B80BD5D-6765-4742-81DB-32D6AFE0BD6E}"/>
              </a:ext>
            </a:extLst>
          </p:cNvPr>
          <p:cNvSpPr txBox="1"/>
          <p:nvPr/>
        </p:nvSpPr>
        <p:spPr>
          <a:xfrm>
            <a:off x="8781867" y="1015927"/>
            <a:ext cx="3329566" cy="1138773"/>
          </a:xfrm>
          <a:prstGeom prst="rect">
            <a:avLst/>
          </a:prstGeom>
          <a:noFill/>
        </p:spPr>
        <p:txBody>
          <a:bodyPr wrap="none" rtlCol="0">
            <a:spAutoFit/>
          </a:bodyPr>
          <a:lstStyle/>
          <a:p>
            <a:r>
              <a:rPr lang="ru-RU" dirty="0"/>
              <a:t>(А) </a:t>
            </a:r>
            <a:r>
              <a:rPr lang="ru-RU" sz="1600" dirty="0"/>
              <a:t>Нормальная микроваскулярная </a:t>
            </a:r>
          </a:p>
          <a:p>
            <a:r>
              <a:rPr lang="ru-RU" sz="1600" dirty="0"/>
              <a:t>архитектоника альвеолярных </a:t>
            </a:r>
          </a:p>
          <a:p>
            <a:r>
              <a:rPr lang="ru-RU" sz="1600" dirty="0"/>
              <a:t>сплетений</a:t>
            </a:r>
          </a:p>
          <a:p>
            <a:endParaRPr lang="ru-RU" dirty="0"/>
          </a:p>
        </p:txBody>
      </p:sp>
    </p:spTree>
    <p:extLst>
      <p:ext uri="{BB962C8B-B14F-4D97-AF65-F5344CB8AC3E}">
        <p14:creationId xmlns:p14="http://schemas.microsoft.com/office/powerpoint/2010/main" val="1367092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EB60861-920C-CE48-BC15-454336F5369B}"/>
              </a:ext>
            </a:extLst>
          </p:cNvPr>
          <p:cNvSpPr>
            <a:spLocks noGrp="1"/>
          </p:cNvSpPr>
          <p:nvPr>
            <p:ph type="title"/>
          </p:nvPr>
        </p:nvSpPr>
        <p:spPr>
          <a:xfrm>
            <a:off x="838200" y="582839"/>
            <a:ext cx="10515600" cy="1325563"/>
          </a:xfrm>
        </p:spPr>
        <p:txBody>
          <a:bodyPr>
            <a:noAutofit/>
          </a:bodyPr>
          <a:lstStyle/>
          <a:p>
            <a:r>
              <a:rPr lang="en-GB" sz="2400" b="1" dirty="0">
                <a:solidFill>
                  <a:schemeClr val="accent1"/>
                </a:solidFill>
              </a:rPr>
              <a:t>Guidance for the Management of Patients with Vascular Disease or Cardiovascular Risk Factors and COVID-19: Position Paper from VAS-European Independent Foundation in Angiology/Vascular Medicine </a:t>
            </a:r>
            <a:br>
              <a:rPr lang="en-GB" sz="2400" b="1" dirty="0"/>
            </a:br>
            <a:r>
              <a:rPr lang="en-GB" sz="1400" dirty="0"/>
              <a:t>Grigoris T. Gerotziafas1,2 Mariella Catalano3 Mary-Paula Colgan4 </a:t>
            </a:r>
            <a:r>
              <a:rPr lang="en-GB" sz="1400" dirty="0" err="1"/>
              <a:t>Zsolt</a:t>
            </a:r>
            <a:r>
              <a:rPr lang="en-GB" sz="1400" dirty="0"/>
              <a:t> Pecsvarady5</a:t>
            </a:r>
            <a:br>
              <a:rPr lang="en-GB" sz="1400" dirty="0"/>
            </a:br>
            <a:r>
              <a:rPr lang="en-GB" sz="1400" dirty="0"/>
              <a:t>Jean Claude Wautrecht6 </a:t>
            </a:r>
            <a:r>
              <a:rPr lang="en-GB" sz="1400" dirty="0" err="1"/>
              <a:t>Bahare</a:t>
            </a:r>
            <a:r>
              <a:rPr lang="en-GB" sz="1400" dirty="0"/>
              <a:t> Fazeli7 Dan-Mircea Olinic8 Katalin Farkas9 </a:t>
            </a:r>
            <a:r>
              <a:rPr lang="en-GB" sz="1600" b="1" dirty="0"/>
              <a:t>Ismail Elalamy1,2,10 </a:t>
            </a:r>
            <a:br>
              <a:rPr lang="ru-RU" sz="1600" b="1" dirty="0"/>
            </a:br>
            <a:r>
              <a:rPr lang="en-GB" sz="1200" dirty="0"/>
              <a:t>Thrombosis and Haemostasis</a:t>
            </a:r>
            <a:r>
              <a:rPr lang="ru-RU" sz="1200" dirty="0"/>
              <a:t>; </a:t>
            </a:r>
            <a:r>
              <a:rPr lang="en-GB" sz="1200" dirty="0"/>
              <a:t> </a:t>
            </a:r>
            <a:r>
              <a:rPr lang="en-GB" sz="1100" dirty="0"/>
              <a:t>Published online: 2020-09-13 </a:t>
            </a:r>
            <a:br>
              <a:rPr lang="en-GB" sz="1200" dirty="0"/>
            </a:br>
            <a:br>
              <a:rPr lang="en-GB" sz="1200" dirty="0"/>
            </a:br>
            <a:endParaRPr lang="ru-RU" sz="1200" b="1" dirty="0"/>
          </a:p>
        </p:txBody>
      </p:sp>
      <p:sp>
        <p:nvSpPr>
          <p:cNvPr id="6" name="Объект 5">
            <a:extLst>
              <a:ext uri="{FF2B5EF4-FFF2-40B4-BE49-F238E27FC236}">
                <a16:creationId xmlns:a16="http://schemas.microsoft.com/office/drawing/2014/main" id="{E4603766-FE4C-1D46-96B7-04FA2125BEAE}"/>
              </a:ext>
            </a:extLst>
          </p:cNvPr>
          <p:cNvSpPr>
            <a:spLocks noGrp="1"/>
          </p:cNvSpPr>
          <p:nvPr>
            <p:ph idx="1"/>
          </p:nvPr>
        </p:nvSpPr>
        <p:spPr>
          <a:xfrm>
            <a:off x="740229" y="2034041"/>
            <a:ext cx="10515600" cy="4351338"/>
          </a:xfrm>
        </p:spPr>
        <p:txBody>
          <a:bodyPr>
            <a:normAutofit fontScale="70000" lnSpcReduction="20000"/>
          </a:bodyPr>
          <a:lstStyle/>
          <a:p>
            <a:r>
              <a:rPr lang="ru-RU" dirty="0">
                <a:highlight>
                  <a:srgbClr val="FFFF00"/>
                </a:highlight>
              </a:rPr>
              <a:t>НМГ являются </a:t>
            </a:r>
            <a:r>
              <a:rPr lang="ru-RU" dirty="0" err="1">
                <a:highlight>
                  <a:srgbClr val="FFFF00"/>
                </a:highlight>
              </a:rPr>
              <a:t>антитромботическими</a:t>
            </a:r>
            <a:r>
              <a:rPr lang="ru-RU" dirty="0">
                <a:highlight>
                  <a:srgbClr val="FFFF00"/>
                </a:highlight>
              </a:rPr>
              <a:t> препаратами первой линии</a:t>
            </a:r>
            <a:r>
              <a:rPr lang="ru-RU" dirty="0"/>
              <a:t> для пациентов, госпитализированных с </a:t>
            </a:r>
            <a:r>
              <a:rPr lang="en-GB" dirty="0"/>
              <a:t>COVID-19, </a:t>
            </a:r>
            <a:r>
              <a:rPr lang="ru-RU" dirty="0"/>
              <a:t>поскольку они обладают прогностическим и стабильным </a:t>
            </a:r>
            <a:r>
              <a:rPr lang="ru-RU" dirty="0" err="1"/>
              <a:t>антитромботическим</a:t>
            </a:r>
            <a:r>
              <a:rPr lang="ru-RU" dirty="0"/>
              <a:t> эффектом после подкожной инъекции и демонстрируют меньшее, чем у НФГ, неспецифическое связывание с белками плазмы, особенно во время </a:t>
            </a:r>
            <a:r>
              <a:rPr lang="ru-RU" dirty="0" err="1"/>
              <a:t>цитокинового</a:t>
            </a:r>
            <a:r>
              <a:rPr lang="ru-RU" dirty="0"/>
              <a:t> шторма. Это значительные преимущества НМГ, особенно у пациентов в критическом состоянии, у которых может проявляться резистентность к лечению НФГ.</a:t>
            </a:r>
          </a:p>
          <a:p>
            <a:r>
              <a:rPr lang="ru-RU" dirty="0"/>
              <a:t> Резистентность  к НФГ у пациентов с </a:t>
            </a:r>
            <a:r>
              <a:rPr lang="en-GB" dirty="0"/>
              <a:t>COVID-19</a:t>
            </a:r>
            <a:r>
              <a:rPr lang="ru-RU" dirty="0"/>
              <a:t> является сложной проблемой </a:t>
            </a:r>
            <a:r>
              <a:rPr lang="en-GB" dirty="0"/>
              <a:t>. </a:t>
            </a:r>
            <a:r>
              <a:rPr lang="ru-RU" dirty="0">
                <a:highlight>
                  <a:srgbClr val="FFFF00"/>
                </a:highlight>
              </a:rPr>
              <a:t>АЧТВ не является оптимальным тестом для мониторинга и корректировки дозы лечения НФГ</a:t>
            </a:r>
            <a:r>
              <a:rPr lang="ru-RU" dirty="0"/>
              <a:t>. Для биологического мониторинга и корректировки дозы лечения НФГ </a:t>
            </a:r>
            <a:r>
              <a:rPr lang="ru-RU" dirty="0">
                <a:highlight>
                  <a:srgbClr val="FFFF00"/>
                </a:highlight>
              </a:rPr>
              <a:t>предпочтение следует отдавать измерению активности анти-Ха по сравнению с АЧТВ</a:t>
            </a:r>
            <a:r>
              <a:rPr lang="ru-RU" dirty="0"/>
              <a:t>.</a:t>
            </a:r>
          </a:p>
          <a:p>
            <a:r>
              <a:rPr lang="ru-RU" dirty="0"/>
              <a:t> </a:t>
            </a:r>
            <a:r>
              <a:rPr lang="ru-RU" dirty="0" err="1"/>
              <a:t>Далтепарин</a:t>
            </a:r>
            <a:r>
              <a:rPr lang="ru-RU" dirty="0"/>
              <a:t> или </a:t>
            </a:r>
            <a:r>
              <a:rPr lang="ru-RU" dirty="0" err="1"/>
              <a:t>тинзапарин</a:t>
            </a:r>
            <a:r>
              <a:rPr lang="ru-RU" dirty="0"/>
              <a:t> можно использовать в качестве альтернативного лечения пациентов с тяжелой почечной недостаточностью и резистентностью к НФГ. Мониторинг анти-Ха активности в плазме на пиковом и минимальном уровнях должен быть регулярным, а дозы следует соответственно корректировать.</a:t>
            </a:r>
          </a:p>
          <a:p>
            <a:r>
              <a:rPr lang="ru-RU" dirty="0">
                <a:highlight>
                  <a:srgbClr val="FFFF00"/>
                </a:highlight>
              </a:rPr>
              <a:t>Целевые уровни активности анти-Ха у пациентов, получающих профилактическую дозу НМГ, через 4 часа после подкожной инъекции, колеблются от 0,2 до 0,5 анти-Ха МЕ / мл.</a:t>
            </a:r>
          </a:p>
        </p:txBody>
      </p:sp>
    </p:spTree>
    <p:extLst>
      <p:ext uri="{BB962C8B-B14F-4D97-AF65-F5344CB8AC3E}">
        <p14:creationId xmlns:p14="http://schemas.microsoft.com/office/powerpoint/2010/main" val="2896532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AAF2D34-02C4-954B-9F8F-9433AFD1DDFA}"/>
              </a:ext>
            </a:extLst>
          </p:cNvPr>
          <p:cNvSpPr>
            <a:spLocks noGrp="1"/>
          </p:cNvSpPr>
          <p:nvPr>
            <p:ph type="title"/>
          </p:nvPr>
        </p:nvSpPr>
        <p:spPr>
          <a:xfrm>
            <a:off x="838200" y="1"/>
            <a:ext cx="10515600" cy="1690688"/>
          </a:xfrm>
        </p:spPr>
        <p:txBody>
          <a:bodyPr>
            <a:normAutofit fontScale="90000"/>
          </a:bodyPr>
          <a:lstStyle/>
          <a:p>
            <a:r>
              <a:rPr lang="en-GB" sz="2700" b="1" dirty="0">
                <a:solidFill>
                  <a:schemeClr val="accent1"/>
                </a:solidFill>
              </a:rPr>
              <a:t>Guidance for the Management of Patients with Vascular Disease or Cardiovascular Risk Factors and COVID-19: Position Paper from VAS-European Independent Foundation in Angiology/Vascular Medicine </a:t>
            </a:r>
            <a:br>
              <a:rPr lang="en-GB" sz="2700" b="1" dirty="0">
                <a:solidFill>
                  <a:schemeClr val="accent1"/>
                </a:solidFill>
              </a:rPr>
            </a:br>
            <a:r>
              <a:rPr lang="en-GB" sz="1200" dirty="0"/>
              <a:t>Grigoris T. Gerotziafas1,2 Mariella Catalano3 Mary-Paula Colgan4 </a:t>
            </a:r>
            <a:r>
              <a:rPr lang="en-GB" sz="1200" dirty="0" err="1"/>
              <a:t>Zsolt</a:t>
            </a:r>
            <a:r>
              <a:rPr lang="en-GB" sz="1200" dirty="0"/>
              <a:t> Pecsvarady5</a:t>
            </a:r>
            <a:br>
              <a:rPr lang="en-GB" sz="1200" dirty="0"/>
            </a:br>
            <a:r>
              <a:rPr lang="en-GB" sz="1200" dirty="0"/>
              <a:t>Jean Claude Wautrecht6 </a:t>
            </a:r>
            <a:r>
              <a:rPr lang="en-GB" sz="1200" dirty="0" err="1"/>
              <a:t>Bahare</a:t>
            </a:r>
            <a:r>
              <a:rPr lang="en-GB" sz="1200" dirty="0"/>
              <a:t> Fazeli7 Dan-Mircea Olinic8 Katalin Farkas9 </a:t>
            </a:r>
            <a:r>
              <a:rPr lang="en-GB" sz="1200" b="1" dirty="0"/>
              <a:t>Ismail Elalamy1,2,10 </a:t>
            </a:r>
            <a:br>
              <a:rPr lang="ru-RU" sz="3200" b="1" dirty="0"/>
            </a:br>
            <a:r>
              <a:rPr lang="en-GB" sz="1200" dirty="0"/>
              <a:t>Thrombosis and Haemostasis</a:t>
            </a:r>
            <a:r>
              <a:rPr lang="ru-RU" sz="1200" dirty="0"/>
              <a:t>; </a:t>
            </a:r>
            <a:r>
              <a:rPr lang="en-GB" sz="1200" dirty="0"/>
              <a:t> Published online: 2020-09-13 </a:t>
            </a:r>
            <a:br>
              <a:rPr lang="en-GB" sz="1200" dirty="0"/>
            </a:br>
            <a:endParaRPr lang="ru-RU" sz="1200" dirty="0"/>
          </a:p>
        </p:txBody>
      </p:sp>
      <p:sp>
        <p:nvSpPr>
          <p:cNvPr id="3" name="Объект 2">
            <a:extLst>
              <a:ext uri="{FF2B5EF4-FFF2-40B4-BE49-F238E27FC236}">
                <a16:creationId xmlns:a16="http://schemas.microsoft.com/office/drawing/2014/main" id="{83622F61-4DA5-7B47-B4C9-D939FF67C8A1}"/>
              </a:ext>
            </a:extLst>
          </p:cNvPr>
          <p:cNvSpPr>
            <a:spLocks noGrp="1"/>
          </p:cNvSpPr>
          <p:nvPr>
            <p:ph idx="1"/>
          </p:nvPr>
        </p:nvSpPr>
        <p:spPr/>
        <p:txBody>
          <a:bodyPr>
            <a:normAutofit/>
          </a:bodyPr>
          <a:lstStyle/>
          <a:p>
            <a:r>
              <a:rPr lang="ru-RU" sz="2400" dirty="0"/>
              <a:t>Целевые уровни анти-Ха активности у пациентов, получающих </a:t>
            </a:r>
            <a:r>
              <a:rPr lang="ru-RU" sz="2400" dirty="0">
                <a:highlight>
                  <a:srgbClr val="FFFF00"/>
                </a:highlight>
              </a:rPr>
              <a:t>терапевтическую дозу НМГ, </a:t>
            </a:r>
            <a:r>
              <a:rPr lang="ru-RU" sz="2400" dirty="0"/>
              <a:t>через 4 часа после подкожной инъекции, находятся в диапазоне от </a:t>
            </a:r>
            <a:r>
              <a:rPr lang="ru-RU" sz="2400" dirty="0">
                <a:highlight>
                  <a:srgbClr val="FFFF00"/>
                </a:highlight>
              </a:rPr>
              <a:t>0,5 до 1,5 анти-Ха </a:t>
            </a:r>
            <a:r>
              <a:rPr lang="ru-RU" sz="2400" dirty="0"/>
              <a:t>МЕ / мл</a:t>
            </a:r>
          </a:p>
          <a:p>
            <a:r>
              <a:rPr lang="ru-RU" sz="2400" dirty="0"/>
              <a:t>У госпитализированных пациентов с </a:t>
            </a:r>
            <a:r>
              <a:rPr lang="en-GB" sz="2400" dirty="0"/>
              <a:t>COVID-19, DOAC </a:t>
            </a:r>
            <a:r>
              <a:rPr lang="ru-RU" sz="2400" dirty="0"/>
              <a:t>и </a:t>
            </a:r>
            <a:r>
              <a:rPr lang="en-GB" sz="2400" dirty="0"/>
              <a:t>VKA </a:t>
            </a:r>
            <a:r>
              <a:rPr lang="ru-RU" sz="2400" dirty="0"/>
              <a:t>следует заменить на </a:t>
            </a:r>
            <a:r>
              <a:rPr lang="en-GB" sz="2400" dirty="0"/>
              <a:t>LMWH </a:t>
            </a:r>
            <a:r>
              <a:rPr lang="ru-RU" sz="2400" dirty="0"/>
              <a:t>из-за потенциального взаимодействия с противовирусными препаратами или лечением в период выздоровления</a:t>
            </a:r>
          </a:p>
          <a:p>
            <a:pPr marL="0" indent="0">
              <a:buNone/>
            </a:pPr>
            <a:r>
              <a:rPr lang="ru-RU" sz="2400" dirty="0"/>
              <a:t> </a:t>
            </a:r>
            <a:r>
              <a:rPr lang="ru-RU" sz="2400" dirty="0">
                <a:highlight>
                  <a:srgbClr val="FFFF00"/>
                </a:highlight>
              </a:rPr>
              <a:t>В случае, если лечение </a:t>
            </a:r>
            <a:r>
              <a:rPr lang="en-GB" sz="2400" dirty="0">
                <a:highlight>
                  <a:srgbClr val="FFFF00"/>
                </a:highlight>
              </a:rPr>
              <a:t>DOAC </a:t>
            </a:r>
            <a:r>
              <a:rPr lang="ru-RU" sz="2400" dirty="0">
                <a:highlight>
                  <a:srgbClr val="FFFF00"/>
                </a:highlight>
              </a:rPr>
              <a:t>нельзя заменить на НМГ, взаимодействие с другими препаратами следует тщательно контролировать с помощью веб-сайта: </a:t>
            </a:r>
            <a:r>
              <a:rPr lang="en-GB" sz="2400" dirty="0">
                <a:highlight>
                  <a:srgbClr val="FFFF00"/>
                </a:highlight>
              </a:rPr>
              <a:t>http: // www. covid19-druginteractions.org/. </a:t>
            </a:r>
            <a:r>
              <a:rPr lang="ru-RU" sz="2400" dirty="0"/>
              <a:t>Если эти взаимодействия существуют, рекомендуется мониторинг пиковых и минимальных уровней концентрации </a:t>
            </a:r>
            <a:r>
              <a:rPr lang="en-GB" sz="2400" dirty="0"/>
              <a:t>DOAC </a:t>
            </a:r>
            <a:r>
              <a:rPr lang="ru-RU" sz="2400" dirty="0"/>
              <a:t>в плазме</a:t>
            </a:r>
          </a:p>
        </p:txBody>
      </p:sp>
    </p:spTree>
    <p:extLst>
      <p:ext uri="{BB962C8B-B14F-4D97-AF65-F5344CB8AC3E}">
        <p14:creationId xmlns:p14="http://schemas.microsoft.com/office/powerpoint/2010/main" val="15282202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EC94153-2E33-B14E-ADB8-3C928CE4DD38}"/>
              </a:ext>
            </a:extLst>
          </p:cNvPr>
          <p:cNvSpPr>
            <a:spLocks noGrp="1"/>
          </p:cNvSpPr>
          <p:nvPr>
            <p:ph type="title"/>
          </p:nvPr>
        </p:nvSpPr>
        <p:spPr/>
        <p:txBody>
          <a:bodyPr/>
          <a:lstStyle/>
          <a:p>
            <a:endParaRPr lang="ru-RU" dirty="0"/>
          </a:p>
        </p:txBody>
      </p:sp>
      <p:sp>
        <p:nvSpPr>
          <p:cNvPr id="3" name="Объект 2">
            <a:extLst>
              <a:ext uri="{FF2B5EF4-FFF2-40B4-BE49-F238E27FC236}">
                <a16:creationId xmlns:a16="http://schemas.microsoft.com/office/drawing/2014/main" id="{DFF7080A-03BF-9545-8E55-F1AE6D5592A5}"/>
              </a:ext>
            </a:extLst>
          </p:cNvPr>
          <p:cNvSpPr>
            <a:spLocks noGrp="1"/>
          </p:cNvSpPr>
          <p:nvPr>
            <p:ph idx="1"/>
          </p:nvPr>
        </p:nvSpPr>
        <p:spPr>
          <a:xfrm>
            <a:off x="972127" y="1878008"/>
            <a:ext cx="10609118" cy="3101983"/>
          </a:xfrm>
        </p:spPr>
        <p:txBody>
          <a:bodyPr/>
          <a:lstStyle/>
          <a:p>
            <a:r>
              <a:rPr lang="ru-RU" b="1" dirty="0">
                <a:solidFill>
                  <a:schemeClr val="accent1">
                    <a:lumMod val="75000"/>
                  </a:schemeClr>
                </a:solidFill>
              </a:rPr>
              <a:t>Терапия, направленная на </a:t>
            </a:r>
            <a:r>
              <a:rPr lang="ru-RU" b="1" dirty="0">
                <a:solidFill>
                  <a:schemeClr val="accent1">
                    <a:lumMod val="75000"/>
                  </a:schemeClr>
                </a:solidFill>
                <a:highlight>
                  <a:srgbClr val="FFFF00"/>
                </a:highlight>
              </a:rPr>
              <a:t>снижение уровня цитокинов и активации комплемента , </a:t>
            </a:r>
            <a:r>
              <a:rPr lang="ru-RU" b="1" dirty="0" err="1">
                <a:solidFill>
                  <a:schemeClr val="accent1">
                    <a:lumMod val="75000"/>
                  </a:schemeClr>
                </a:solidFill>
                <a:highlight>
                  <a:srgbClr val="FFFF00"/>
                </a:highlight>
              </a:rPr>
              <a:t>нетоза</a:t>
            </a:r>
            <a:r>
              <a:rPr lang="ru-RU" b="1" dirty="0">
                <a:solidFill>
                  <a:schemeClr val="accent1">
                    <a:lumMod val="75000"/>
                  </a:schemeClr>
                </a:solidFill>
                <a:highlight>
                  <a:srgbClr val="FFFF00"/>
                </a:highlight>
              </a:rPr>
              <a:t>, </a:t>
            </a:r>
            <a:r>
              <a:rPr lang="ru-RU" b="1" dirty="0" err="1">
                <a:solidFill>
                  <a:schemeClr val="accent1">
                    <a:lumMod val="75000"/>
                  </a:schemeClr>
                </a:solidFill>
                <a:highlight>
                  <a:srgbClr val="FFFF00"/>
                </a:highlight>
              </a:rPr>
              <a:t>гиперферритинемии</a:t>
            </a:r>
            <a:r>
              <a:rPr lang="ru-RU" b="1" dirty="0">
                <a:solidFill>
                  <a:schemeClr val="accent1">
                    <a:lumMod val="75000"/>
                  </a:schemeClr>
                </a:solidFill>
                <a:highlight>
                  <a:srgbClr val="FFFF00"/>
                </a:highlight>
              </a:rPr>
              <a:t> и избыточной </a:t>
            </a:r>
            <a:r>
              <a:rPr lang="ru-RU" b="1" dirty="0" err="1">
                <a:solidFill>
                  <a:schemeClr val="accent1">
                    <a:lumMod val="75000"/>
                  </a:schemeClr>
                </a:solidFill>
                <a:highlight>
                  <a:srgbClr val="FFFF00"/>
                </a:highlight>
              </a:rPr>
              <a:t>тромбинемии</a:t>
            </a:r>
            <a:r>
              <a:rPr lang="ru-RU" b="1" dirty="0">
                <a:solidFill>
                  <a:schemeClr val="accent1">
                    <a:lumMod val="75000"/>
                  </a:schemeClr>
                </a:solidFill>
                <a:highlight>
                  <a:srgbClr val="FFFF00"/>
                </a:highlight>
              </a:rPr>
              <a:t> (низкомолекулярный гепарин)</a:t>
            </a:r>
            <a:r>
              <a:rPr lang="ru-RU" dirty="0">
                <a:solidFill>
                  <a:schemeClr val="accent1">
                    <a:lumMod val="75000"/>
                  </a:schemeClr>
                </a:solidFill>
                <a:highlight>
                  <a:srgbClr val="FFFF00"/>
                </a:highlight>
              </a:rPr>
              <a:t>  на сегодняшний день  играет  определяющую роль в снижении рисков смерти у  больных </a:t>
            </a:r>
            <a:r>
              <a:rPr lang="en-US" dirty="0">
                <a:solidFill>
                  <a:schemeClr val="accent1">
                    <a:lumMod val="75000"/>
                  </a:schemeClr>
                </a:solidFill>
                <a:highlight>
                  <a:srgbClr val="FFFF00"/>
                </a:highlight>
              </a:rPr>
              <a:t>COVID</a:t>
            </a:r>
            <a:r>
              <a:rPr lang="ru-RU" dirty="0">
                <a:solidFill>
                  <a:schemeClr val="accent1">
                    <a:lumMod val="75000"/>
                  </a:schemeClr>
                </a:solidFill>
                <a:highlight>
                  <a:srgbClr val="FFFF00"/>
                </a:highlight>
              </a:rPr>
              <a:t>-19</a:t>
            </a:r>
          </a:p>
        </p:txBody>
      </p:sp>
    </p:spTree>
    <p:extLst>
      <p:ext uri="{BB962C8B-B14F-4D97-AF65-F5344CB8AC3E}">
        <p14:creationId xmlns:p14="http://schemas.microsoft.com/office/powerpoint/2010/main" val="1826368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2EEA176-D1E6-5E41-B2CE-B14114C7662B}"/>
              </a:ext>
            </a:extLst>
          </p:cNvPr>
          <p:cNvSpPr>
            <a:spLocks noGrp="1"/>
          </p:cNvSpPr>
          <p:nvPr>
            <p:ph type="title"/>
          </p:nvPr>
        </p:nvSpPr>
        <p:spPr>
          <a:xfrm>
            <a:off x="2231136" y="-1221296"/>
            <a:ext cx="7729728" cy="1188720"/>
          </a:xfrm>
        </p:spPr>
        <p:txBody>
          <a:bodyPr/>
          <a:lstStyle/>
          <a:p>
            <a:endParaRPr lang="ru-RU"/>
          </a:p>
        </p:txBody>
      </p:sp>
      <p:sp>
        <p:nvSpPr>
          <p:cNvPr id="4" name="Rectangle 44">
            <a:extLst>
              <a:ext uri="{FF2B5EF4-FFF2-40B4-BE49-F238E27FC236}">
                <a16:creationId xmlns:a16="http://schemas.microsoft.com/office/drawing/2014/main" id="{C8FBF43D-59D0-8244-8EFA-B9769251651F}"/>
              </a:ext>
            </a:extLst>
          </p:cNvPr>
          <p:cNvSpPr>
            <a:spLocks/>
          </p:cNvSpPr>
          <p:nvPr/>
        </p:nvSpPr>
        <p:spPr bwMode="auto">
          <a:xfrm>
            <a:off x="3287713" y="415354"/>
            <a:ext cx="5086350"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78049" bIns="38100" anchor="ctr">
            <a:spAutoFit/>
          </a:bodyPr>
          <a:lstStyle>
            <a:lvl1pPr>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742950" indent="-28575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2pPr>
            <a:lvl3pPr marL="11430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3pPr>
            <a:lvl4pPr marL="16002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4pPr>
            <a:lvl5pPr marL="20574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9pPr>
          </a:lstStyle>
          <a:p>
            <a:pPr algn="ctr"/>
            <a:r>
              <a:rPr kumimoji="0" lang="ru-RU" altLang="ru-RU" sz="2000" b="1" dirty="0" err="1">
                <a:solidFill>
                  <a:schemeClr val="tx2">
                    <a:lumMod val="50000"/>
                  </a:schemeClr>
                </a:solidFill>
                <a:latin typeface="Tahoma Bold" charset="0"/>
                <a:sym typeface="Tahoma Bold" charset="0"/>
              </a:rPr>
              <a:t>Гипер</a:t>
            </a:r>
            <a:r>
              <a:rPr kumimoji="0" lang="ru-RU" altLang="ru-RU" sz="2000" b="1" dirty="0" err="1">
                <a:solidFill>
                  <a:schemeClr val="tx2">
                    <a:lumMod val="50000"/>
                  </a:schemeClr>
                </a:solidFill>
                <a:sym typeface="Tahoma Bold" charset="0"/>
              </a:rPr>
              <a:t>к</a:t>
            </a:r>
            <a:r>
              <a:rPr kumimoji="0" lang="ru-RU" altLang="ru-RU" sz="2000" b="1" dirty="0" err="1">
                <a:solidFill>
                  <a:schemeClr val="tx2">
                    <a:lumMod val="50000"/>
                  </a:schemeClr>
                </a:solidFill>
                <a:latin typeface="Tahoma Bold" charset="0"/>
                <a:sym typeface="Tahoma Bold" charset="0"/>
              </a:rPr>
              <a:t>оагуляция</a:t>
            </a:r>
            <a:endParaRPr kumimoji="0" lang="en-US" altLang="ru-RU" sz="2000" b="1" dirty="0">
              <a:solidFill>
                <a:schemeClr val="tx2">
                  <a:lumMod val="50000"/>
                </a:schemeClr>
              </a:solidFill>
              <a:latin typeface="Tahoma Bold" charset="0"/>
              <a:sym typeface="Tahoma Bold" charset="0"/>
            </a:endParaRPr>
          </a:p>
          <a:p>
            <a:pPr algn="ctr"/>
            <a:r>
              <a:rPr kumimoji="0" lang="en-US" altLang="ru-RU" sz="2000" b="1" dirty="0">
                <a:solidFill>
                  <a:schemeClr val="tx2">
                    <a:lumMod val="50000"/>
                  </a:schemeClr>
                </a:solidFill>
                <a:latin typeface="Tahoma" panose="020B0604030504040204" pitchFamily="34" charset="0"/>
                <a:sym typeface="Tahoma" panose="020B0604030504040204" pitchFamily="34" charset="0"/>
              </a:rPr>
              <a:t>‍ </a:t>
            </a:r>
            <a:r>
              <a:rPr kumimoji="0" lang="ru-RU" altLang="ru-RU" sz="2000" b="1" dirty="0">
                <a:solidFill>
                  <a:schemeClr val="tx2">
                    <a:lumMod val="50000"/>
                  </a:schemeClr>
                </a:solidFill>
                <a:latin typeface="Tahoma" panose="020B0604030504040204" pitchFamily="34" charset="0"/>
                <a:sym typeface="Tahoma" panose="020B0604030504040204" pitchFamily="34" charset="0"/>
              </a:rPr>
              <a:t>медиаторы коагуляции</a:t>
            </a:r>
            <a:r>
              <a:rPr kumimoji="0" lang="en-US" altLang="ru-RU" sz="2000" b="1" dirty="0">
                <a:solidFill>
                  <a:schemeClr val="tx2">
                    <a:lumMod val="50000"/>
                  </a:schemeClr>
                </a:solidFill>
                <a:latin typeface="Tahoma" panose="020B0604030504040204" pitchFamily="34" charset="0"/>
                <a:sym typeface="Tahoma" panose="020B0604030504040204" pitchFamily="34" charset="0"/>
              </a:rPr>
              <a:t>,</a:t>
            </a:r>
          </a:p>
          <a:p>
            <a:pPr algn="ctr"/>
            <a:r>
              <a:rPr kumimoji="0" lang="ru-RU" altLang="ru-RU" sz="2000" b="1" dirty="0" err="1">
                <a:solidFill>
                  <a:schemeClr val="tx2">
                    <a:lumMod val="50000"/>
                  </a:schemeClr>
                </a:solidFill>
                <a:latin typeface="Tahoma" panose="020B0604030504040204" pitchFamily="34" charset="0"/>
                <a:sym typeface="Tahoma" panose="020B0604030504040204" pitchFamily="34" charset="0"/>
              </a:rPr>
              <a:t>гиперпродукция</a:t>
            </a:r>
            <a:r>
              <a:rPr kumimoji="0" lang="ru-RU" altLang="ru-RU" sz="2000" b="1" dirty="0">
                <a:solidFill>
                  <a:schemeClr val="tx2">
                    <a:lumMod val="50000"/>
                  </a:schemeClr>
                </a:solidFill>
                <a:latin typeface="Tahoma" panose="020B0604030504040204" pitchFamily="34" charset="0"/>
                <a:sym typeface="Tahoma" panose="020B0604030504040204" pitchFamily="34" charset="0"/>
              </a:rPr>
              <a:t> фибрина</a:t>
            </a:r>
            <a:r>
              <a:rPr kumimoji="0" lang="en-US" altLang="ru-RU" sz="2000" b="1" dirty="0">
                <a:solidFill>
                  <a:schemeClr val="tx2">
                    <a:lumMod val="50000"/>
                  </a:schemeClr>
                </a:solidFill>
                <a:latin typeface="Tahoma" panose="020B0604030504040204" pitchFamily="34" charset="0"/>
                <a:sym typeface="Tahoma" panose="020B0604030504040204" pitchFamily="34" charset="0"/>
              </a:rPr>
              <a:t>,</a:t>
            </a:r>
          </a:p>
          <a:p>
            <a:pPr algn="ctr"/>
            <a:r>
              <a:rPr kumimoji="0" lang="ru-RU" altLang="ru-RU" sz="2000" b="1" dirty="0">
                <a:solidFill>
                  <a:schemeClr val="tx2">
                    <a:lumMod val="50000"/>
                  </a:schemeClr>
                </a:solidFill>
                <a:latin typeface="Tahoma" panose="020B0604030504040204" pitchFamily="34" charset="0"/>
                <a:sym typeface="Tahoma" panose="020B0604030504040204" pitchFamily="34" charset="0"/>
              </a:rPr>
              <a:t>активация системы комплемента</a:t>
            </a:r>
            <a:r>
              <a:rPr kumimoji="0" lang="en-US" altLang="ru-RU" sz="2000" b="1" dirty="0">
                <a:solidFill>
                  <a:schemeClr val="tx2">
                    <a:lumMod val="50000"/>
                  </a:schemeClr>
                </a:solidFill>
                <a:latin typeface="Tahoma" panose="020B0604030504040204" pitchFamily="34" charset="0"/>
                <a:sym typeface="Tahoma" panose="020B0604030504040204" pitchFamily="34" charset="0"/>
              </a:rPr>
              <a:t>,</a:t>
            </a:r>
          </a:p>
          <a:p>
            <a:pPr algn="ctr"/>
            <a:r>
              <a:rPr kumimoji="0" lang="ru-RU" altLang="ru-RU" sz="2000" b="1" dirty="0">
                <a:solidFill>
                  <a:schemeClr val="tx2">
                    <a:lumMod val="50000"/>
                  </a:schemeClr>
                </a:solidFill>
                <a:latin typeface="Tahoma" panose="020B0604030504040204" pitchFamily="34" charset="0"/>
                <a:sym typeface="Tahoma" panose="020B0604030504040204" pitchFamily="34" charset="0"/>
              </a:rPr>
              <a:t>Активация тромбоцитов</a:t>
            </a:r>
            <a:endParaRPr kumimoji="0" lang="en-US" altLang="ru-RU" sz="2000" b="1" dirty="0">
              <a:solidFill>
                <a:schemeClr val="tx2">
                  <a:lumMod val="50000"/>
                </a:schemeClr>
              </a:solidFill>
              <a:latin typeface="Tahoma" panose="020B0604030504040204" pitchFamily="34" charset="0"/>
              <a:sym typeface="Tahoma" panose="020B0604030504040204" pitchFamily="34" charset="0"/>
            </a:endParaRPr>
          </a:p>
          <a:p>
            <a:pPr algn="ctr"/>
            <a:r>
              <a:rPr kumimoji="0" lang="en-US" altLang="ru-RU" sz="2000" dirty="0">
                <a:solidFill>
                  <a:schemeClr val="tx2">
                    <a:lumMod val="50000"/>
                  </a:schemeClr>
                </a:solidFill>
                <a:latin typeface="Tahoma Bold" charset="0"/>
                <a:sym typeface="Tahoma Bold" charset="0"/>
              </a:rPr>
              <a:t>  </a:t>
            </a:r>
          </a:p>
        </p:txBody>
      </p:sp>
      <p:grpSp>
        <p:nvGrpSpPr>
          <p:cNvPr id="5" name="Group 42">
            <a:extLst>
              <a:ext uri="{FF2B5EF4-FFF2-40B4-BE49-F238E27FC236}">
                <a16:creationId xmlns:a16="http://schemas.microsoft.com/office/drawing/2014/main" id="{6EDC359C-45C4-6B46-A9F7-BFF44812D393}"/>
              </a:ext>
            </a:extLst>
          </p:cNvPr>
          <p:cNvGrpSpPr>
            <a:grpSpLocks/>
          </p:cNvGrpSpPr>
          <p:nvPr/>
        </p:nvGrpSpPr>
        <p:grpSpPr bwMode="auto">
          <a:xfrm>
            <a:off x="3287713" y="188913"/>
            <a:ext cx="5086350" cy="2211388"/>
            <a:chOff x="-94" y="0"/>
            <a:chExt cx="3022" cy="1393"/>
          </a:xfrm>
        </p:grpSpPr>
        <p:sp>
          <p:nvSpPr>
            <p:cNvPr id="6" name="Oval 43">
              <a:extLst>
                <a:ext uri="{FF2B5EF4-FFF2-40B4-BE49-F238E27FC236}">
                  <a16:creationId xmlns:a16="http://schemas.microsoft.com/office/drawing/2014/main" id="{C48469F1-26DD-D842-84AD-D07A7D21DA73}"/>
                </a:ext>
              </a:extLst>
            </p:cNvPr>
            <p:cNvSpPr>
              <a:spLocks/>
            </p:cNvSpPr>
            <p:nvPr/>
          </p:nvSpPr>
          <p:spPr bwMode="auto">
            <a:xfrm>
              <a:off x="0" y="0"/>
              <a:ext cx="2880" cy="1392"/>
            </a:xfrm>
            <a:prstGeom prst="ellipse">
              <a:avLst/>
            </a:prstGeom>
            <a:solidFill>
              <a:srgbClr val="00B0F0"/>
            </a:solidFill>
            <a:ln w="9525">
              <a:solidFill>
                <a:schemeClr val="tx1"/>
              </a:solidFill>
              <a:round/>
              <a:headEnd/>
              <a:tailEnd/>
            </a:ln>
          </p:spPr>
          <p:txBody>
            <a:bodyPr lIns="0" tIns="0" rIns="0" bIns="0"/>
            <a:lstStyle>
              <a:lvl1pPr>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742950" indent="-28575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2pPr>
              <a:lvl3pPr marL="11430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3pPr>
              <a:lvl4pPr marL="16002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4pPr>
              <a:lvl5pPr marL="20574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9pPr>
            </a:lstStyle>
            <a:p>
              <a:endParaRPr kumimoji="0" lang="ru-RU" altLang="ru-RU" sz="2400">
                <a:solidFill>
                  <a:schemeClr val="tx1"/>
                </a:solidFill>
                <a:latin typeface="Times New Roman" panose="02020603050405020304" pitchFamily="18" charset="0"/>
              </a:endParaRPr>
            </a:p>
          </p:txBody>
        </p:sp>
        <p:sp>
          <p:nvSpPr>
            <p:cNvPr id="7" name="Rectangle 44">
              <a:extLst>
                <a:ext uri="{FF2B5EF4-FFF2-40B4-BE49-F238E27FC236}">
                  <a16:creationId xmlns:a16="http://schemas.microsoft.com/office/drawing/2014/main" id="{5242D34D-9EB6-C44C-BB6B-E19C3982D596}"/>
                </a:ext>
              </a:extLst>
            </p:cNvPr>
            <p:cNvSpPr>
              <a:spLocks/>
            </p:cNvSpPr>
            <p:nvPr/>
          </p:nvSpPr>
          <p:spPr bwMode="auto">
            <a:xfrm>
              <a:off x="-94" y="104"/>
              <a:ext cx="3022" cy="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38100" tIns="38100" rIns="78049" bIns="38100" anchor="ctr">
              <a:spAutoFit/>
            </a:bodyPr>
            <a:lstStyle>
              <a:lvl1pPr>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742950" indent="-28575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2pPr>
              <a:lvl3pPr marL="11430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3pPr>
              <a:lvl4pPr marL="16002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4pPr>
              <a:lvl5pPr marL="20574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9pPr>
            </a:lstStyle>
            <a:p>
              <a:pPr algn="ctr"/>
              <a:r>
                <a:rPr kumimoji="0" lang="ru-RU" altLang="ru-RU" sz="2400" b="1" dirty="0" err="1">
                  <a:solidFill>
                    <a:schemeClr val="tx1"/>
                  </a:solidFill>
                  <a:latin typeface="Tahoma Bold" charset="0"/>
                  <a:sym typeface="Tahoma Bold" charset="0"/>
                </a:rPr>
                <a:t>Гипер</a:t>
              </a:r>
              <a:r>
                <a:rPr kumimoji="0" lang="ru-RU" altLang="ru-RU" sz="2400" b="1" dirty="0" err="1">
                  <a:solidFill>
                    <a:schemeClr val="tx1"/>
                  </a:solidFill>
                  <a:sym typeface="Tahoma Bold" charset="0"/>
                </a:rPr>
                <a:t>к</a:t>
              </a:r>
              <a:r>
                <a:rPr kumimoji="0" lang="ru-RU" altLang="ru-RU" sz="2400" b="1" dirty="0" err="1">
                  <a:solidFill>
                    <a:schemeClr val="tx1"/>
                  </a:solidFill>
                  <a:latin typeface="Tahoma Bold" charset="0"/>
                  <a:sym typeface="Tahoma Bold" charset="0"/>
                </a:rPr>
                <a:t>оагуляция</a:t>
              </a:r>
              <a:endParaRPr kumimoji="0" lang="en-US" altLang="ru-RU" sz="2400" b="1" dirty="0">
                <a:solidFill>
                  <a:schemeClr val="tx1"/>
                </a:solidFill>
                <a:latin typeface="Tahoma Bold" charset="0"/>
                <a:sym typeface="Tahoma Bold" charset="0"/>
              </a:endParaRPr>
            </a:p>
            <a:p>
              <a:pPr algn="ctr"/>
              <a:r>
                <a:rPr kumimoji="0" lang="en-US" altLang="ru-RU" sz="2000" b="1" dirty="0">
                  <a:solidFill>
                    <a:schemeClr val="tx1"/>
                  </a:solidFill>
                  <a:latin typeface="Tahoma" panose="020B0604030504040204" pitchFamily="34" charset="0"/>
                  <a:sym typeface="Tahoma" panose="020B0604030504040204" pitchFamily="34" charset="0"/>
                </a:rPr>
                <a:t>‍ </a:t>
              </a:r>
              <a:r>
                <a:rPr kumimoji="0" lang="ru-RU" altLang="ru-RU" sz="2000" b="1" dirty="0">
                  <a:solidFill>
                    <a:schemeClr val="tx1"/>
                  </a:solidFill>
                  <a:latin typeface="Tahoma" panose="020B0604030504040204" pitchFamily="34" charset="0"/>
                  <a:sym typeface="Tahoma" panose="020B0604030504040204" pitchFamily="34" charset="0"/>
                </a:rPr>
                <a:t>медиаторы коагуляции</a:t>
              </a:r>
              <a:r>
                <a:rPr kumimoji="0" lang="en-US" altLang="ru-RU" sz="2000" b="1" dirty="0">
                  <a:solidFill>
                    <a:schemeClr val="tx1"/>
                  </a:solidFill>
                  <a:latin typeface="Tahoma" panose="020B0604030504040204" pitchFamily="34" charset="0"/>
                  <a:sym typeface="Tahoma" panose="020B0604030504040204" pitchFamily="34" charset="0"/>
                </a:rPr>
                <a:t>,</a:t>
              </a:r>
            </a:p>
            <a:p>
              <a:pPr algn="ctr"/>
              <a:r>
                <a:rPr kumimoji="0" lang="ru-RU" altLang="ru-RU" sz="2000" b="1" dirty="0" err="1">
                  <a:solidFill>
                    <a:schemeClr val="tx1"/>
                  </a:solidFill>
                  <a:latin typeface="Tahoma" panose="020B0604030504040204" pitchFamily="34" charset="0"/>
                  <a:sym typeface="Tahoma" panose="020B0604030504040204" pitchFamily="34" charset="0"/>
                </a:rPr>
                <a:t>гиперпродукция</a:t>
              </a:r>
              <a:r>
                <a:rPr kumimoji="0" lang="ru-RU" altLang="ru-RU" sz="2000" b="1" dirty="0">
                  <a:solidFill>
                    <a:schemeClr val="tx1"/>
                  </a:solidFill>
                  <a:latin typeface="Tahoma" panose="020B0604030504040204" pitchFamily="34" charset="0"/>
                  <a:sym typeface="Tahoma" panose="020B0604030504040204" pitchFamily="34" charset="0"/>
                </a:rPr>
                <a:t> фибрина</a:t>
              </a:r>
              <a:r>
                <a:rPr kumimoji="0" lang="en-US" altLang="ru-RU" sz="2000" b="1" dirty="0">
                  <a:solidFill>
                    <a:schemeClr val="tx1"/>
                  </a:solidFill>
                  <a:latin typeface="Tahoma" panose="020B0604030504040204" pitchFamily="34" charset="0"/>
                  <a:sym typeface="Tahoma" panose="020B0604030504040204" pitchFamily="34" charset="0"/>
                </a:rPr>
                <a:t>,</a:t>
              </a:r>
            </a:p>
            <a:p>
              <a:pPr algn="ctr"/>
              <a:r>
                <a:rPr kumimoji="0" lang="ru-RU" altLang="ru-RU" sz="2000" b="1" dirty="0">
                  <a:solidFill>
                    <a:schemeClr val="tx1"/>
                  </a:solidFill>
                  <a:latin typeface="Tahoma" panose="020B0604030504040204" pitchFamily="34" charset="0"/>
                  <a:sym typeface="Tahoma" panose="020B0604030504040204" pitchFamily="34" charset="0"/>
                </a:rPr>
                <a:t>активация системы комплемента</a:t>
              </a:r>
              <a:r>
                <a:rPr kumimoji="0" lang="en-US" altLang="ru-RU" sz="2000" b="1" dirty="0">
                  <a:solidFill>
                    <a:schemeClr val="tx1"/>
                  </a:solidFill>
                  <a:latin typeface="Tahoma" panose="020B0604030504040204" pitchFamily="34" charset="0"/>
                  <a:sym typeface="Tahoma" panose="020B0604030504040204" pitchFamily="34" charset="0"/>
                </a:rPr>
                <a:t>,</a:t>
              </a:r>
            </a:p>
            <a:p>
              <a:pPr algn="ctr"/>
              <a:r>
                <a:rPr kumimoji="0" lang="ru-RU" altLang="ru-RU" sz="2000" b="1" dirty="0">
                  <a:solidFill>
                    <a:schemeClr val="tx1"/>
                  </a:solidFill>
                  <a:latin typeface="Tahoma" panose="020B0604030504040204" pitchFamily="34" charset="0"/>
                  <a:sym typeface="Tahoma" panose="020B0604030504040204" pitchFamily="34" charset="0"/>
                </a:rPr>
                <a:t>Активация тромбоцитов</a:t>
              </a:r>
              <a:endParaRPr kumimoji="0" lang="en-US" altLang="ru-RU" sz="2000" b="1" dirty="0">
                <a:solidFill>
                  <a:schemeClr val="tx1"/>
                </a:solidFill>
                <a:latin typeface="Tahoma" panose="020B0604030504040204" pitchFamily="34" charset="0"/>
                <a:sym typeface="Tahoma" panose="020B0604030504040204" pitchFamily="34" charset="0"/>
              </a:endParaRPr>
            </a:p>
            <a:p>
              <a:pPr algn="ctr"/>
              <a:r>
                <a:rPr kumimoji="0" lang="en-US" altLang="ru-RU" sz="2400" dirty="0">
                  <a:solidFill>
                    <a:schemeClr val="tx1"/>
                  </a:solidFill>
                  <a:latin typeface="Tahoma Bold" charset="0"/>
                  <a:sym typeface="Tahoma Bold" charset="0"/>
                </a:rPr>
                <a:t>  </a:t>
              </a:r>
            </a:p>
          </p:txBody>
        </p:sp>
      </p:grpSp>
      <p:sp>
        <p:nvSpPr>
          <p:cNvPr id="9" name="AutoShape 46">
            <a:extLst>
              <a:ext uri="{FF2B5EF4-FFF2-40B4-BE49-F238E27FC236}">
                <a16:creationId xmlns:a16="http://schemas.microsoft.com/office/drawing/2014/main" id="{89072784-C515-D949-A714-88A4636AF3E1}"/>
              </a:ext>
            </a:extLst>
          </p:cNvPr>
          <p:cNvSpPr>
            <a:spLocks noGrp="1"/>
          </p:cNvSpPr>
          <p:nvPr>
            <p:ph idx="1"/>
          </p:nvPr>
        </p:nvSpPr>
        <p:spPr bwMode="auto">
          <a:xfrm rot="18720000" flipH="1">
            <a:off x="2327559" y="2197908"/>
            <a:ext cx="1390003" cy="388751"/>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0 h 21600"/>
              <a:gd name="T16" fmla="*/ 2147483647 w 21600"/>
              <a:gd name="T17" fmla="*/ 2147483647 h 21600"/>
              <a:gd name="T18" fmla="*/ 2147483647 w 21600"/>
              <a:gd name="T19" fmla="*/ 2147483647 h 21600"/>
              <a:gd name="T20" fmla="*/ 2147483647 w 21600"/>
              <a:gd name="T21" fmla="*/ 2147483647 h 21600"/>
              <a:gd name="T22" fmla="*/ 2147483647 w 21600"/>
              <a:gd name="T23" fmla="*/ 2147483647 h 21600"/>
              <a:gd name="T24" fmla="*/ 2147483647 w 21600"/>
              <a:gd name="T25" fmla="*/ 2147483647 h 21600"/>
              <a:gd name="T26" fmla="*/ 0 w 21600"/>
              <a:gd name="T27" fmla="*/ 2147483647 h 21600"/>
              <a:gd name="T28" fmla="*/ 0 w 21600"/>
              <a:gd name="T29" fmla="*/ 2147483647 h 21600"/>
              <a:gd name="T30" fmla="*/ 2147483647 w 21600"/>
              <a:gd name="T31" fmla="*/ 2147483647 h 21600"/>
              <a:gd name="T32" fmla="*/ 2147483647 w 21600"/>
              <a:gd name="T33" fmla="*/ 2147483647 h 21600"/>
              <a:gd name="T34" fmla="*/ 0 w 21600"/>
              <a:gd name="T35" fmla="*/ 2147483647 h 21600"/>
              <a:gd name="T36" fmla="*/ 0 w 21600"/>
              <a:gd name="T37" fmla="*/ 2147483647 h 2160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1600"/>
              <a:gd name="T58" fmla="*/ 0 h 21600"/>
              <a:gd name="T59" fmla="*/ 21600 w 21600"/>
              <a:gd name="T60" fmla="*/ 21600 h 2160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1600" h="21600">
                <a:moveTo>
                  <a:pt x="16200" y="0"/>
                </a:moveTo>
                <a:lnTo>
                  <a:pt x="16200" y="5400"/>
                </a:lnTo>
                <a:lnTo>
                  <a:pt x="3375" y="5400"/>
                </a:lnTo>
                <a:lnTo>
                  <a:pt x="3375" y="16200"/>
                </a:lnTo>
                <a:lnTo>
                  <a:pt x="16200" y="16200"/>
                </a:lnTo>
                <a:lnTo>
                  <a:pt x="16200" y="21600"/>
                </a:lnTo>
                <a:lnTo>
                  <a:pt x="21600" y="10800"/>
                </a:lnTo>
                <a:lnTo>
                  <a:pt x="16200" y="0"/>
                </a:lnTo>
                <a:close/>
                <a:moveTo>
                  <a:pt x="1350" y="5400"/>
                </a:moveTo>
                <a:lnTo>
                  <a:pt x="1350" y="16200"/>
                </a:lnTo>
                <a:lnTo>
                  <a:pt x="2700" y="16200"/>
                </a:lnTo>
                <a:lnTo>
                  <a:pt x="2700" y="5400"/>
                </a:lnTo>
                <a:lnTo>
                  <a:pt x="1350" y="5400"/>
                </a:lnTo>
                <a:close/>
                <a:moveTo>
                  <a:pt x="0" y="5400"/>
                </a:moveTo>
                <a:lnTo>
                  <a:pt x="0" y="16200"/>
                </a:lnTo>
                <a:lnTo>
                  <a:pt x="675" y="16200"/>
                </a:lnTo>
                <a:lnTo>
                  <a:pt x="675" y="5400"/>
                </a:lnTo>
                <a:lnTo>
                  <a:pt x="0" y="5400"/>
                </a:lnTo>
                <a:close/>
                <a:moveTo>
                  <a:pt x="0" y="5400"/>
                </a:moveTo>
              </a:path>
            </a:pathLst>
          </a:custGeom>
          <a:solidFill>
            <a:srgbClr val="002060"/>
          </a:solidFill>
          <a:ln w="9525">
            <a:solidFill>
              <a:schemeClr val="tx1"/>
            </a:solidFill>
            <a:round/>
            <a:headEnd/>
            <a:tailEnd/>
          </a:ln>
        </p:spPr>
        <p:txBody>
          <a:bodyPr lIns="0" tIns="0" rIns="0" bIns="0"/>
          <a:lstStyle/>
          <a:p>
            <a:endParaRPr lang="ru-RU" dirty="0"/>
          </a:p>
        </p:txBody>
      </p:sp>
      <p:grpSp>
        <p:nvGrpSpPr>
          <p:cNvPr id="10" name="Group 47">
            <a:extLst>
              <a:ext uri="{FF2B5EF4-FFF2-40B4-BE49-F238E27FC236}">
                <a16:creationId xmlns:a16="http://schemas.microsoft.com/office/drawing/2014/main" id="{C4E26B74-7C56-6743-A61D-2A01B0E095EC}"/>
              </a:ext>
            </a:extLst>
          </p:cNvPr>
          <p:cNvGrpSpPr>
            <a:grpSpLocks/>
          </p:cNvGrpSpPr>
          <p:nvPr/>
        </p:nvGrpSpPr>
        <p:grpSpPr bwMode="auto">
          <a:xfrm>
            <a:off x="746823" y="3099211"/>
            <a:ext cx="2968625" cy="1928931"/>
            <a:chOff x="-139" y="-21"/>
            <a:chExt cx="1870" cy="808"/>
          </a:xfrm>
        </p:grpSpPr>
        <p:sp>
          <p:nvSpPr>
            <p:cNvPr id="11" name="Rectangle 48">
              <a:extLst>
                <a:ext uri="{FF2B5EF4-FFF2-40B4-BE49-F238E27FC236}">
                  <a16:creationId xmlns:a16="http://schemas.microsoft.com/office/drawing/2014/main" id="{597FDA87-DE1F-F748-9FF3-A4B63EA20438}"/>
                </a:ext>
              </a:extLst>
            </p:cNvPr>
            <p:cNvSpPr>
              <a:spLocks/>
            </p:cNvSpPr>
            <p:nvPr/>
          </p:nvSpPr>
          <p:spPr bwMode="auto">
            <a:xfrm>
              <a:off x="0" y="0"/>
              <a:ext cx="1584" cy="768"/>
            </a:xfrm>
            <a:prstGeom prst="rect">
              <a:avLst/>
            </a:prstGeom>
            <a:solidFill>
              <a:srgbClr val="FFFF00"/>
            </a:solidFill>
            <a:ln w="9525">
              <a:solidFill>
                <a:schemeClr val="tx1"/>
              </a:solidFill>
              <a:round/>
              <a:headEnd/>
              <a:tailEnd/>
            </a:ln>
          </p:spPr>
          <p:txBody>
            <a:bodyPr lIns="0" tIns="0" rIns="0" bIns="0"/>
            <a:lstStyle>
              <a:lvl1pPr>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742950" indent="-28575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2pPr>
              <a:lvl3pPr marL="11430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3pPr>
              <a:lvl4pPr marL="16002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4pPr>
              <a:lvl5pPr marL="20574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9pPr>
            </a:lstStyle>
            <a:p>
              <a:endParaRPr kumimoji="0" lang="ru-RU" altLang="ru-RU" sz="2400">
                <a:solidFill>
                  <a:schemeClr val="tx1"/>
                </a:solidFill>
                <a:latin typeface="Times New Roman" panose="02020603050405020304" pitchFamily="18" charset="0"/>
              </a:endParaRPr>
            </a:p>
          </p:txBody>
        </p:sp>
        <p:sp>
          <p:nvSpPr>
            <p:cNvPr id="12" name="Rectangle 49">
              <a:extLst>
                <a:ext uri="{FF2B5EF4-FFF2-40B4-BE49-F238E27FC236}">
                  <a16:creationId xmlns:a16="http://schemas.microsoft.com/office/drawing/2014/main" id="{059833C9-808B-DD48-B387-D4E599F370A8}"/>
                </a:ext>
              </a:extLst>
            </p:cNvPr>
            <p:cNvSpPr>
              <a:spLocks/>
            </p:cNvSpPr>
            <p:nvPr/>
          </p:nvSpPr>
          <p:spPr bwMode="auto">
            <a:xfrm>
              <a:off x="-139" y="-21"/>
              <a:ext cx="1870"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spAutoFit/>
            </a:bodyPr>
            <a:lstStyle>
              <a:lvl1pPr marL="39688">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742950" indent="-28575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2pPr>
              <a:lvl3pPr marL="11430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3pPr>
              <a:lvl4pPr marL="16002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4pPr>
              <a:lvl5pPr marL="20574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9pPr>
            </a:lstStyle>
            <a:p>
              <a:pPr algn="ctr"/>
              <a:r>
                <a:rPr kumimoji="0" lang="ru-RU" altLang="ru-RU" sz="2000" b="1" dirty="0">
                  <a:solidFill>
                    <a:schemeClr val="tx1"/>
                  </a:solidFill>
                  <a:latin typeface="Tahoma Bold" charset="0"/>
                  <a:sym typeface="Tahoma Bold" charset="0"/>
                </a:rPr>
                <a:t>Тромбоз</a:t>
              </a:r>
              <a:endParaRPr kumimoji="0" lang="en-US" altLang="ru-RU" sz="2000" b="1" dirty="0">
                <a:solidFill>
                  <a:schemeClr val="tx1"/>
                </a:solidFill>
                <a:latin typeface="Tahoma Bold" charset="0"/>
                <a:sym typeface="Tahoma Bold" charset="0"/>
              </a:endParaRPr>
            </a:p>
            <a:p>
              <a:pPr algn="ctr"/>
              <a:r>
                <a:rPr kumimoji="0" lang="ru-RU" altLang="ru-RU" sz="1600" b="1" dirty="0">
                  <a:solidFill>
                    <a:schemeClr val="tx1"/>
                  </a:solidFill>
                  <a:latin typeface="Tahoma" panose="020B0604030504040204" pitchFamily="34" charset="0"/>
                  <a:sym typeface="Tahoma" panose="020B0604030504040204" pitchFamily="34" charset="0"/>
                </a:rPr>
                <a:t>Формирование сгустка </a:t>
              </a:r>
            </a:p>
            <a:p>
              <a:pPr algn="ctr"/>
              <a:r>
                <a:rPr kumimoji="0" lang="ru-RU" altLang="ru-RU" sz="1600" b="1" dirty="0">
                  <a:solidFill>
                    <a:schemeClr val="tx1"/>
                  </a:solidFill>
                  <a:latin typeface="Tahoma" panose="020B0604030504040204" pitchFamily="34" charset="0"/>
                  <a:sym typeface="Tahoma" panose="020B0604030504040204" pitchFamily="34" charset="0"/>
                </a:rPr>
                <a:t>крови</a:t>
              </a:r>
              <a:r>
                <a:rPr kumimoji="0" lang="en-US" altLang="ru-RU" sz="1600" b="1" dirty="0">
                  <a:solidFill>
                    <a:schemeClr val="tx1"/>
                  </a:solidFill>
                  <a:latin typeface="Tahoma" panose="020B0604030504040204" pitchFamily="34" charset="0"/>
                  <a:sym typeface="Tahoma" panose="020B0604030504040204" pitchFamily="34" charset="0"/>
                </a:rPr>
                <a:t>,</a:t>
              </a:r>
              <a:r>
                <a:rPr kumimoji="0" lang="ru-RU" altLang="ru-RU" sz="1600" b="1" dirty="0">
                  <a:solidFill>
                    <a:schemeClr val="tx1"/>
                  </a:solidFill>
                  <a:latin typeface="Tahoma" panose="020B0604030504040204" pitchFamily="34" charset="0"/>
                  <a:sym typeface="Tahoma" panose="020B0604030504040204" pitchFamily="34" charset="0"/>
                </a:rPr>
                <a:t> агрегация тромбоцитов</a:t>
              </a:r>
              <a:r>
                <a:rPr kumimoji="0" lang="en-US" altLang="ru-RU" sz="1600" b="1" dirty="0">
                  <a:solidFill>
                    <a:schemeClr val="tx1"/>
                  </a:solidFill>
                  <a:latin typeface="Tahoma" panose="020B0604030504040204" pitchFamily="34" charset="0"/>
                  <a:sym typeface="Tahoma" panose="020B0604030504040204" pitchFamily="34" charset="0"/>
                </a:rPr>
                <a:t>,</a:t>
              </a:r>
            </a:p>
            <a:p>
              <a:pPr algn="ctr"/>
              <a:r>
                <a:rPr kumimoji="0" lang="ru-RU" altLang="ru-RU" sz="1600" b="1" dirty="0">
                  <a:solidFill>
                    <a:schemeClr val="tx1"/>
                  </a:solidFill>
                  <a:latin typeface="Tahoma" panose="020B0604030504040204" pitchFamily="34" charset="0"/>
                  <a:sym typeface="Tahoma" panose="020B0604030504040204" pitchFamily="34" charset="0"/>
                </a:rPr>
                <a:t>отложение фибрина</a:t>
              </a:r>
              <a:endParaRPr kumimoji="0" lang="en-US" altLang="ru-RU" sz="1600" b="1" dirty="0">
                <a:solidFill>
                  <a:schemeClr val="tx1"/>
                </a:solidFill>
                <a:latin typeface="Tahoma" panose="020B0604030504040204" pitchFamily="34" charset="0"/>
                <a:sym typeface="Tahoma" panose="020B0604030504040204" pitchFamily="34" charset="0"/>
              </a:endParaRPr>
            </a:p>
          </p:txBody>
        </p:sp>
      </p:grpSp>
      <p:sp>
        <p:nvSpPr>
          <p:cNvPr id="13" name="AutoShape 54">
            <a:extLst>
              <a:ext uri="{FF2B5EF4-FFF2-40B4-BE49-F238E27FC236}">
                <a16:creationId xmlns:a16="http://schemas.microsoft.com/office/drawing/2014/main" id="{7ECCCE8E-B8A0-AA4C-97F6-49A17224EC40}"/>
              </a:ext>
            </a:extLst>
          </p:cNvPr>
          <p:cNvSpPr>
            <a:spLocks/>
          </p:cNvSpPr>
          <p:nvPr/>
        </p:nvSpPr>
        <p:spPr bwMode="auto">
          <a:xfrm>
            <a:off x="4086225" y="3715288"/>
            <a:ext cx="3400425" cy="485775"/>
          </a:xfrm>
          <a:prstGeom prst="leftRightArrow">
            <a:avLst>
              <a:gd name="adj1" fmla="val 50000"/>
              <a:gd name="adj2" fmla="val 119216"/>
            </a:avLst>
          </a:prstGeom>
          <a:solidFill>
            <a:srgbClr val="002060"/>
          </a:solidFill>
          <a:ln w="9525">
            <a:solidFill>
              <a:schemeClr val="tx1"/>
            </a:solidFill>
            <a:round/>
            <a:headEnd/>
            <a:tailEnd/>
          </a:ln>
        </p:spPr>
        <p:txBody>
          <a:bodyPr lIns="0" tIns="0" rIns="0" bIns="0"/>
          <a:lstStyle>
            <a:lvl1pPr>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742950" indent="-28575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2pPr>
            <a:lvl3pPr marL="11430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3pPr>
            <a:lvl4pPr marL="16002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4pPr>
            <a:lvl5pPr marL="20574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9pPr>
          </a:lstStyle>
          <a:p>
            <a:endParaRPr kumimoji="0" lang="ru-RU" altLang="ru-RU" sz="2400">
              <a:solidFill>
                <a:schemeClr val="tx1"/>
              </a:solidFill>
              <a:latin typeface="Times New Roman" panose="02020603050405020304" pitchFamily="18" charset="0"/>
            </a:endParaRPr>
          </a:p>
        </p:txBody>
      </p:sp>
      <p:grpSp>
        <p:nvGrpSpPr>
          <p:cNvPr id="14" name="Group 51">
            <a:extLst>
              <a:ext uri="{FF2B5EF4-FFF2-40B4-BE49-F238E27FC236}">
                <a16:creationId xmlns:a16="http://schemas.microsoft.com/office/drawing/2014/main" id="{AC9CD4ED-62F3-6F4D-B41A-7D16460E4434}"/>
              </a:ext>
            </a:extLst>
          </p:cNvPr>
          <p:cNvGrpSpPr>
            <a:grpSpLocks/>
          </p:cNvGrpSpPr>
          <p:nvPr/>
        </p:nvGrpSpPr>
        <p:grpSpPr bwMode="auto">
          <a:xfrm>
            <a:off x="8073230" y="3063681"/>
            <a:ext cx="2809875" cy="1928931"/>
            <a:chOff x="-62" y="0"/>
            <a:chExt cx="1770" cy="864"/>
          </a:xfrm>
        </p:grpSpPr>
        <p:sp>
          <p:nvSpPr>
            <p:cNvPr id="15" name="Rectangle 52">
              <a:extLst>
                <a:ext uri="{FF2B5EF4-FFF2-40B4-BE49-F238E27FC236}">
                  <a16:creationId xmlns:a16="http://schemas.microsoft.com/office/drawing/2014/main" id="{0BC75280-CE1E-AE40-9163-65A19F387709}"/>
                </a:ext>
              </a:extLst>
            </p:cNvPr>
            <p:cNvSpPr>
              <a:spLocks/>
            </p:cNvSpPr>
            <p:nvPr/>
          </p:nvSpPr>
          <p:spPr bwMode="auto">
            <a:xfrm>
              <a:off x="-62" y="0"/>
              <a:ext cx="1752" cy="864"/>
            </a:xfrm>
            <a:prstGeom prst="rect">
              <a:avLst/>
            </a:prstGeom>
            <a:solidFill>
              <a:srgbClr val="FF0000"/>
            </a:solidFill>
            <a:ln w="9525">
              <a:solidFill>
                <a:schemeClr val="tx1"/>
              </a:solidFill>
              <a:round/>
              <a:headEnd/>
              <a:tailEnd/>
            </a:ln>
          </p:spPr>
          <p:txBody>
            <a:bodyPr lIns="0" tIns="0" rIns="0" bIns="0"/>
            <a:lstStyle>
              <a:lvl1pPr>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742950" indent="-28575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2pPr>
              <a:lvl3pPr marL="11430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3pPr>
              <a:lvl4pPr marL="16002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4pPr>
              <a:lvl5pPr marL="20574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9pPr>
            </a:lstStyle>
            <a:p>
              <a:endParaRPr kumimoji="0" lang="ru-RU" altLang="ru-RU" sz="2400">
                <a:solidFill>
                  <a:schemeClr val="tx1"/>
                </a:solidFill>
                <a:latin typeface="Times New Roman" panose="02020603050405020304" pitchFamily="18" charset="0"/>
              </a:endParaRPr>
            </a:p>
          </p:txBody>
        </p:sp>
        <p:sp>
          <p:nvSpPr>
            <p:cNvPr id="16" name="Rectangle 53">
              <a:extLst>
                <a:ext uri="{FF2B5EF4-FFF2-40B4-BE49-F238E27FC236}">
                  <a16:creationId xmlns:a16="http://schemas.microsoft.com/office/drawing/2014/main" id="{E091B07E-4BF3-954E-B749-4525EEF259C3}"/>
                </a:ext>
              </a:extLst>
            </p:cNvPr>
            <p:cNvSpPr>
              <a:spLocks/>
            </p:cNvSpPr>
            <p:nvPr/>
          </p:nvSpPr>
          <p:spPr bwMode="auto">
            <a:xfrm>
              <a:off x="-62" y="115"/>
              <a:ext cx="1770"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nchor="ctr">
              <a:spAutoFit/>
            </a:bodyPr>
            <a:lstStyle>
              <a:lvl1pPr marL="39688">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742950" indent="-28575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2pPr>
              <a:lvl3pPr marL="11430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3pPr>
              <a:lvl4pPr marL="16002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4pPr>
              <a:lvl5pPr marL="20574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9pPr>
            </a:lstStyle>
            <a:p>
              <a:pPr algn="ctr"/>
              <a:r>
                <a:rPr kumimoji="0" lang="ru-RU" altLang="ru-RU" sz="2000" b="1" dirty="0">
                  <a:solidFill>
                    <a:schemeClr val="tx1"/>
                  </a:solidFill>
                  <a:latin typeface="Tahoma Bold" charset="0"/>
                  <a:sym typeface="Tahoma Bold" charset="0"/>
                </a:rPr>
                <a:t>Воспаление</a:t>
              </a:r>
              <a:endParaRPr kumimoji="0" lang="en-US" altLang="ru-RU" sz="2000" b="1" dirty="0">
                <a:solidFill>
                  <a:schemeClr val="tx1"/>
                </a:solidFill>
                <a:latin typeface="Tahoma Bold" charset="0"/>
                <a:sym typeface="Tahoma Bold" charset="0"/>
              </a:endParaRPr>
            </a:p>
            <a:p>
              <a:pPr algn="ctr"/>
              <a:r>
                <a:rPr kumimoji="0" lang="ru-RU" altLang="ru-RU" sz="1800" b="1" dirty="0">
                  <a:solidFill>
                    <a:schemeClr val="tx1"/>
                  </a:solidFill>
                  <a:latin typeface="Tahoma" panose="020B0604030504040204" pitchFamily="34" charset="0"/>
                  <a:sym typeface="Tahoma" panose="020B0604030504040204" pitchFamily="34" charset="0"/>
                </a:rPr>
                <a:t>цитокины</a:t>
              </a:r>
              <a:endParaRPr kumimoji="0" lang="en-US" altLang="ru-RU" sz="1800" b="1" dirty="0">
                <a:solidFill>
                  <a:schemeClr val="tx1"/>
                </a:solidFill>
                <a:latin typeface="Tahoma" panose="020B0604030504040204" pitchFamily="34" charset="0"/>
                <a:sym typeface="Tahoma" panose="020B0604030504040204" pitchFamily="34" charset="0"/>
              </a:endParaRPr>
            </a:p>
            <a:p>
              <a:pPr algn="ctr"/>
              <a:r>
                <a:rPr kumimoji="0" lang="ru-RU" altLang="ru-RU" sz="1800" b="1" dirty="0">
                  <a:solidFill>
                    <a:schemeClr val="tx1"/>
                  </a:solidFill>
                  <a:latin typeface="Tahoma" panose="020B0604030504040204" pitchFamily="34" charset="0"/>
                  <a:sym typeface="Tahoma" panose="020B0604030504040204" pitchFamily="34" charset="0"/>
                </a:rPr>
                <a:t>молекулы адгезии</a:t>
              </a:r>
              <a:endParaRPr kumimoji="0" lang="en-US" altLang="ru-RU" sz="1800" b="1" dirty="0">
                <a:solidFill>
                  <a:schemeClr val="tx1"/>
                </a:solidFill>
                <a:latin typeface="Tahoma" panose="020B0604030504040204" pitchFamily="34" charset="0"/>
                <a:sym typeface="Tahoma" panose="020B0604030504040204" pitchFamily="34" charset="0"/>
              </a:endParaRPr>
            </a:p>
            <a:p>
              <a:pPr algn="ctr"/>
              <a:r>
                <a:rPr kumimoji="0" lang="ru-RU" altLang="ru-RU" sz="1800" b="1" dirty="0">
                  <a:solidFill>
                    <a:schemeClr val="tx1"/>
                  </a:solidFill>
                  <a:latin typeface="Tahoma" panose="020B0604030504040204" pitchFamily="34" charset="0"/>
                  <a:sym typeface="Tahoma" panose="020B0604030504040204" pitchFamily="34" charset="0"/>
                </a:rPr>
                <a:t>факторы роста</a:t>
              </a:r>
            </a:p>
            <a:p>
              <a:pPr algn="ctr"/>
              <a:r>
                <a:rPr kumimoji="0" lang="en-US" altLang="ru-RU" sz="1800" b="1" dirty="0">
                  <a:solidFill>
                    <a:schemeClr val="tx1"/>
                  </a:solidFill>
                  <a:latin typeface="Tahoma" panose="020B0604030504040204" pitchFamily="34" charset="0"/>
                  <a:sym typeface="Tahoma" panose="020B0604030504040204" pitchFamily="34" charset="0"/>
                </a:rPr>
                <a:t>NETs</a:t>
              </a:r>
            </a:p>
          </p:txBody>
        </p:sp>
      </p:grpSp>
      <p:sp>
        <p:nvSpPr>
          <p:cNvPr id="17" name="AutoShape 50">
            <a:extLst>
              <a:ext uri="{FF2B5EF4-FFF2-40B4-BE49-F238E27FC236}">
                <a16:creationId xmlns:a16="http://schemas.microsoft.com/office/drawing/2014/main" id="{2B5702B8-468E-C646-BA4D-AEBDF9CBDA6B}"/>
              </a:ext>
            </a:extLst>
          </p:cNvPr>
          <p:cNvSpPr>
            <a:spLocks/>
          </p:cNvSpPr>
          <p:nvPr/>
        </p:nvSpPr>
        <p:spPr bwMode="auto">
          <a:xfrm rot="2700000">
            <a:off x="7825201" y="2174158"/>
            <a:ext cx="1495558" cy="413904"/>
          </a:xfrm>
          <a:prstGeom prst="leftRightArrow">
            <a:avLst>
              <a:gd name="adj1" fmla="val 50000"/>
              <a:gd name="adj2" fmla="val 68562"/>
            </a:avLst>
          </a:prstGeom>
          <a:solidFill>
            <a:srgbClr val="002060"/>
          </a:solidFill>
          <a:ln w="9525">
            <a:solidFill>
              <a:schemeClr val="tx1"/>
            </a:solidFill>
            <a:round/>
            <a:headEnd/>
            <a:tailEnd/>
          </a:ln>
        </p:spPr>
        <p:txBody>
          <a:bodyPr lIns="0" tIns="0" rIns="0" bIns="0"/>
          <a:lstStyle>
            <a:lvl1pPr>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742950" indent="-28575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2pPr>
            <a:lvl3pPr marL="11430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3pPr>
            <a:lvl4pPr marL="16002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4pPr>
            <a:lvl5pPr marL="20574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9pPr>
          </a:lstStyle>
          <a:p>
            <a:endParaRPr kumimoji="0" lang="ru-RU" altLang="ru-RU" sz="2400">
              <a:solidFill>
                <a:schemeClr val="tx1"/>
              </a:solidFill>
              <a:latin typeface="Times New Roman" panose="02020603050405020304" pitchFamily="18" charset="0"/>
            </a:endParaRPr>
          </a:p>
        </p:txBody>
      </p:sp>
      <p:sp>
        <p:nvSpPr>
          <p:cNvPr id="18" name="Freeform 55">
            <a:extLst>
              <a:ext uri="{FF2B5EF4-FFF2-40B4-BE49-F238E27FC236}">
                <a16:creationId xmlns:a16="http://schemas.microsoft.com/office/drawing/2014/main" id="{402839D4-6197-9C46-B378-7362183CB35E}"/>
              </a:ext>
            </a:extLst>
          </p:cNvPr>
          <p:cNvSpPr>
            <a:spLocks/>
          </p:cNvSpPr>
          <p:nvPr/>
        </p:nvSpPr>
        <p:spPr bwMode="auto">
          <a:xfrm rot="5400000">
            <a:off x="5543548" y="2844947"/>
            <a:ext cx="485775" cy="4573587"/>
          </a:xfrm>
          <a:custGeom>
            <a:avLst/>
            <a:gdLst>
              <a:gd name="T0" fmla="*/ 0 w 21600"/>
              <a:gd name="T1" fmla="*/ 0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2147483647 w 21600"/>
              <a:gd name="T11" fmla="*/ 2147483647 h 21600"/>
              <a:gd name="T12" fmla="*/ 0 w 21600"/>
              <a:gd name="T13" fmla="*/ 2147483647 h 21600"/>
              <a:gd name="T14" fmla="*/ 0 60000 65536"/>
              <a:gd name="T15" fmla="*/ 0 60000 65536"/>
              <a:gd name="T16" fmla="*/ 0 60000 65536"/>
              <a:gd name="T17" fmla="*/ 0 60000 65536"/>
              <a:gd name="T18" fmla="*/ 0 60000 65536"/>
              <a:gd name="T19" fmla="*/ 0 60000 65536"/>
              <a:gd name="T20" fmla="*/ 0 60000 65536"/>
              <a:gd name="T21" fmla="*/ 0 w 21600"/>
              <a:gd name="T22" fmla="*/ 0 h 21600"/>
              <a:gd name="T23" fmla="*/ 21600 w 21600"/>
              <a:gd name="T24" fmla="*/ 21600 h 216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1600" h="21600">
                <a:moveTo>
                  <a:pt x="0" y="0"/>
                </a:moveTo>
                <a:cubicBezTo>
                  <a:pt x="5965" y="0"/>
                  <a:pt x="10800" y="806"/>
                  <a:pt x="10800" y="1800"/>
                </a:cubicBezTo>
                <a:lnTo>
                  <a:pt x="10800" y="9000"/>
                </a:lnTo>
                <a:cubicBezTo>
                  <a:pt x="10800" y="9994"/>
                  <a:pt x="15635" y="10800"/>
                  <a:pt x="21600" y="10800"/>
                </a:cubicBezTo>
                <a:cubicBezTo>
                  <a:pt x="15635" y="10800"/>
                  <a:pt x="10800" y="11606"/>
                  <a:pt x="10800" y="12600"/>
                </a:cubicBezTo>
                <a:lnTo>
                  <a:pt x="10800" y="19800"/>
                </a:lnTo>
                <a:cubicBezTo>
                  <a:pt x="10800" y="20794"/>
                  <a:pt x="5965" y="21600"/>
                  <a:pt x="0" y="21600"/>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ru-RU"/>
          </a:p>
        </p:txBody>
      </p:sp>
      <p:sp>
        <p:nvSpPr>
          <p:cNvPr id="19" name="Rectangle 56">
            <a:extLst>
              <a:ext uri="{FF2B5EF4-FFF2-40B4-BE49-F238E27FC236}">
                <a16:creationId xmlns:a16="http://schemas.microsoft.com/office/drawing/2014/main" id="{0396D91E-8214-4C44-B04D-037F27F23BEA}"/>
              </a:ext>
            </a:extLst>
          </p:cNvPr>
          <p:cNvSpPr>
            <a:spLocks/>
          </p:cNvSpPr>
          <p:nvPr/>
        </p:nvSpPr>
        <p:spPr bwMode="auto">
          <a:xfrm>
            <a:off x="2514600" y="5930423"/>
            <a:ext cx="7446264" cy="830997"/>
          </a:xfrm>
          <a:prstGeom prst="rect">
            <a:avLst/>
          </a:prstGeom>
          <a:solidFill>
            <a:srgbClr val="F62BA6"/>
          </a:solidFill>
          <a:ln>
            <a:noFill/>
          </a:ln>
        </p:spPr>
        <p:txBody>
          <a:bodyPr wrap="square" lIns="0" tIns="0" rIns="40639" bIns="0">
            <a:spAutoFit/>
          </a:bodyPr>
          <a:lstStyle>
            <a:lvl1pPr marL="39688">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742950" indent="-28575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2pPr>
            <a:lvl3pPr marL="11430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3pPr>
            <a:lvl4pPr marL="16002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4pPr>
            <a:lvl5pPr marL="20574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9pPr>
          </a:lstStyle>
          <a:p>
            <a:pPr algn="ctr"/>
            <a:r>
              <a:rPr kumimoji="0" lang="en-US" altLang="ru-RU" sz="1800" b="1" dirty="0">
                <a:solidFill>
                  <a:schemeClr val="tx1">
                    <a:lumMod val="95000"/>
                    <a:lumOff val="5000"/>
                  </a:schemeClr>
                </a:solidFill>
                <a:latin typeface="Tahoma" panose="020B0604030504040204" pitchFamily="34" charset="0"/>
                <a:sym typeface="Tahoma" panose="020B0604030504040204" pitchFamily="34" charset="0"/>
              </a:rPr>
              <a:t> </a:t>
            </a:r>
            <a:r>
              <a:rPr kumimoji="0" lang="ru-RU" altLang="ru-RU" sz="1800" b="1" dirty="0">
                <a:solidFill>
                  <a:schemeClr val="tx1">
                    <a:lumMod val="95000"/>
                    <a:lumOff val="5000"/>
                  </a:schemeClr>
                </a:solidFill>
                <a:latin typeface="Tahoma" panose="020B0604030504040204" pitchFamily="34" charset="0"/>
                <a:sym typeface="Tahoma" panose="020B0604030504040204" pitchFamily="34" charset="0"/>
              </a:rPr>
              <a:t>Сепсис и септический шок</a:t>
            </a:r>
          </a:p>
          <a:p>
            <a:pPr algn="ctr"/>
            <a:r>
              <a:rPr kumimoji="0" lang="ru-RU" altLang="ru-RU" sz="1800" b="1" dirty="0">
                <a:solidFill>
                  <a:schemeClr val="tx1">
                    <a:lumMod val="95000"/>
                    <a:lumOff val="5000"/>
                  </a:schemeClr>
                </a:solidFill>
                <a:latin typeface="Tahoma" panose="020B0604030504040204" pitchFamily="34" charset="0"/>
                <a:sym typeface="Tahoma" panose="020B0604030504040204" pitchFamily="34" charset="0"/>
              </a:rPr>
              <a:t>Венозные и артериальные тромбозы</a:t>
            </a:r>
          </a:p>
          <a:p>
            <a:pPr algn="ctr"/>
            <a:r>
              <a:rPr kumimoji="0" lang="ru-RU" altLang="ru-RU" sz="1800" b="1" dirty="0" err="1">
                <a:solidFill>
                  <a:schemeClr val="tx1">
                    <a:lumMod val="95000"/>
                    <a:lumOff val="5000"/>
                  </a:schemeClr>
                </a:solidFill>
                <a:latin typeface="Tahoma" panose="020B0604030504040204" pitchFamily="34" charset="0"/>
                <a:sym typeface="Tahoma" panose="020B0604030504040204" pitchFamily="34" charset="0"/>
              </a:rPr>
              <a:t>Сердечнососудистые</a:t>
            </a:r>
            <a:r>
              <a:rPr kumimoji="0" lang="ru-RU" altLang="ru-RU" sz="1800" b="1" dirty="0">
                <a:solidFill>
                  <a:schemeClr val="tx1">
                    <a:lumMod val="95000"/>
                    <a:lumOff val="5000"/>
                  </a:schemeClr>
                </a:solidFill>
                <a:latin typeface="Tahoma" panose="020B0604030504040204" pitchFamily="34" charset="0"/>
                <a:sym typeface="Tahoma" panose="020B0604030504040204" pitchFamily="34" charset="0"/>
              </a:rPr>
              <a:t> осложнения</a:t>
            </a:r>
            <a:endParaRPr kumimoji="0" lang="en-US" altLang="ru-RU" sz="1800" b="1" dirty="0">
              <a:solidFill>
                <a:schemeClr val="tx1">
                  <a:lumMod val="95000"/>
                  <a:lumOff val="5000"/>
                </a:schemeClr>
              </a:solidFill>
              <a:latin typeface="Tahoma" panose="020B0604030504040204" pitchFamily="34" charset="0"/>
              <a:sym typeface="Tahoma" panose="020B0604030504040204" pitchFamily="34" charset="0"/>
            </a:endParaRPr>
          </a:p>
        </p:txBody>
      </p:sp>
    </p:spTree>
    <p:extLst>
      <p:ext uri="{BB962C8B-B14F-4D97-AF65-F5344CB8AC3E}">
        <p14:creationId xmlns:p14="http://schemas.microsoft.com/office/powerpoint/2010/main" val="10646749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304461E-A209-5748-96F4-5774FC4D354C}"/>
              </a:ext>
            </a:extLst>
          </p:cNvPr>
          <p:cNvSpPr>
            <a:spLocks noGrp="1"/>
          </p:cNvSpPr>
          <p:nvPr>
            <p:ph type="title"/>
          </p:nvPr>
        </p:nvSpPr>
        <p:spPr>
          <a:xfrm>
            <a:off x="3116513" y="-76792"/>
            <a:ext cx="10515600" cy="1325563"/>
          </a:xfrm>
        </p:spPr>
        <p:txBody>
          <a:bodyPr>
            <a:normAutofit/>
          </a:bodyPr>
          <a:lstStyle/>
          <a:p>
            <a:r>
              <a:rPr lang="ru-RU" b="1" dirty="0">
                <a:solidFill>
                  <a:schemeClr val="accent1"/>
                </a:solidFill>
              </a:rPr>
              <a:t>                     </a:t>
            </a:r>
            <a:r>
              <a:rPr lang="ru-RU" sz="3200" b="1" dirty="0">
                <a:solidFill>
                  <a:srgbClr val="091DC4"/>
                </a:solidFill>
              </a:rPr>
              <a:t>Разные лица гепарина:</a:t>
            </a:r>
            <a:br>
              <a:rPr lang="ru-RU" sz="3200" b="1" dirty="0">
                <a:solidFill>
                  <a:srgbClr val="091DC4"/>
                </a:solidFill>
              </a:rPr>
            </a:br>
            <a:r>
              <a:rPr lang="ru-RU" sz="3200" b="1" dirty="0">
                <a:solidFill>
                  <a:srgbClr val="091DC4"/>
                </a:solidFill>
              </a:rPr>
              <a:t>                 не только </a:t>
            </a:r>
            <a:r>
              <a:rPr lang="ru-RU" sz="3200" b="1" dirty="0" err="1">
                <a:solidFill>
                  <a:srgbClr val="091DC4"/>
                </a:solidFill>
              </a:rPr>
              <a:t>антикоагулянтные</a:t>
            </a:r>
            <a:r>
              <a:rPr lang="ru-RU" sz="3200" b="1" dirty="0">
                <a:solidFill>
                  <a:srgbClr val="091DC4"/>
                </a:solidFill>
              </a:rPr>
              <a:t> эффекты!</a:t>
            </a:r>
            <a:endParaRPr lang="ru-RU" sz="3200" dirty="0">
              <a:solidFill>
                <a:srgbClr val="091DC4"/>
              </a:solidFill>
            </a:endParaRPr>
          </a:p>
        </p:txBody>
      </p:sp>
      <mc:AlternateContent xmlns:mc="http://schemas.openxmlformats.org/markup-compatibility/2006">
        <mc:Choice xmlns:am3d="http://schemas.microsoft.com/office/drawing/2017/model3d" Requires="am3d">
          <p:graphicFrame>
            <p:nvGraphicFramePr>
              <p:cNvPr id="4" name="Объект 3" descr="Ромбокубооктаэдр синий">
                <a:extLst>
                  <a:ext uri="{FF2B5EF4-FFF2-40B4-BE49-F238E27FC236}">
                    <a16:creationId xmlns:a16="http://schemas.microsoft.com/office/drawing/2014/main" id="{6362C952-3D69-4A48-8A88-22E086771BD0}"/>
                  </a:ext>
                </a:extLst>
              </p:cNvPr>
              <p:cNvGraphicFramePr>
                <a:graphicFrameLocks noGrp="1" noChangeAspect="1"/>
              </p:cNvGraphicFramePr>
              <p:nvPr>
                <p:ph idx="1"/>
              </p:nvPr>
            </p:nvGraphicFramePr>
            <p:xfrm>
              <a:off x="4507911" y="1707596"/>
              <a:ext cx="2469187" cy="1714501"/>
            </p:xfrm>
            <a:graphic>
              <a:graphicData uri="http://schemas.microsoft.com/office/drawing/2017/model3d">
                <am3d:model3d r:embed="rId3">
                  <am3d:spPr>
                    <a:xfrm>
                      <a:off x="0" y="0"/>
                      <a:ext cx="2469187" cy="1714501"/>
                    </a:xfrm>
                    <a:prstGeom prst="rect">
                      <a:avLst/>
                    </a:prstGeom>
                  </am3d:spPr>
                  <am3d:camera>
                    <am3d:pos x="0" y="0" z="81469202"/>
                    <am3d:up dx="0" dy="36000000" dz="0"/>
                    <am3d:lookAt x="0" y="0" z="0"/>
                    <am3d:perspective fov="2700000"/>
                  </am3d:camera>
                  <am3d:trans>
                    <am3d:meterPerModelUnit n="105326" d="1000000"/>
                    <am3d:preTrans dx="0" dy="-18055410" dz="0"/>
                    <am3d:scale>
                      <am3d:sx n="1000000" d="1000000"/>
                      <am3d:sy n="1000000" d="1000000"/>
                      <am3d:sz n="1000000" d="1000000"/>
                    </am3d:scale>
                    <am3d:rot/>
                    <am3d:postTrans dx="0" dy="0" dz="0"/>
                  </am3d:trans>
                  <am3d:raster rName="Office3DRenderer" rVer="16.0.8326">
                    <am3d:blip r:embed="rId4"/>
                  </am3d:raster>
                  <am3d:objViewport viewportSz="282624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Объект 3" descr="Ромбокубооктаэдр синий">
                <a:extLst>
                  <a:ext uri="{FF2B5EF4-FFF2-40B4-BE49-F238E27FC236}">
                    <a16:creationId xmlns:a16="http://schemas.microsoft.com/office/drawing/2014/main" id="{6362C952-3D69-4A48-8A88-22E086771BD0}"/>
                  </a:ext>
                </a:extLst>
              </p:cNvPr>
              <p:cNvPicPr>
                <a:picLocks noGrp="1" noRot="1" noChangeAspect="1" noMove="1" noResize="1" noEditPoints="1" noAdjustHandles="1" noChangeArrowheads="1" noChangeShapeType="1" noCrop="1"/>
              </p:cNvPicPr>
              <p:nvPr/>
            </p:nvPicPr>
            <p:blipFill>
              <a:blip r:embed="rId4"/>
              <a:stretch>
                <a:fillRect/>
              </a:stretch>
            </p:blipFill>
            <p:spPr>
              <a:xfrm>
                <a:off x="4507911" y="1707596"/>
                <a:ext cx="2469187" cy="1714501"/>
              </a:xfrm>
              <a:prstGeom prst="rect">
                <a:avLst/>
              </a:prstGeom>
            </p:spPr>
          </p:pic>
        </mc:Fallback>
      </mc:AlternateContent>
      <p:sp>
        <p:nvSpPr>
          <p:cNvPr id="6" name="TextBox 5">
            <a:extLst>
              <a:ext uri="{FF2B5EF4-FFF2-40B4-BE49-F238E27FC236}">
                <a16:creationId xmlns:a16="http://schemas.microsoft.com/office/drawing/2014/main" id="{477B03CC-05ED-464C-9A5D-C929032A61C7}"/>
              </a:ext>
            </a:extLst>
          </p:cNvPr>
          <p:cNvSpPr txBox="1"/>
          <p:nvPr/>
        </p:nvSpPr>
        <p:spPr>
          <a:xfrm>
            <a:off x="5051946" y="2292462"/>
            <a:ext cx="1488869" cy="461665"/>
          </a:xfrm>
          <a:prstGeom prst="rect">
            <a:avLst/>
          </a:prstGeom>
          <a:noFill/>
        </p:spPr>
        <p:txBody>
          <a:bodyPr wrap="none" rtlCol="0">
            <a:spAutoFit/>
          </a:bodyPr>
          <a:lstStyle/>
          <a:p>
            <a:r>
              <a:rPr lang="ru-RU" sz="2400" b="1" dirty="0">
                <a:solidFill>
                  <a:schemeClr val="bg1"/>
                </a:solidFill>
              </a:rPr>
              <a:t>Гепарины</a:t>
            </a:r>
          </a:p>
        </p:txBody>
      </p:sp>
      <p:sp>
        <p:nvSpPr>
          <p:cNvPr id="7" name="Выноска со стрелками влево и вправо 6">
            <a:extLst>
              <a:ext uri="{FF2B5EF4-FFF2-40B4-BE49-F238E27FC236}">
                <a16:creationId xmlns:a16="http://schemas.microsoft.com/office/drawing/2014/main" id="{895EB68F-218E-8D47-8825-19E74F9AC7D0}"/>
              </a:ext>
            </a:extLst>
          </p:cNvPr>
          <p:cNvSpPr/>
          <p:nvPr/>
        </p:nvSpPr>
        <p:spPr>
          <a:xfrm>
            <a:off x="3703898" y="3338993"/>
            <a:ext cx="4143737" cy="191285"/>
          </a:xfrm>
          <a:prstGeom prst="leftRightArrowCallout">
            <a:avLst/>
          </a:prstGeom>
          <a:solidFill>
            <a:srgbClr val="091D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a:extLst>
              <a:ext uri="{FF2B5EF4-FFF2-40B4-BE49-F238E27FC236}">
                <a16:creationId xmlns:a16="http://schemas.microsoft.com/office/drawing/2014/main" id="{4E5136E1-30A6-7D4C-8FB2-765251A02A57}"/>
              </a:ext>
            </a:extLst>
          </p:cNvPr>
          <p:cNvSpPr/>
          <p:nvPr/>
        </p:nvSpPr>
        <p:spPr>
          <a:xfrm>
            <a:off x="0" y="2964897"/>
            <a:ext cx="3637374" cy="971384"/>
          </a:xfrm>
          <a:prstGeom prst="ellipse">
            <a:avLst/>
          </a:prstGeom>
          <a:solidFill>
            <a:srgbClr val="091D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err="1">
                <a:solidFill>
                  <a:schemeClr val="bg1"/>
                </a:solidFill>
              </a:rPr>
              <a:t>Антитромботические</a:t>
            </a:r>
            <a:r>
              <a:rPr lang="ru-RU" sz="2000" b="1" dirty="0">
                <a:solidFill>
                  <a:schemeClr val="bg1"/>
                </a:solidFill>
              </a:rPr>
              <a:t>  эффекты</a:t>
            </a:r>
          </a:p>
        </p:txBody>
      </p:sp>
      <p:sp>
        <p:nvSpPr>
          <p:cNvPr id="11" name="Овал 10">
            <a:extLst>
              <a:ext uri="{FF2B5EF4-FFF2-40B4-BE49-F238E27FC236}">
                <a16:creationId xmlns:a16="http://schemas.microsoft.com/office/drawing/2014/main" id="{A7DB3FC9-9FE0-B243-8FAA-9187D2F99F3B}"/>
              </a:ext>
            </a:extLst>
          </p:cNvPr>
          <p:cNvSpPr/>
          <p:nvPr/>
        </p:nvSpPr>
        <p:spPr>
          <a:xfrm>
            <a:off x="7932517" y="2907912"/>
            <a:ext cx="4143737" cy="102836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b="1" dirty="0" err="1">
                <a:solidFill>
                  <a:schemeClr val="tx1"/>
                </a:solidFill>
              </a:rPr>
              <a:t>Неантикоагулянтные</a:t>
            </a:r>
            <a:r>
              <a:rPr lang="ru-RU" sz="2000" b="1" dirty="0">
                <a:solidFill>
                  <a:schemeClr val="tx1"/>
                </a:solidFill>
              </a:rPr>
              <a:t> эффекты</a:t>
            </a:r>
          </a:p>
        </p:txBody>
      </p:sp>
      <p:sp>
        <p:nvSpPr>
          <p:cNvPr id="12" name="Скругленный прямоугольник 11">
            <a:extLst>
              <a:ext uri="{FF2B5EF4-FFF2-40B4-BE49-F238E27FC236}">
                <a16:creationId xmlns:a16="http://schemas.microsoft.com/office/drawing/2014/main" id="{D0E68821-B4FC-924A-96F3-C28E14D4A3EA}"/>
              </a:ext>
            </a:extLst>
          </p:cNvPr>
          <p:cNvSpPr/>
          <p:nvPr/>
        </p:nvSpPr>
        <p:spPr>
          <a:xfrm>
            <a:off x="231494" y="3936280"/>
            <a:ext cx="2974694" cy="2921720"/>
          </a:xfrm>
          <a:prstGeom prst="roundRect">
            <a:avLst/>
          </a:prstGeom>
          <a:solidFill>
            <a:srgbClr val="091D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00"/>
                </a:solidFill>
              </a:rPr>
              <a:t>антикоагулянтный</a:t>
            </a:r>
          </a:p>
          <a:p>
            <a:pPr algn="ctr"/>
            <a:endParaRPr lang="ru-RU" dirty="0">
              <a:solidFill>
                <a:srgbClr val="FFFF00"/>
              </a:solidFill>
            </a:endParaRPr>
          </a:p>
          <a:p>
            <a:pPr algn="ctr"/>
            <a:r>
              <a:rPr lang="ru-RU" dirty="0">
                <a:solidFill>
                  <a:srgbClr val="FFFF00"/>
                </a:solidFill>
              </a:rPr>
              <a:t>     </a:t>
            </a:r>
            <a:r>
              <a:rPr lang="ru-RU" dirty="0" err="1">
                <a:solidFill>
                  <a:srgbClr val="FFFF00"/>
                </a:solidFill>
              </a:rPr>
              <a:t>профибринолитический</a:t>
            </a:r>
            <a:endParaRPr lang="ru-RU" dirty="0">
              <a:solidFill>
                <a:srgbClr val="FFFF00"/>
              </a:solidFill>
            </a:endParaRPr>
          </a:p>
          <a:p>
            <a:pPr algn="ctr"/>
            <a:endParaRPr lang="ru-RU" dirty="0">
              <a:solidFill>
                <a:srgbClr val="FFFF00"/>
              </a:solidFill>
            </a:endParaRPr>
          </a:p>
          <a:p>
            <a:pPr algn="ctr"/>
            <a:r>
              <a:rPr lang="ru-RU" dirty="0" err="1">
                <a:solidFill>
                  <a:srgbClr val="FFFF00"/>
                </a:solidFill>
              </a:rPr>
              <a:t>антитромбоцитарный</a:t>
            </a:r>
            <a:endParaRPr lang="ru-RU" dirty="0">
              <a:solidFill>
                <a:srgbClr val="FFFF00"/>
              </a:solidFill>
            </a:endParaRPr>
          </a:p>
        </p:txBody>
      </p:sp>
      <p:sp>
        <p:nvSpPr>
          <p:cNvPr id="14" name="Скругленный прямоугольник 13">
            <a:extLst>
              <a:ext uri="{FF2B5EF4-FFF2-40B4-BE49-F238E27FC236}">
                <a16:creationId xmlns:a16="http://schemas.microsoft.com/office/drawing/2014/main" id="{71F4EBDD-9132-0D41-A6F1-D4D66B965481}"/>
              </a:ext>
            </a:extLst>
          </p:cNvPr>
          <p:cNvSpPr/>
          <p:nvPr/>
        </p:nvSpPr>
        <p:spPr>
          <a:xfrm>
            <a:off x="8554628" y="3936280"/>
            <a:ext cx="2974694" cy="292171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FFFF00"/>
                </a:solidFill>
              </a:rPr>
              <a:t>противовоспалительный</a:t>
            </a:r>
          </a:p>
          <a:p>
            <a:pPr algn="ctr"/>
            <a:endParaRPr lang="ru-RU" dirty="0">
              <a:solidFill>
                <a:srgbClr val="FFFF00"/>
              </a:solidFill>
            </a:endParaRPr>
          </a:p>
          <a:p>
            <a:pPr algn="ctr"/>
            <a:r>
              <a:rPr lang="ru-RU" dirty="0" err="1">
                <a:solidFill>
                  <a:srgbClr val="FFFF00"/>
                </a:solidFill>
              </a:rPr>
              <a:t>антипролиферативный</a:t>
            </a:r>
            <a:endParaRPr lang="ru-RU" dirty="0">
              <a:solidFill>
                <a:srgbClr val="FFFF00"/>
              </a:solidFill>
            </a:endParaRPr>
          </a:p>
          <a:p>
            <a:pPr algn="ctr"/>
            <a:endParaRPr lang="ru-RU" dirty="0">
              <a:solidFill>
                <a:srgbClr val="FFFF00"/>
              </a:solidFill>
            </a:endParaRPr>
          </a:p>
          <a:p>
            <a:pPr algn="ctr"/>
            <a:r>
              <a:rPr lang="ru-RU" dirty="0">
                <a:solidFill>
                  <a:srgbClr val="FFFF00"/>
                </a:solidFill>
              </a:rPr>
              <a:t>противовирусный</a:t>
            </a:r>
          </a:p>
          <a:p>
            <a:pPr algn="ctr"/>
            <a:endParaRPr lang="ru-RU" dirty="0">
              <a:solidFill>
                <a:srgbClr val="FFFF00"/>
              </a:solidFill>
            </a:endParaRPr>
          </a:p>
          <a:p>
            <a:pPr algn="ctr"/>
            <a:r>
              <a:rPr lang="ru-RU" dirty="0">
                <a:solidFill>
                  <a:srgbClr val="FFFF00"/>
                </a:solidFill>
              </a:rPr>
              <a:t>противоопухолевый/ антиметастатический</a:t>
            </a:r>
          </a:p>
          <a:p>
            <a:pPr algn="ctr"/>
            <a:endParaRPr lang="ru-RU" dirty="0">
              <a:solidFill>
                <a:srgbClr val="FFFF00"/>
              </a:solidFill>
            </a:endParaRPr>
          </a:p>
          <a:p>
            <a:pPr algn="ctr"/>
            <a:r>
              <a:rPr lang="ru-RU" dirty="0" err="1">
                <a:solidFill>
                  <a:srgbClr val="FFFF00"/>
                </a:solidFill>
              </a:rPr>
              <a:t>антигепараназный</a:t>
            </a:r>
            <a:endParaRPr lang="ru-RU" dirty="0">
              <a:solidFill>
                <a:srgbClr val="FFFF00"/>
              </a:solidFill>
            </a:endParaRPr>
          </a:p>
        </p:txBody>
      </p:sp>
      <p:pic>
        <p:nvPicPr>
          <p:cNvPr id="17" name="Рисунок 16">
            <a:extLst>
              <a:ext uri="{FF2B5EF4-FFF2-40B4-BE49-F238E27FC236}">
                <a16:creationId xmlns:a16="http://schemas.microsoft.com/office/drawing/2014/main" id="{57DB13EB-CA23-CE41-A55D-703C817B19FD}"/>
              </a:ext>
            </a:extLst>
          </p:cNvPr>
          <p:cNvPicPr>
            <a:picLocks noChangeAspect="1"/>
          </p:cNvPicPr>
          <p:nvPr/>
        </p:nvPicPr>
        <p:blipFill>
          <a:blip r:embed="rId5"/>
          <a:stretch>
            <a:fillRect/>
          </a:stretch>
        </p:blipFill>
        <p:spPr>
          <a:xfrm>
            <a:off x="127323" y="0"/>
            <a:ext cx="3784920" cy="2639028"/>
          </a:xfrm>
          <a:prstGeom prst="rect">
            <a:avLst/>
          </a:prstGeom>
        </p:spPr>
      </p:pic>
      <p:sp>
        <p:nvSpPr>
          <p:cNvPr id="18" name="Овал 17">
            <a:extLst>
              <a:ext uri="{FF2B5EF4-FFF2-40B4-BE49-F238E27FC236}">
                <a16:creationId xmlns:a16="http://schemas.microsoft.com/office/drawing/2014/main" id="{9B2D982C-EFB0-7A4C-A43E-74A59C1EAB63}"/>
              </a:ext>
            </a:extLst>
          </p:cNvPr>
          <p:cNvSpPr/>
          <p:nvPr/>
        </p:nvSpPr>
        <p:spPr>
          <a:xfrm>
            <a:off x="4429105" y="5027591"/>
            <a:ext cx="2749416" cy="166047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rgbClr val="FFFF00"/>
                </a:solidFill>
              </a:rPr>
              <a:t>Влияние на рецепторы и макромолекулы клеток (молекулы адгезии)</a:t>
            </a:r>
          </a:p>
        </p:txBody>
      </p:sp>
      <p:sp>
        <p:nvSpPr>
          <p:cNvPr id="19" name="Стрелка вниз 18">
            <a:extLst>
              <a:ext uri="{FF2B5EF4-FFF2-40B4-BE49-F238E27FC236}">
                <a16:creationId xmlns:a16="http://schemas.microsoft.com/office/drawing/2014/main" id="{F036AE19-6CDE-FC4B-9AC6-A37DCFE7337B}"/>
              </a:ext>
            </a:extLst>
          </p:cNvPr>
          <p:cNvSpPr/>
          <p:nvPr/>
        </p:nvSpPr>
        <p:spPr>
          <a:xfrm>
            <a:off x="5647231" y="3565157"/>
            <a:ext cx="122619" cy="1427554"/>
          </a:xfrm>
          <a:prstGeom prst="downArrow">
            <a:avLst/>
          </a:prstGeom>
          <a:solidFill>
            <a:srgbClr val="091DC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53801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EF62D0F-BA0A-624E-8EEE-0A435E5DE6A9}"/>
              </a:ext>
            </a:extLst>
          </p:cNvPr>
          <p:cNvSpPr>
            <a:spLocks noGrp="1"/>
          </p:cNvSpPr>
          <p:nvPr>
            <p:ph type="title"/>
          </p:nvPr>
        </p:nvSpPr>
        <p:spPr>
          <a:xfrm>
            <a:off x="723900" y="-727354"/>
            <a:ext cx="10515600" cy="1325563"/>
          </a:xfrm>
        </p:spPr>
        <p:txBody>
          <a:bodyPr/>
          <a:lstStyle/>
          <a:p>
            <a:endParaRPr lang="ru-RU" dirty="0"/>
          </a:p>
        </p:txBody>
      </p:sp>
      <p:sp>
        <p:nvSpPr>
          <p:cNvPr id="3" name="Объект 2">
            <a:extLst>
              <a:ext uri="{FF2B5EF4-FFF2-40B4-BE49-F238E27FC236}">
                <a16:creationId xmlns:a16="http://schemas.microsoft.com/office/drawing/2014/main" id="{FB42684B-78B6-7146-AB14-C257A32CDAEB}"/>
              </a:ext>
            </a:extLst>
          </p:cNvPr>
          <p:cNvSpPr>
            <a:spLocks noGrp="1"/>
          </p:cNvSpPr>
          <p:nvPr>
            <p:ph idx="1"/>
          </p:nvPr>
        </p:nvSpPr>
        <p:spPr>
          <a:xfrm>
            <a:off x="723900" y="797225"/>
            <a:ext cx="10515600" cy="5116296"/>
          </a:xfrm>
        </p:spPr>
        <p:txBody>
          <a:bodyPr/>
          <a:lstStyle/>
          <a:p>
            <a:endParaRPr lang="ru-RU" dirty="0"/>
          </a:p>
        </p:txBody>
      </p:sp>
      <p:sp>
        <p:nvSpPr>
          <p:cNvPr id="4" name="Скругленный прямоугольник 3">
            <a:extLst>
              <a:ext uri="{FF2B5EF4-FFF2-40B4-BE49-F238E27FC236}">
                <a16:creationId xmlns:a16="http://schemas.microsoft.com/office/drawing/2014/main" id="{7B5111B3-C66F-9543-B472-5401C41A9AAC}"/>
              </a:ext>
            </a:extLst>
          </p:cNvPr>
          <p:cNvSpPr/>
          <p:nvPr/>
        </p:nvSpPr>
        <p:spPr>
          <a:xfrm>
            <a:off x="2425687" y="1120736"/>
            <a:ext cx="5538354" cy="9144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600" dirty="0"/>
              <a:t>Гепарины (эффекты)</a:t>
            </a:r>
          </a:p>
        </p:txBody>
      </p:sp>
      <p:sp>
        <p:nvSpPr>
          <p:cNvPr id="5" name="Стрелка вниз 4">
            <a:extLst>
              <a:ext uri="{FF2B5EF4-FFF2-40B4-BE49-F238E27FC236}">
                <a16:creationId xmlns:a16="http://schemas.microsoft.com/office/drawing/2014/main" id="{16EBC19E-0F60-D447-A817-8A187EC95093}"/>
              </a:ext>
            </a:extLst>
          </p:cNvPr>
          <p:cNvSpPr/>
          <p:nvPr/>
        </p:nvSpPr>
        <p:spPr>
          <a:xfrm>
            <a:off x="2339928" y="2140562"/>
            <a:ext cx="484632" cy="23077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низ 6">
            <a:extLst>
              <a:ext uri="{FF2B5EF4-FFF2-40B4-BE49-F238E27FC236}">
                <a16:creationId xmlns:a16="http://schemas.microsoft.com/office/drawing/2014/main" id="{68C58B29-30BD-7141-BBC9-A59124E31DBF}"/>
              </a:ext>
            </a:extLst>
          </p:cNvPr>
          <p:cNvSpPr/>
          <p:nvPr/>
        </p:nvSpPr>
        <p:spPr>
          <a:xfrm>
            <a:off x="4811987" y="2139891"/>
            <a:ext cx="484632" cy="128929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a:extLst>
              <a:ext uri="{FF2B5EF4-FFF2-40B4-BE49-F238E27FC236}">
                <a16:creationId xmlns:a16="http://schemas.microsoft.com/office/drawing/2014/main" id="{C9BE1BA2-9D1A-4B4B-B805-B54A4AD049BD}"/>
              </a:ext>
            </a:extLst>
          </p:cNvPr>
          <p:cNvSpPr/>
          <p:nvPr/>
        </p:nvSpPr>
        <p:spPr>
          <a:xfrm>
            <a:off x="567342" y="4502209"/>
            <a:ext cx="3716689" cy="10007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err="1">
                <a:solidFill>
                  <a:srgbClr val="FFFF00"/>
                </a:solidFill>
              </a:rPr>
              <a:t>Противотромботический</a:t>
            </a:r>
            <a:endParaRPr lang="ru-RU" dirty="0">
              <a:solidFill>
                <a:srgbClr val="FFFF00"/>
              </a:solidFill>
            </a:endParaRPr>
          </a:p>
        </p:txBody>
      </p:sp>
      <p:sp>
        <p:nvSpPr>
          <p:cNvPr id="12" name="Стрелка вниз 11">
            <a:extLst>
              <a:ext uri="{FF2B5EF4-FFF2-40B4-BE49-F238E27FC236}">
                <a16:creationId xmlns:a16="http://schemas.microsoft.com/office/drawing/2014/main" id="{F055A0A6-C820-BE4E-AC06-CE9CA6795AAD}"/>
              </a:ext>
            </a:extLst>
          </p:cNvPr>
          <p:cNvSpPr/>
          <p:nvPr/>
        </p:nvSpPr>
        <p:spPr>
          <a:xfrm>
            <a:off x="7535968" y="2118504"/>
            <a:ext cx="484632" cy="72927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a:extLst>
              <a:ext uri="{FF2B5EF4-FFF2-40B4-BE49-F238E27FC236}">
                <a16:creationId xmlns:a16="http://schemas.microsoft.com/office/drawing/2014/main" id="{0BB27259-441E-8342-A11A-2DD50E05B700}"/>
              </a:ext>
            </a:extLst>
          </p:cNvPr>
          <p:cNvSpPr/>
          <p:nvPr/>
        </p:nvSpPr>
        <p:spPr>
          <a:xfrm>
            <a:off x="3085400" y="3533942"/>
            <a:ext cx="3814295" cy="914400"/>
          </a:xfrm>
          <a:prstGeom prst="ellipse">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bg1"/>
                </a:solidFill>
              </a:rPr>
              <a:t>Противовоспалительный</a:t>
            </a:r>
          </a:p>
        </p:txBody>
      </p:sp>
      <p:sp>
        <p:nvSpPr>
          <p:cNvPr id="16" name="Овал 15">
            <a:extLst>
              <a:ext uri="{FF2B5EF4-FFF2-40B4-BE49-F238E27FC236}">
                <a16:creationId xmlns:a16="http://schemas.microsoft.com/office/drawing/2014/main" id="{8E761173-3E7A-104A-AF02-27A3B83440F0}"/>
              </a:ext>
            </a:extLst>
          </p:cNvPr>
          <p:cNvSpPr/>
          <p:nvPr/>
        </p:nvSpPr>
        <p:spPr>
          <a:xfrm>
            <a:off x="6407687" y="2901009"/>
            <a:ext cx="3416674" cy="9144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rgbClr val="002060"/>
                </a:solidFill>
              </a:rPr>
              <a:t>Противовирусный</a:t>
            </a:r>
          </a:p>
        </p:txBody>
      </p:sp>
    </p:spTree>
    <p:extLst>
      <p:ext uri="{BB962C8B-B14F-4D97-AF65-F5344CB8AC3E}">
        <p14:creationId xmlns:p14="http://schemas.microsoft.com/office/powerpoint/2010/main" val="1985453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10AB054-4568-394B-A456-B047E54F5BBD}"/>
              </a:ext>
            </a:extLst>
          </p:cNvPr>
          <p:cNvSpPr>
            <a:spLocks noGrp="1"/>
          </p:cNvSpPr>
          <p:nvPr>
            <p:ph type="title"/>
          </p:nvPr>
        </p:nvSpPr>
        <p:spPr>
          <a:xfrm>
            <a:off x="2798295" y="209430"/>
            <a:ext cx="7729728" cy="1188720"/>
          </a:xfrm>
        </p:spPr>
        <p:txBody>
          <a:bodyPr>
            <a:normAutofit fontScale="90000"/>
          </a:bodyPr>
          <a:lstStyle/>
          <a:p>
            <a:r>
              <a:rPr lang="en-US" dirty="0"/>
              <a:t>Covid19 –</a:t>
            </a:r>
            <a:r>
              <a:rPr lang="ru-RU" dirty="0"/>
              <a:t> многокомпонентная болезнь</a:t>
            </a:r>
          </a:p>
        </p:txBody>
      </p:sp>
      <p:sp>
        <p:nvSpPr>
          <p:cNvPr id="3" name="Объект 2">
            <a:extLst>
              <a:ext uri="{FF2B5EF4-FFF2-40B4-BE49-F238E27FC236}">
                <a16:creationId xmlns:a16="http://schemas.microsoft.com/office/drawing/2014/main" id="{2E44A61F-8F23-0341-9E4A-5AD50C2AD1FE}"/>
              </a:ext>
            </a:extLst>
          </p:cNvPr>
          <p:cNvSpPr>
            <a:spLocks noGrp="1"/>
          </p:cNvSpPr>
          <p:nvPr>
            <p:ph idx="1"/>
          </p:nvPr>
        </p:nvSpPr>
        <p:spPr>
          <a:xfrm>
            <a:off x="-132089" y="1450021"/>
            <a:ext cx="12192000" cy="5459850"/>
          </a:xfrm>
        </p:spPr>
        <p:txBody>
          <a:bodyPr/>
          <a:lstStyle/>
          <a:p>
            <a:pPr marL="0" indent="0">
              <a:buNone/>
            </a:pPr>
            <a:endParaRPr lang="ru-RU" dirty="0"/>
          </a:p>
        </p:txBody>
      </p:sp>
      <p:pic>
        <p:nvPicPr>
          <p:cNvPr id="4" name="Рисунок 3">
            <a:extLst>
              <a:ext uri="{FF2B5EF4-FFF2-40B4-BE49-F238E27FC236}">
                <a16:creationId xmlns:a16="http://schemas.microsoft.com/office/drawing/2014/main" id="{65047A2A-590C-5C40-A813-C8B975582D45}"/>
              </a:ext>
            </a:extLst>
          </p:cNvPr>
          <p:cNvPicPr>
            <a:picLocks noChangeAspect="1"/>
          </p:cNvPicPr>
          <p:nvPr/>
        </p:nvPicPr>
        <p:blipFill>
          <a:blip r:embed="rId2"/>
          <a:stretch>
            <a:fillRect/>
          </a:stretch>
        </p:blipFill>
        <p:spPr>
          <a:xfrm>
            <a:off x="460209" y="209430"/>
            <a:ext cx="1941769" cy="1188720"/>
          </a:xfrm>
          <a:prstGeom prst="rect">
            <a:avLst/>
          </a:prstGeom>
        </p:spPr>
      </p:pic>
      <p:sp>
        <p:nvSpPr>
          <p:cNvPr id="5" name="Прямоугольник 4">
            <a:extLst>
              <a:ext uri="{FF2B5EF4-FFF2-40B4-BE49-F238E27FC236}">
                <a16:creationId xmlns:a16="http://schemas.microsoft.com/office/drawing/2014/main" id="{4F524811-46B2-9B40-BA8C-D48DD3FE8CA3}"/>
              </a:ext>
            </a:extLst>
          </p:cNvPr>
          <p:cNvSpPr/>
          <p:nvPr/>
        </p:nvSpPr>
        <p:spPr>
          <a:xfrm>
            <a:off x="-21415" y="2281674"/>
            <a:ext cx="3145300" cy="44663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000" b="1" dirty="0">
              <a:solidFill>
                <a:sysClr val="windowText" lastClr="000000"/>
              </a:solidFill>
            </a:endParaRPr>
          </a:p>
          <a:p>
            <a:pPr marL="285750" indent="-285750" algn="ctr">
              <a:buFontTx/>
              <a:buChar char="-"/>
            </a:pPr>
            <a:r>
              <a:rPr lang="ru-RU" dirty="0">
                <a:solidFill>
                  <a:sysClr val="windowText" lastClr="000000"/>
                </a:solidFill>
              </a:rPr>
              <a:t>Острые болезни </a:t>
            </a:r>
          </a:p>
          <a:p>
            <a:pPr marL="285750" indent="-285750" algn="ctr">
              <a:buFontTx/>
              <a:buChar char="-"/>
            </a:pPr>
            <a:r>
              <a:rPr lang="ru-RU" dirty="0">
                <a:solidFill>
                  <a:sysClr val="windowText" lastClr="000000"/>
                </a:solidFill>
              </a:rPr>
              <a:t>Постельный режим/обездвиженность</a:t>
            </a:r>
          </a:p>
          <a:p>
            <a:pPr marL="285750" indent="-285750" algn="ctr">
              <a:buFontTx/>
              <a:buChar char="-"/>
            </a:pPr>
            <a:r>
              <a:rPr lang="ru-RU" dirty="0">
                <a:solidFill>
                  <a:sysClr val="windowText" lastClr="000000"/>
                </a:solidFill>
              </a:rPr>
              <a:t>Генетическая </a:t>
            </a:r>
            <a:r>
              <a:rPr lang="ru-RU" dirty="0" err="1">
                <a:solidFill>
                  <a:sysClr val="windowText" lastClr="000000"/>
                </a:solidFill>
              </a:rPr>
              <a:t>тромбофилия</a:t>
            </a:r>
            <a:endParaRPr lang="ru-RU" dirty="0">
              <a:solidFill>
                <a:sysClr val="windowText" lastClr="000000"/>
              </a:solidFill>
            </a:endParaRPr>
          </a:p>
          <a:p>
            <a:pPr algn="ctr"/>
            <a:r>
              <a:rPr lang="ru-RU" dirty="0">
                <a:solidFill>
                  <a:sysClr val="windowText" lastClr="000000"/>
                </a:solidFill>
              </a:rPr>
              <a:t>- АФС</a:t>
            </a:r>
          </a:p>
          <a:p>
            <a:pPr algn="ctr"/>
            <a:r>
              <a:rPr lang="ru-RU" dirty="0">
                <a:solidFill>
                  <a:sysClr val="windowText" lastClr="000000"/>
                </a:solidFill>
              </a:rPr>
              <a:t>- Лихорадка</a:t>
            </a:r>
          </a:p>
          <a:p>
            <a:pPr algn="ctr"/>
            <a:r>
              <a:rPr lang="ru-RU" dirty="0">
                <a:solidFill>
                  <a:sysClr val="windowText" lastClr="000000"/>
                </a:solidFill>
              </a:rPr>
              <a:t>- Диабет</a:t>
            </a:r>
          </a:p>
          <a:p>
            <a:pPr algn="ctr"/>
            <a:r>
              <a:rPr lang="ru-RU" dirty="0">
                <a:solidFill>
                  <a:sysClr val="windowText" lastClr="000000"/>
                </a:solidFill>
              </a:rPr>
              <a:t>- Сепсис</a:t>
            </a:r>
          </a:p>
          <a:p>
            <a:pPr algn="ctr"/>
            <a:r>
              <a:rPr lang="ru-RU" b="1" dirty="0">
                <a:solidFill>
                  <a:sysClr val="windowText" lastClr="000000"/>
                </a:solidFill>
              </a:rPr>
              <a:t>Воспалительный ответ </a:t>
            </a:r>
          </a:p>
          <a:p>
            <a:pPr algn="ctr"/>
            <a:r>
              <a:rPr lang="ru-RU" b="1" dirty="0">
                <a:solidFill>
                  <a:sysClr val="windowText" lastClr="000000"/>
                </a:solidFill>
              </a:rPr>
              <a:t>эндотелиальная дисфункция</a:t>
            </a:r>
          </a:p>
          <a:p>
            <a:pPr algn="ctr"/>
            <a:r>
              <a:rPr lang="en-US" b="1" dirty="0">
                <a:solidFill>
                  <a:sysClr val="windowText" lastClr="000000"/>
                </a:solidFill>
              </a:rPr>
              <a:t>TF</a:t>
            </a:r>
          </a:p>
          <a:p>
            <a:pPr algn="ctr"/>
            <a:r>
              <a:rPr lang="en-US" b="1" dirty="0">
                <a:solidFill>
                  <a:sysClr val="windowText" lastClr="000000"/>
                </a:solidFill>
              </a:rPr>
              <a:t>TFPI </a:t>
            </a:r>
            <a:r>
              <a:rPr lang="ru-RU" dirty="0">
                <a:solidFill>
                  <a:sysClr val="windowText" lastClr="000000"/>
                </a:solidFill>
              </a:rPr>
              <a:t>(эффект </a:t>
            </a:r>
            <a:r>
              <a:rPr lang="en-US" dirty="0">
                <a:solidFill>
                  <a:sysClr val="windowText" lastClr="000000"/>
                </a:solidFill>
              </a:rPr>
              <a:t>NETs)</a:t>
            </a:r>
          </a:p>
          <a:p>
            <a:pPr algn="ctr"/>
            <a:r>
              <a:rPr lang="ru-RU" b="1" dirty="0" err="1">
                <a:solidFill>
                  <a:sysClr val="windowText" lastClr="000000"/>
                </a:solidFill>
              </a:rPr>
              <a:t>Лимфопения</a:t>
            </a:r>
            <a:endParaRPr lang="ru-RU" b="1" dirty="0">
              <a:solidFill>
                <a:sysClr val="windowText" lastClr="000000"/>
              </a:solidFill>
            </a:endParaRPr>
          </a:p>
          <a:p>
            <a:pPr algn="ctr"/>
            <a:r>
              <a:rPr lang="ru-RU" b="1" dirty="0" err="1">
                <a:solidFill>
                  <a:sysClr val="windowText" lastClr="000000"/>
                </a:solidFill>
              </a:rPr>
              <a:t>Провоспалительные</a:t>
            </a:r>
            <a:r>
              <a:rPr lang="ru-RU" b="1" dirty="0">
                <a:solidFill>
                  <a:sysClr val="windowText" lastClr="000000"/>
                </a:solidFill>
              </a:rPr>
              <a:t> цитокины</a:t>
            </a:r>
          </a:p>
          <a:p>
            <a:pPr algn="ctr"/>
            <a:r>
              <a:rPr lang="en-US" b="1" dirty="0">
                <a:solidFill>
                  <a:sysClr val="windowText" lastClr="000000"/>
                </a:solidFill>
              </a:rPr>
              <a:t>IL-6, C</a:t>
            </a:r>
            <a:r>
              <a:rPr lang="ru-RU" b="1" dirty="0">
                <a:solidFill>
                  <a:sysClr val="windowText" lastClr="000000"/>
                </a:solidFill>
              </a:rPr>
              <a:t>РБ</a:t>
            </a:r>
          </a:p>
          <a:p>
            <a:pPr algn="ctr"/>
            <a:endParaRPr lang="ru-RU" dirty="0">
              <a:solidFill>
                <a:sysClr val="windowText" lastClr="000000"/>
              </a:solidFill>
            </a:endParaRPr>
          </a:p>
        </p:txBody>
      </p:sp>
      <p:cxnSp>
        <p:nvCxnSpPr>
          <p:cNvPr id="7" name="Прямая со стрелкой 6">
            <a:extLst>
              <a:ext uri="{FF2B5EF4-FFF2-40B4-BE49-F238E27FC236}">
                <a16:creationId xmlns:a16="http://schemas.microsoft.com/office/drawing/2014/main" id="{85B2B6CF-1E4D-7440-8CD7-EC1EC28E2291}"/>
              </a:ext>
            </a:extLst>
          </p:cNvPr>
          <p:cNvCxnSpPr>
            <a:cxnSpLocks/>
          </p:cNvCxnSpPr>
          <p:nvPr/>
        </p:nvCxnSpPr>
        <p:spPr>
          <a:xfrm>
            <a:off x="2708943" y="4663518"/>
            <a:ext cx="393539"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2F30E01-6415-0641-82BE-32770D77633D}"/>
              </a:ext>
            </a:extLst>
          </p:cNvPr>
          <p:cNvSpPr txBox="1"/>
          <p:nvPr/>
        </p:nvSpPr>
        <p:spPr>
          <a:xfrm>
            <a:off x="3102482" y="2055921"/>
            <a:ext cx="3047968" cy="4339650"/>
          </a:xfrm>
          <a:prstGeom prst="rect">
            <a:avLst/>
          </a:prstGeom>
          <a:noFill/>
        </p:spPr>
        <p:txBody>
          <a:bodyPr wrap="square" rtlCol="0">
            <a:spAutoFit/>
          </a:bodyPr>
          <a:lstStyle/>
          <a:p>
            <a:endParaRPr lang="ru-RU" dirty="0"/>
          </a:p>
          <a:p>
            <a:pPr marL="285750" indent="-285750">
              <a:buFontTx/>
              <a:buChar char="-"/>
            </a:pPr>
            <a:r>
              <a:rPr lang="ru-RU" sz="1600" dirty="0"/>
              <a:t>Заболевания печени</a:t>
            </a:r>
          </a:p>
          <a:p>
            <a:pPr marL="285750" indent="-285750">
              <a:buFontTx/>
              <a:buChar char="-"/>
            </a:pPr>
            <a:r>
              <a:rPr lang="ru-RU" sz="1600" dirty="0"/>
              <a:t>Злокачественные опухоли</a:t>
            </a:r>
          </a:p>
          <a:p>
            <a:pPr marL="285750" indent="-285750">
              <a:buFontTx/>
              <a:buChar char="-"/>
            </a:pPr>
            <a:r>
              <a:rPr lang="ru-RU" sz="1600" dirty="0"/>
              <a:t>Ожирение </a:t>
            </a:r>
          </a:p>
          <a:p>
            <a:pPr marL="285750" indent="-285750">
              <a:buFontTx/>
              <a:buChar char="-"/>
            </a:pPr>
            <a:r>
              <a:rPr lang="ru-RU" sz="1600" dirty="0"/>
              <a:t>Сахарный диабет</a:t>
            </a:r>
          </a:p>
          <a:p>
            <a:pPr marL="285750" indent="-285750">
              <a:buFontTx/>
              <a:buChar char="-"/>
            </a:pPr>
            <a:r>
              <a:rPr lang="ru-RU" sz="1600" dirty="0"/>
              <a:t>Сердечно-сосудистые заболевания</a:t>
            </a:r>
          </a:p>
          <a:p>
            <a:pPr marL="285750" indent="-285750">
              <a:buFontTx/>
              <a:buChar char="-"/>
            </a:pPr>
            <a:r>
              <a:rPr lang="ru-RU" sz="1600" dirty="0"/>
              <a:t>Аутоиммунные заболевания с </a:t>
            </a:r>
            <a:r>
              <a:rPr lang="ru-RU" sz="1600" dirty="0" err="1"/>
              <a:t>провоспалительным</a:t>
            </a:r>
            <a:r>
              <a:rPr lang="ru-RU" sz="1600" dirty="0"/>
              <a:t> компонентом</a:t>
            </a:r>
            <a:endParaRPr lang="en-US" sz="1600" dirty="0"/>
          </a:p>
          <a:p>
            <a:pPr marL="285750" indent="-285750">
              <a:buFontTx/>
              <a:buChar char="-"/>
            </a:pPr>
            <a:r>
              <a:rPr lang="ru-RU" sz="1600" dirty="0"/>
              <a:t>Пожилой возраст</a:t>
            </a:r>
          </a:p>
          <a:p>
            <a:pPr marL="285750" indent="-285750">
              <a:buFontTx/>
              <a:buChar char="-"/>
            </a:pPr>
            <a:r>
              <a:rPr lang="ru-RU" sz="1600" dirty="0"/>
              <a:t>Прием гормональных препаратов( эстрогены, в рамках ЭКО, терапии злокачественных</a:t>
            </a:r>
          </a:p>
          <a:p>
            <a:r>
              <a:rPr lang="ru-RU" sz="1600" dirty="0"/>
              <a:t> новообразований</a:t>
            </a:r>
          </a:p>
          <a:p>
            <a:endParaRPr lang="ru-RU" dirty="0"/>
          </a:p>
        </p:txBody>
      </p:sp>
      <p:sp>
        <p:nvSpPr>
          <p:cNvPr id="12" name="Прямоугольник 11">
            <a:extLst>
              <a:ext uri="{FF2B5EF4-FFF2-40B4-BE49-F238E27FC236}">
                <a16:creationId xmlns:a16="http://schemas.microsoft.com/office/drawing/2014/main" id="{C0069C28-6528-F741-B853-237012A664F5}"/>
              </a:ext>
            </a:extLst>
          </p:cNvPr>
          <p:cNvSpPr/>
          <p:nvPr/>
        </p:nvSpPr>
        <p:spPr>
          <a:xfrm>
            <a:off x="-21415" y="1504061"/>
            <a:ext cx="5054959" cy="644329"/>
          </a:xfrm>
          <a:prstGeom prst="rect">
            <a:avLst/>
          </a:prstGeom>
          <a:solidFill>
            <a:srgbClr val="FFE8CF"/>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solidFill>
                  <a:schemeClr val="tx1"/>
                </a:solidFill>
              </a:rPr>
              <a:t>Факторы риска</a:t>
            </a:r>
          </a:p>
        </p:txBody>
      </p:sp>
      <p:sp>
        <p:nvSpPr>
          <p:cNvPr id="15" name="TextBox 14">
            <a:extLst>
              <a:ext uri="{FF2B5EF4-FFF2-40B4-BE49-F238E27FC236}">
                <a16:creationId xmlns:a16="http://schemas.microsoft.com/office/drawing/2014/main" id="{852BCFD0-4218-1649-98B6-0EE088614C1D}"/>
              </a:ext>
            </a:extLst>
          </p:cNvPr>
          <p:cNvSpPr txBox="1"/>
          <p:nvPr/>
        </p:nvSpPr>
        <p:spPr>
          <a:xfrm>
            <a:off x="5884839" y="2260470"/>
            <a:ext cx="2769393" cy="3416320"/>
          </a:xfrm>
          <a:prstGeom prst="rect">
            <a:avLst/>
          </a:prstGeom>
          <a:noFill/>
        </p:spPr>
        <p:txBody>
          <a:bodyPr wrap="square" rtlCol="0">
            <a:spAutoFit/>
          </a:bodyPr>
          <a:lstStyle/>
          <a:p>
            <a:pPr marL="285750" indent="-285750">
              <a:buFontTx/>
              <a:buChar char="-"/>
            </a:pPr>
            <a:r>
              <a:rPr lang="ru-RU" dirty="0"/>
              <a:t>Легочные микротромбы</a:t>
            </a:r>
          </a:p>
          <a:p>
            <a:pPr marL="285750" indent="-285750">
              <a:buFontTx/>
              <a:buChar char="-"/>
            </a:pPr>
            <a:r>
              <a:rPr lang="ru-RU" b="1" dirty="0"/>
              <a:t>ДВС</a:t>
            </a:r>
          </a:p>
          <a:p>
            <a:pPr marL="285750" indent="-285750">
              <a:buFontTx/>
              <a:buChar char="-"/>
            </a:pPr>
            <a:r>
              <a:rPr lang="ru-RU" dirty="0"/>
              <a:t>Повреждение миокарда</a:t>
            </a:r>
          </a:p>
          <a:p>
            <a:pPr marL="285750" indent="-285750">
              <a:buFontTx/>
              <a:buChar char="-"/>
            </a:pPr>
            <a:r>
              <a:rPr lang="ru-RU" dirty="0"/>
              <a:t>Кардиальных </a:t>
            </a:r>
            <a:r>
              <a:rPr lang="ru-RU" dirty="0" err="1"/>
              <a:t>биомаркеров</a:t>
            </a:r>
            <a:endParaRPr lang="ru-RU" dirty="0"/>
          </a:p>
          <a:p>
            <a:pPr marL="285750" indent="-285750">
              <a:buFontTx/>
              <a:buChar char="-"/>
            </a:pPr>
            <a:r>
              <a:rPr lang="en-US" dirty="0"/>
              <a:t>D-</a:t>
            </a:r>
            <a:r>
              <a:rPr lang="ru-RU" dirty="0"/>
              <a:t> </a:t>
            </a:r>
            <a:r>
              <a:rPr lang="ru-RU" dirty="0" err="1"/>
              <a:t>димер</a:t>
            </a:r>
            <a:r>
              <a:rPr lang="ru-RU" dirty="0"/>
              <a:t>, ПДФ,ПВ</a:t>
            </a:r>
          </a:p>
          <a:p>
            <a:pPr marL="285750" indent="-285750">
              <a:buFontTx/>
              <a:buChar char="-"/>
            </a:pPr>
            <a:r>
              <a:rPr lang="ru-RU" dirty="0"/>
              <a:t>Тромбоцитов</a:t>
            </a:r>
          </a:p>
          <a:p>
            <a:pPr marL="285750" indent="-285750">
              <a:buFontTx/>
              <a:buChar char="-"/>
            </a:pPr>
            <a:r>
              <a:rPr lang="ru-RU" dirty="0"/>
              <a:t>Фибриноген</a:t>
            </a:r>
          </a:p>
          <a:p>
            <a:pPr marL="285750" indent="-285750">
              <a:buFontTx/>
              <a:buChar char="-"/>
            </a:pPr>
            <a:r>
              <a:rPr lang="en-US" dirty="0"/>
              <a:t>AT, PC, PS</a:t>
            </a:r>
            <a:endParaRPr lang="ru-RU" dirty="0"/>
          </a:p>
          <a:p>
            <a:r>
              <a:rPr lang="ru-RU" dirty="0"/>
              <a:t>      </a:t>
            </a:r>
          </a:p>
        </p:txBody>
      </p:sp>
      <p:cxnSp>
        <p:nvCxnSpPr>
          <p:cNvPr id="17" name="Прямая со стрелкой 16">
            <a:extLst>
              <a:ext uri="{FF2B5EF4-FFF2-40B4-BE49-F238E27FC236}">
                <a16:creationId xmlns:a16="http://schemas.microsoft.com/office/drawing/2014/main" id="{18534778-133B-3F4F-A0C4-958365707E7C}"/>
              </a:ext>
            </a:extLst>
          </p:cNvPr>
          <p:cNvCxnSpPr>
            <a:cxnSpLocks/>
          </p:cNvCxnSpPr>
          <p:nvPr/>
        </p:nvCxnSpPr>
        <p:spPr>
          <a:xfrm flipV="1">
            <a:off x="6139894" y="3631120"/>
            <a:ext cx="0" cy="27146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1" name="Прямая со стрелкой 20">
            <a:extLst>
              <a:ext uri="{FF2B5EF4-FFF2-40B4-BE49-F238E27FC236}">
                <a16:creationId xmlns:a16="http://schemas.microsoft.com/office/drawing/2014/main" id="{0C538B1C-42A8-4D48-9833-DB24B4B919B9}"/>
              </a:ext>
            </a:extLst>
          </p:cNvPr>
          <p:cNvCxnSpPr>
            <a:cxnSpLocks/>
          </p:cNvCxnSpPr>
          <p:nvPr/>
        </p:nvCxnSpPr>
        <p:spPr>
          <a:xfrm flipV="1">
            <a:off x="6096000" y="4241629"/>
            <a:ext cx="0" cy="271461"/>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p:cxnSp>
        <p:nvCxnSpPr>
          <p:cNvPr id="22" name="Прямая со стрелкой 21">
            <a:extLst>
              <a:ext uri="{FF2B5EF4-FFF2-40B4-BE49-F238E27FC236}">
                <a16:creationId xmlns:a16="http://schemas.microsoft.com/office/drawing/2014/main" id="{D5795C62-357D-2D4D-9F8F-EA7D095FCA47}"/>
              </a:ext>
            </a:extLst>
          </p:cNvPr>
          <p:cNvCxnSpPr>
            <a:cxnSpLocks/>
          </p:cNvCxnSpPr>
          <p:nvPr/>
        </p:nvCxnSpPr>
        <p:spPr>
          <a:xfrm>
            <a:off x="6175294" y="4540251"/>
            <a:ext cx="0" cy="239014"/>
          </a:xfrm>
          <a:prstGeom prst="straightConnector1">
            <a:avLst/>
          </a:prstGeom>
          <a:ln w="127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mc:Choice xmlns:am3d="http://schemas.microsoft.com/office/drawing/2017/model3d" Requires="am3d">
          <p:graphicFrame>
            <p:nvGraphicFramePr>
              <p:cNvPr id="28" name="Трехмерная модель 27" descr="Красные кровяные тельца">
                <a:extLst>
                  <a:ext uri="{FF2B5EF4-FFF2-40B4-BE49-F238E27FC236}">
                    <a16:creationId xmlns:a16="http://schemas.microsoft.com/office/drawing/2014/main" id="{F0D52CD5-506B-1449-AD2A-FFF70BDD7ECB}"/>
                  </a:ext>
                </a:extLst>
              </p:cNvPr>
              <p:cNvGraphicFramePr>
                <a:graphicFrameLocks noChangeAspect="1"/>
              </p:cNvGraphicFramePr>
              <p:nvPr/>
            </p:nvGraphicFramePr>
            <p:xfrm>
              <a:off x="8226021" y="4172224"/>
              <a:ext cx="1033884" cy="685236"/>
            </p:xfrm>
            <a:graphic>
              <a:graphicData uri="http://schemas.microsoft.com/office/drawing/2017/model3d">
                <am3d:model3d r:embed="rId3">
                  <am3d:spPr>
                    <a:xfrm>
                      <a:off x="0" y="0"/>
                      <a:ext cx="1033884" cy="685236"/>
                    </a:xfrm>
                    <a:prstGeom prst="rect">
                      <a:avLst/>
                    </a:prstGeom>
                  </am3d:spPr>
                  <am3d:camera>
                    <am3d:pos x="0" y="0" z="79888372"/>
                    <am3d:up dx="0" dy="36000000" dz="0"/>
                    <am3d:lookAt x="0" y="0" z="0"/>
                    <am3d:perspective fov="2700000"/>
                  </am3d:camera>
                  <am3d:trans>
                    <am3d:meterPerModelUnit n="4473862" d="1000000"/>
                    <am3d:preTrans dx="3586" dy="2661096" dz="2366"/>
                    <am3d:scale>
                      <am3d:sx n="1000000" d="1000000"/>
                      <am3d:sy n="1000000" d="1000000"/>
                      <am3d:sz n="1000000" d="1000000"/>
                    </am3d:scale>
                    <am3d:rot/>
                    <am3d:postTrans dx="0" dy="0" dz="0"/>
                  </am3d:trans>
                  <am3d:raster rName="Office3DRenderer" rVer="16.0.8326">
                    <am3d:blip r:embed="rId4"/>
                  </am3d:raster>
                  <am3d:objViewport viewportSz="109586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8" name="Трехмерная модель 27" descr="Красные кровяные тельца">
                <a:extLst>
                  <a:ext uri="{FF2B5EF4-FFF2-40B4-BE49-F238E27FC236}">
                    <a16:creationId xmlns:a16="http://schemas.microsoft.com/office/drawing/2014/main" id="{F0D52CD5-506B-1449-AD2A-FFF70BDD7ECB}"/>
                  </a:ext>
                </a:extLst>
              </p:cNvPr>
              <p:cNvPicPr>
                <a:picLocks noGrp="1" noRot="1" noChangeAspect="1" noMove="1" noResize="1" noEditPoints="1" noAdjustHandles="1" noChangeArrowheads="1" noChangeShapeType="1" noCrop="1"/>
              </p:cNvPicPr>
              <p:nvPr/>
            </p:nvPicPr>
            <p:blipFill>
              <a:blip r:embed="rId4"/>
              <a:stretch>
                <a:fillRect/>
              </a:stretch>
            </p:blipFill>
            <p:spPr>
              <a:xfrm>
                <a:off x="8226021" y="4172224"/>
                <a:ext cx="1033884" cy="685236"/>
              </a:xfrm>
              <a:prstGeom prst="rect">
                <a:avLst/>
              </a:prstGeom>
            </p:spPr>
          </p:pic>
        </mc:Fallback>
      </mc:AlternateContent>
      <p:sp>
        <p:nvSpPr>
          <p:cNvPr id="30" name="Прямоугольник 29">
            <a:extLst>
              <a:ext uri="{FF2B5EF4-FFF2-40B4-BE49-F238E27FC236}">
                <a16:creationId xmlns:a16="http://schemas.microsoft.com/office/drawing/2014/main" id="{58E424FC-0A64-994A-984C-CEE9E075E366}"/>
              </a:ext>
            </a:extLst>
          </p:cNvPr>
          <p:cNvSpPr/>
          <p:nvPr/>
        </p:nvSpPr>
        <p:spPr>
          <a:xfrm>
            <a:off x="5629316" y="1500977"/>
            <a:ext cx="3047967" cy="71676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tx1"/>
                </a:solidFill>
              </a:rPr>
              <a:t>Нарушения  гемостаза</a:t>
            </a:r>
          </a:p>
        </p:txBody>
      </p:sp>
      <p:sp>
        <p:nvSpPr>
          <p:cNvPr id="31" name="Прямоугольник 30">
            <a:extLst>
              <a:ext uri="{FF2B5EF4-FFF2-40B4-BE49-F238E27FC236}">
                <a16:creationId xmlns:a16="http://schemas.microsoft.com/office/drawing/2014/main" id="{BED7D72D-2A94-304A-80D2-23849693BFE4}"/>
              </a:ext>
            </a:extLst>
          </p:cNvPr>
          <p:cNvSpPr/>
          <p:nvPr/>
        </p:nvSpPr>
        <p:spPr>
          <a:xfrm>
            <a:off x="8989819" y="1459833"/>
            <a:ext cx="3047967" cy="757904"/>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400" dirty="0">
                <a:solidFill>
                  <a:schemeClr val="tx1"/>
                </a:solidFill>
              </a:rPr>
              <a:t>Клинические исходы</a:t>
            </a:r>
          </a:p>
        </p:txBody>
      </p:sp>
      <p:sp>
        <p:nvSpPr>
          <p:cNvPr id="32" name="TextBox 31">
            <a:extLst>
              <a:ext uri="{FF2B5EF4-FFF2-40B4-BE49-F238E27FC236}">
                <a16:creationId xmlns:a16="http://schemas.microsoft.com/office/drawing/2014/main" id="{6E76E647-08C8-4A40-A1B7-9AE438378F46}"/>
              </a:ext>
            </a:extLst>
          </p:cNvPr>
          <p:cNvSpPr txBox="1"/>
          <p:nvPr/>
        </p:nvSpPr>
        <p:spPr>
          <a:xfrm flipH="1">
            <a:off x="9221203" y="2312546"/>
            <a:ext cx="2172568" cy="646331"/>
          </a:xfrm>
          <a:prstGeom prst="rect">
            <a:avLst/>
          </a:prstGeom>
          <a:noFill/>
        </p:spPr>
        <p:txBody>
          <a:bodyPr wrap="square" rtlCol="0">
            <a:spAutoFit/>
          </a:bodyPr>
          <a:lstStyle/>
          <a:p>
            <a:r>
              <a:rPr lang="ru-RU" dirty="0"/>
              <a:t>Венозный </a:t>
            </a:r>
            <a:r>
              <a:rPr lang="ru-RU" dirty="0" err="1"/>
              <a:t>тромбоэмболизм</a:t>
            </a:r>
            <a:endParaRPr lang="ru-RU" dirty="0"/>
          </a:p>
        </p:txBody>
      </p:sp>
      <p:sp>
        <p:nvSpPr>
          <p:cNvPr id="35" name="TextBox 34">
            <a:extLst>
              <a:ext uri="{FF2B5EF4-FFF2-40B4-BE49-F238E27FC236}">
                <a16:creationId xmlns:a16="http://schemas.microsoft.com/office/drawing/2014/main" id="{D6E16AD0-7520-6644-8B70-DF7432B9B055}"/>
              </a:ext>
            </a:extLst>
          </p:cNvPr>
          <p:cNvSpPr txBox="1"/>
          <p:nvPr/>
        </p:nvSpPr>
        <p:spPr>
          <a:xfrm>
            <a:off x="9221203" y="3256616"/>
            <a:ext cx="3041795" cy="923330"/>
          </a:xfrm>
          <a:prstGeom prst="rect">
            <a:avLst/>
          </a:prstGeom>
          <a:noFill/>
        </p:spPr>
        <p:txBody>
          <a:bodyPr wrap="none" rtlCol="0">
            <a:spAutoFit/>
          </a:bodyPr>
          <a:lstStyle/>
          <a:p>
            <a:r>
              <a:rPr lang="ru-RU" dirty="0"/>
              <a:t>Инфаркт миокарда и острый</a:t>
            </a:r>
          </a:p>
          <a:p>
            <a:r>
              <a:rPr lang="ru-RU" dirty="0"/>
              <a:t> коронарный синдром</a:t>
            </a:r>
          </a:p>
          <a:p>
            <a:endParaRPr lang="ru-RU" dirty="0"/>
          </a:p>
        </p:txBody>
      </p:sp>
      <p:sp>
        <p:nvSpPr>
          <p:cNvPr id="36" name="TextBox 35">
            <a:extLst>
              <a:ext uri="{FF2B5EF4-FFF2-40B4-BE49-F238E27FC236}">
                <a16:creationId xmlns:a16="http://schemas.microsoft.com/office/drawing/2014/main" id="{98D11E34-FE60-7F4C-A12A-4BDF96BB2B8A}"/>
              </a:ext>
            </a:extLst>
          </p:cNvPr>
          <p:cNvSpPr txBox="1"/>
          <p:nvPr/>
        </p:nvSpPr>
        <p:spPr>
          <a:xfrm>
            <a:off x="9460678" y="4241629"/>
            <a:ext cx="1933093" cy="1200329"/>
          </a:xfrm>
          <a:prstGeom prst="rect">
            <a:avLst/>
          </a:prstGeom>
          <a:noFill/>
        </p:spPr>
        <p:txBody>
          <a:bodyPr wrap="none" rtlCol="0">
            <a:spAutoFit/>
          </a:bodyPr>
          <a:lstStyle/>
          <a:p>
            <a:r>
              <a:rPr lang="ru-RU" dirty="0"/>
              <a:t>ДВС</a:t>
            </a:r>
          </a:p>
          <a:p>
            <a:r>
              <a:rPr lang="ru-RU" dirty="0"/>
              <a:t>Септический шок</a:t>
            </a:r>
          </a:p>
          <a:p>
            <a:r>
              <a:rPr lang="ru-RU" dirty="0" err="1"/>
              <a:t>Полиорганная</a:t>
            </a:r>
            <a:endParaRPr lang="ru-RU" dirty="0"/>
          </a:p>
          <a:p>
            <a:r>
              <a:rPr lang="ru-RU" dirty="0"/>
              <a:t> недостаточность</a:t>
            </a:r>
          </a:p>
        </p:txBody>
      </p:sp>
      <mc:AlternateContent xmlns:mc="http://schemas.openxmlformats.org/markup-compatibility/2006">
        <mc:Choice xmlns:am3d="http://schemas.microsoft.com/office/drawing/2017/model3d" Requires="am3d">
          <p:graphicFrame>
            <p:nvGraphicFramePr>
              <p:cNvPr id="37" name="Трехмерная модель 36" descr="Стилизованные легкие человека">
                <a:extLst>
                  <a:ext uri="{FF2B5EF4-FFF2-40B4-BE49-F238E27FC236}">
                    <a16:creationId xmlns:a16="http://schemas.microsoft.com/office/drawing/2014/main" id="{3243BD90-8FFF-9C4F-9FCB-C342AF72B8FA}"/>
                  </a:ext>
                </a:extLst>
              </p:cNvPr>
              <p:cNvGraphicFramePr>
                <a:graphicFrameLocks noChangeAspect="1"/>
              </p:cNvGraphicFramePr>
              <p:nvPr/>
            </p:nvGraphicFramePr>
            <p:xfrm>
              <a:off x="8424826" y="2184444"/>
              <a:ext cx="796377" cy="756360"/>
            </p:xfrm>
            <a:graphic>
              <a:graphicData uri="http://schemas.microsoft.com/office/drawing/2017/model3d">
                <am3d:model3d r:embed="rId5">
                  <am3d:spPr>
                    <a:xfrm>
                      <a:off x="0" y="0"/>
                      <a:ext cx="796377" cy="756360"/>
                    </a:xfrm>
                    <a:prstGeom prst="rect">
                      <a:avLst/>
                    </a:prstGeom>
                  </am3d:spPr>
                  <am3d:camera>
                    <am3d:pos x="0" y="0" z="63476686"/>
                    <am3d:up dx="0" dy="36000000" dz="0"/>
                    <am3d:lookAt x="0" y="0" z="0"/>
                    <am3d:perspective fov="2700000"/>
                  </am3d:camera>
                  <am3d:trans>
                    <am3d:meterPerModelUnit n="3261982" d="1000000"/>
                    <am3d:preTrans dx="0" dy="-1518871" dz="0"/>
                    <am3d:scale>
                      <am3d:sx n="1000000" d="1000000"/>
                      <am3d:sy n="1000000" d="1000000"/>
                      <am3d:sz n="1000000" d="1000000"/>
                    </am3d:scale>
                    <am3d:rot ax="-1324636" ay="-1510310" az="587290"/>
                    <am3d:postTrans dx="0" dy="0" dz="0"/>
                  </am3d:trans>
                  <am3d:raster rName="Office3DRenderer" rVer="16.0.8326">
                    <am3d:blip r:embed="rId6"/>
                  </am3d:raster>
                  <am3d:objViewport viewportSz="102559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7" name="Трехмерная модель 36" descr="Стилизованные легкие человека">
                <a:extLst>
                  <a:ext uri="{FF2B5EF4-FFF2-40B4-BE49-F238E27FC236}">
                    <a16:creationId xmlns:a16="http://schemas.microsoft.com/office/drawing/2014/main" id="{3243BD90-8FFF-9C4F-9FCB-C342AF72B8FA}"/>
                  </a:ext>
                </a:extLst>
              </p:cNvPr>
              <p:cNvPicPr>
                <a:picLocks noGrp="1" noRot="1" noChangeAspect="1" noMove="1" noResize="1" noEditPoints="1" noAdjustHandles="1" noChangeArrowheads="1" noChangeShapeType="1" noCrop="1"/>
              </p:cNvPicPr>
              <p:nvPr/>
            </p:nvPicPr>
            <p:blipFill>
              <a:blip r:embed="rId6"/>
              <a:stretch>
                <a:fillRect/>
              </a:stretch>
            </p:blipFill>
            <p:spPr>
              <a:xfrm>
                <a:off x="8424826" y="2184444"/>
                <a:ext cx="796377" cy="75636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8" name="Трехмерная модель 37" descr="Человеческое сердце">
                <a:extLst>
                  <a:ext uri="{FF2B5EF4-FFF2-40B4-BE49-F238E27FC236}">
                    <a16:creationId xmlns:a16="http://schemas.microsoft.com/office/drawing/2014/main" id="{65A3EB78-D8A0-C04A-AA4E-EE2D1B8EB3F2}"/>
                  </a:ext>
                </a:extLst>
              </p:cNvPr>
              <p:cNvGraphicFramePr>
                <a:graphicFrameLocks noChangeAspect="1"/>
              </p:cNvGraphicFramePr>
              <p:nvPr/>
            </p:nvGraphicFramePr>
            <p:xfrm>
              <a:off x="8330977" y="3084092"/>
              <a:ext cx="1163007" cy="886472"/>
            </p:xfrm>
            <a:graphic>
              <a:graphicData uri="http://schemas.microsoft.com/office/drawing/2017/model3d">
                <am3d:model3d r:embed="rId7">
                  <am3d:spPr>
                    <a:xfrm>
                      <a:off x="0" y="0"/>
                      <a:ext cx="1163007" cy="886472"/>
                    </a:xfrm>
                    <a:prstGeom prst="rect">
                      <a:avLst/>
                    </a:prstGeom>
                  </am3d:spPr>
                  <am3d:camera>
                    <am3d:pos x="0" y="0" z="61206310"/>
                    <am3d:up dx="0" dy="36000000" dz="0"/>
                    <am3d:lookAt x="0" y="0" z="0"/>
                    <am3d:perspective fov="2700000"/>
                  </am3d:camera>
                  <am3d:trans>
                    <am3d:meterPerModelUnit n="4048746" d="1000000"/>
                    <am3d:preTrans dx="86068" dy="-18000000" dz="1718928"/>
                    <am3d:scale>
                      <am3d:sx n="1000000" d="1000000"/>
                      <am3d:sy n="1000000" d="1000000"/>
                      <am3d:sz n="1000000" d="1000000"/>
                    </am3d:scale>
                    <am3d:rot ax="-57281" ay="370101" az="-6165"/>
                    <am3d:postTrans dx="0" dy="0" dz="0"/>
                  </am3d:trans>
                  <am3d:raster rName="Office3DRenderer" rVer="16.0.8326">
                    <am3d:blip r:embed="rId8"/>
                  </am3d:raster>
                  <am3d:objViewport viewportSz="100906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8" name="Трехмерная модель 37" descr="Человеческое сердце">
                <a:extLst>
                  <a:ext uri="{FF2B5EF4-FFF2-40B4-BE49-F238E27FC236}">
                    <a16:creationId xmlns:a16="http://schemas.microsoft.com/office/drawing/2014/main" id="{65A3EB78-D8A0-C04A-AA4E-EE2D1B8EB3F2}"/>
                  </a:ext>
                </a:extLst>
              </p:cNvPr>
              <p:cNvPicPr>
                <a:picLocks noGrp="1" noRot="1" noChangeAspect="1" noMove="1" noResize="1" noEditPoints="1" noAdjustHandles="1" noChangeArrowheads="1" noChangeShapeType="1" noCrop="1"/>
              </p:cNvPicPr>
              <p:nvPr/>
            </p:nvPicPr>
            <p:blipFill>
              <a:blip r:embed="rId8"/>
              <a:stretch>
                <a:fillRect/>
              </a:stretch>
            </p:blipFill>
            <p:spPr>
              <a:xfrm>
                <a:off x="8330977" y="3084092"/>
                <a:ext cx="1163007" cy="88647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39" name="Трехмерная модель 38" descr="Человеческий мозг">
                <a:extLst>
                  <a:ext uri="{FF2B5EF4-FFF2-40B4-BE49-F238E27FC236}">
                    <a16:creationId xmlns:a16="http://schemas.microsoft.com/office/drawing/2014/main" id="{0C581C5E-FE15-6842-A193-9FE903F6AC9A}"/>
                  </a:ext>
                </a:extLst>
              </p:cNvPr>
              <p:cNvGraphicFramePr>
                <a:graphicFrameLocks noChangeAspect="1"/>
              </p:cNvGraphicFramePr>
              <p:nvPr/>
            </p:nvGraphicFramePr>
            <p:xfrm>
              <a:off x="8467965" y="4964883"/>
              <a:ext cx="697481" cy="809532"/>
            </p:xfrm>
            <a:graphic>
              <a:graphicData uri="http://schemas.microsoft.com/office/drawing/2017/model3d">
                <am3d:model3d r:embed="rId9">
                  <am3d:spPr>
                    <a:xfrm>
                      <a:off x="0" y="0"/>
                      <a:ext cx="697481" cy="809532"/>
                    </a:xfrm>
                    <a:prstGeom prst="rect">
                      <a:avLst/>
                    </a:prstGeom>
                  </am3d:spPr>
                  <am3d:camera>
                    <am3d:pos x="0" y="0" z="69312375"/>
                    <am3d:up dx="0" dy="36000000" dz="0"/>
                    <am3d:lookAt x="0" y="0" z="0"/>
                    <am3d:perspective fov="2700000"/>
                  </am3d:camera>
                  <am3d:trans>
                    <am3d:meterPerModelUnit n="15954572" d="1000000"/>
                    <am3d:preTrans dx="0" dy="-17931527" dz="0"/>
                    <am3d:scale>
                      <am3d:sx n="1000000" d="1000000"/>
                      <am3d:sy n="1000000" d="1000000"/>
                      <am3d:sz n="1000000" d="1000000"/>
                    </am3d:scale>
                    <am3d:rot ax="527961" ay="2128024" az="307948"/>
                    <am3d:postTrans dx="0" dy="0" dz="0"/>
                  </am3d:trans>
                  <am3d:raster rName="Office3DRenderer" rVer="16.0.8326">
                    <am3d:blip r:embed="rId10"/>
                  </am3d:raster>
                  <am3d:objViewport viewportSz="107792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9" name="Трехмерная модель 38" descr="Человеческий мозг">
                <a:extLst>
                  <a:ext uri="{FF2B5EF4-FFF2-40B4-BE49-F238E27FC236}">
                    <a16:creationId xmlns:a16="http://schemas.microsoft.com/office/drawing/2014/main" id="{0C581C5E-FE15-6842-A193-9FE903F6AC9A}"/>
                  </a:ext>
                </a:extLst>
              </p:cNvPr>
              <p:cNvPicPr>
                <a:picLocks noGrp="1" noRot="1" noChangeAspect="1" noMove="1" noResize="1" noEditPoints="1" noAdjustHandles="1" noChangeArrowheads="1" noChangeShapeType="1" noCrop="1"/>
              </p:cNvPicPr>
              <p:nvPr/>
            </p:nvPicPr>
            <p:blipFill>
              <a:blip r:embed="rId10"/>
              <a:stretch>
                <a:fillRect/>
              </a:stretch>
            </p:blipFill>
            <p:spPr>
              <a:xfrm>
                <a:off x="8467965" y="4964883"/>
                <a:ext cx="697481" cy="80953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0" name="Трехмерная модель 39" descr="Стилизованная человеческая печень и желчный пузырь">
                <a:extLst>
                  <a:ext uri="{FF2B5EF4-FFF2-40B4-BE49-F238E27FC236}">
                    <a16:creationId xmlns:a16="http://schemas.microsoft.com/office/drawing/2014/main" id="{EBF0A036-6A26-404B-87D0-B26B7991410F}"/>
                  </a:ext>
                </a:extLst>
              </p:cNvPr>
              <p:cNvGraphicFramePr>
                <a:graphicFrameLocks noChangeAspect="1"/>
              </p:cNvGraphicFramePr>
              <p:nvPr/>
            </p:nvGraphicFramePr>
            <p:xfrm>
              <a:off x="8742963" y="5881838"/>
              <a:ext cx="718281" cy="558718"/>
            </p:xfrm>
            <a:graphic>
              <a:graphicData uri="http://schemas.microsoft.com/office/drawing/2017/model3d">
                <am3d:model3d r:embed="rId11">
                  <am3d:spPr>
                    <a:xfrm>
                      <a:off x="0" y="0"/>
                      <a:ext cx="718281" cy="558718"/>
                    </a:xfrm>
                    <a:prstGeom prst="rect">
                      <a:avLst/>
                    </a:prstGeom>
                  </am3d:spPr>
                  <am3d:camera>
                    <am3d:pos x="0" y="0" z="58267797"/>
                    <am3d:up dx="0" dy="36000000" dz="0"/>
                    <am3d:lookAt x="0" y="0" z="0"/>
                    <am3d:perspective fov="2700000"/>
                  </am3d:camera>
                  <am3d:trans>
                    <am3d:meterPerModelUnit n="11341854" d="1000000"/>
                    <am3d:preTrans dx="-894822" dy="1233241" dz="0"/>
                    <am3d:scale>
                      <am3d:sx n="1000000" d="1000000"/>
                      <am3d:sy n="1000000" d="1000000"/>
                      <am3d:sz n="1000000" d="1000000"/>
                    </am3d:scale>
                    <am3d:rot/>
                    <am3d:postTrans dx="0" dy="0" dz="0"/>
                  </am3d:trans>
                  <am3d:raster rName="Office3DRenderer" rVer="16.0.8326">
                    <am3d:blip r:embed="rId12"/>
                  </am3d:raster>
                  <am3d:objViewport viewportSz="92660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0" name="Трехмерная модель 39" descr="Стилизованная человеческая печень и желчный пузырь">
                <a:extLst>
                  <a:ext uri="{FF2B5EF4-FFF2-40B4-BE49-F238E27FC236}">
                    <a16:creationId xmlns:a16="http://schemas.microsoft.com/office/drawing/2014/main" id="{EBF0A036-6A26-404B-87D0-B26B7991410F}"/>
                  </a:ext>
                </a:extLst>
              </p:cNvPr>
              <p:cNvPicPr>
                <a:picLocks noGrp="1" noRot="1" noChangeAspect="1" noMove="1" noResize="1" noEditPoints="1" noAdjustHandles="1" noChangeArrowheads="1" noChangeShapeType="1" noCrop="1"/>
              </p:cNvPicPr>
              <p:nvPr/>
            </p:nvPicPr>
            <p:blipFill>
              <a:blip r:embed="rId12"/>
              <a:stretch>
                <a:fillRect/>
              </a:stretch>
            </p:blipFill>
            <p:spPr>
              <a:xfrm>
                <a:off x="8742963" y="5881838"/>
                <a:ext cx="718281" cy="558718"/>
              </a:xfrm>
              <a:prstGeom prst="rect">
                <a:avLst/>
              </a:prstGeom>
            </p:spPr>
          </p:pic>
        </mc:Fallback>
      </mc:AlternateContent>
      <p:pic>
        <p:nvPicPr>
          <p:cNvPr id="41" name="Изображение 9">
            <a:extLst>
              <a:ext uri="{FF2B5EF4-FFF2-40B4-BE49-F238E27FC236}">
                <a16:creationId xmlns:a16="http://schemas.microsoft.com/office/drawing/2014/main" id="{BDA78E0E-E5C7-ED49-B07D-2E2F2C249D1F}"/>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9676661" y="5949811"/>
            <a:ext cx="875790" cy="763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Изображение 13">
            <a:extLst>
              <a:ext uri="{FF2B5EF4-FFF2-40B4-BE49-F238E27FC236}">
                <a16:creationId xmlns:a16="http://schemas.microsoft.com/office/drawing/2014/main" id="{0C0384A5-4765-D54A-BC90-97B9CEA0ECB3}"/>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0887963" y="5922406"/>
            <a:ext cx="1106306" cy="765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1463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879255-9F6A-BF40-B267-2A659570307A}"/>
              </a:ext>
            </a:extLst>
          </p:cNvPr>
          <p:cNvSpPr>
            <a:spLocks noGrp="1"/>
          </p:cNvSpPr>
          <p:nvPr>
            <p:ph type="title"/>
          </p:nvPr>
        </p:nvSpPr>
        <p:spPr>
          <a:xfrm>
            <a:off x="838200" y="60416"/>
            <a:ext cx="10515600" cy="426378"/>
          </a:xfrm>
        </p:spPr>
        <p:txBody>
          <a:bodyPr>
            <a:normAutofit fontScale="90000"/>
          </a:bodyPr>
          <a:lstStyle/>
          <a:p>
            <a:endParaRPr lang="ru-RU" dirty="0"/>
          </a:p>
        </p:txBody>
      </p:sp>
      <p:sp>
        <p:nvSpPr>
          <p:cNvPr id="3" name="Объект 2">
            <a:extLst>
              <a:ext uri="{FF2B5EF4-FFF2-40B4-BE49-F238E27FC236}">
                <a16:creationId xmlns:a16="http://schemas.microsoft.com/office/drawing/2014/main" id="{D953B57B-0711-B84B-B958-B3C25141FC91}"/>
              </a:ext>
            </a:extLst>
          </p:cNvPr>
          <p:cNvSpPr>
            <a:spLocks noGrp="1"/>
          </p:cNvSpPr>
          <p:nvPr>
            <p:ph idx="1"/>
          </p:nvPr>
        </p:nvSpPr>
        <p:spPr>
          <a:xfrm>
            <a:off x="838200" y="1825624"/>
            <a:ext cx="10515600" cy="5032375"/>
          </a:xfrm>
        </p:spPr>
        <p:txBody>
          <a:bodyPr/>
          <a:lstStyle/>
          <a:p>
            <a:pPr marL="0" indent="0">
              <a:buNone/>
            </a:pPr>
            <a:endParaRPr lang="ru-RU" dirty="0"/>
          </a:p>
          <a:p>
            <a:pPr marL="0" indent="0">
              <a:buNone/>
            </a:pPr>
            <a:endParaRPr lang="ru-RU" dirty="0"/>
          </a:p>
        </p:txBody>
      </p:sp>
      <p:sp>
        <p:nvSpPr>
          <p:cNvPr id="4" name="Овал 3">
            <a:extLst>
              <a:ext uri="{FF2B5EF4-FFF2-40B4-BE49-F238E27FC236}">
                <a16:creationId xmlns:a16="http://schemas.microsoft.com/office/drawing/2014/main" id="{FBAD6F2C-4B31-C847-AC76-19E5413FEDAF}"/>
              </a:ext>
            </a:extLst>
          </p:cNvPr>
          <p:cNvSpPr/>
          <p:nvPr/>
        </p:nvSpPr>
        <p:spPr>
          <a:xfrm>
            <a:off x="4273020" y="532901"/>
            <a:ext cx="3183038" cy="111051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4941DE4B-4375-6B48-9149-FB0284BDACBB}"/>
              </a:ext>
            </a:extLst>
          </p:cNvPr>
          <p:cNvSpPr txBox="1"/>
          <p:nvPr/>
        </p:nvSpPr>
        <p:spPr>
          <a:xfrm>
            <a:off x="4419097" y="820707"/>
            <a:ext cx="2964081" cy="461665"/>
          </a:xfrm>
          <a:prstGeom prst="rect">
            <a:avLst/>
          </a:prstGeom>
          <a:noFill/>
        </p:spPr>
        <p:txBody>
          <a:bodyPr wrap="none" rtlCol="0">
            <a:spAutoFit/>
          </a:bodyPr>
          <a:lstStyle/>
          <a:p>
            <a:r>
              <a:rPr lang="ru-RU" dirty="0"/>
              <a:t> </a:t>
            </a:r>
            <a:r>
              <a:rPr lang="ru-RU" sz="2400" dirty="0"/>
              <a:t>Генерация тромбина</a:t>
            </a:r>
          </a:p>
        </p:txBody>
      </p:sp>
      <p:sp>
        <p:nvSpPr>
          <p:cNvPr id="6" name="Стрелка вниз 5">
            <a:extLst>
              <a:ext uri="{FF2B5EF4-FFF2-40B4-BE49-F238E27FC236}">
                <a16:creationId xmlns:a16="http://schemas.microsoft.com/office/drawing/2014/main" id="{D8508B98-DA67-8141-8ECA-63BCB58D5DB0}"/>
              </a:ext>
            </a:extLst>
          </p:cNvPr>
          <p:cNvSpPr/>
          <p:nvPr/>
        </p:nvSpPr>
        <p:spPr>
          <a:xfrm>
            <a:off x="5676201" y="1759797"/>
            <a:ext cx="156258"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ый прямоугольник 6">
            <a:extLst>
              <a:ext uri="{FF2B5EF4-FFF2-40B4-BE49-F238E27FC236}">
                <a16:creationId xmlns:a16="http://schemas.microsoft.com/office/drawing/2014/main" id="{0BE0065F-767A-FD48-89C8-1672738FBB6D}"/>
              </a:ext>
            </a:extLst>
          </p:cNvPr>
          <p:cNvSpPr/>
          <p:nvPr/>
        </p:nvSpPr>
        <p:spPr>
          <a:xfrm>
            <a:off x="4419097" y="2801423"/>
            <a:ext cx="3032567" cy="707962"/>
          </a:xfrm>
          <a:prstGeom prst="roundRect">
            <a:avLst/>
          </a:prstGeom>
          <a:noFill/>
          <a:ln>
            <a:solidFill>
              <a:srgbClr val="091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FD4EFEDB-0ECE-0149-A537-F80BDBA37609}"/>
              </a:ext>
            </a:extLst>
          </p:cNvPr>
          <p:cNvSpPr txBox="1"/>
          <p:nvPr/>
        </p:nvSpPr>
        <p:spPr>
          <a:xfrm>
            <a:off x="5329821" y="2779146"/>
            <a:ext cx="1242058" cy="461665"/>
          </a:xfrm>
          <a:prstGeom prst="rect">
            <a:avLst/>
          </a:prstGeom>
          <a:noFill/>
        </p:spPr>
        <p:txBody>
          <a:bodyPr wrap="square" rtlCol="0">
            <a:spAutoFit/>
          </a:bodyPr>
          <a:lstStyle/>
          <a:p>
            <a:r>
              <a:rPr lang="en-US" sz="2400" dirty="0"/>
              <a:t>PAR</a:t>
            </a:r>
            <a:r>
              <a:rPr lang="ru-RU" sz="2400" dirty="0"/>
              <a:t>-1 </a:t>
            </a:r>
          </a:p>
        </p:txBody>
      </p:sp>
      <p:sp>
        <p:nvSpPr>
          <p:cNvPr id="10" name="TextBox 9">
            <a:extLst>
              <a:ext uri="{FF2B5EF4-FFF2-40B4-BE49-F238E27FC236}">
                <a16:creationId xmlns:a16="http://schemas.microsoft.com/office/drawing/2014/main" id="{8817CDCF-0133-044C-B315-C132A1F5DB75}"/>
              </a:ext>
            </a:extLst>
          </p:cNvPr>
          <p:cNvSpPr txBox="1"/>
          <p:nvPr/>
        </p:nvSpPr>
        <p:spPr>
          <a:xfrm>
            <a:off x="4628499" y="3136050"/>
            <a:ext cx="2580167" cy="276999"/>
          </a:xfrm>
          <a:prstGeom prst="rect">
            <a:avLst/>
          </a:prstGeom>
          <a:noFill/>
        </p:spPr>
        <p:txBody>
          <a:bodyPr wrap="square" rtlCol="0">
            <a:spAutoFit/>
          </a:bodyPr>
          <a:lstStyle/>
          <a:p>
            <a:r>
              <a:rPr lang="ru-RU" sz="1200" dirty="0"/>
              <a:t>(протеаза-активируемый рецептор)</a:t>
            </a:r>
          </a:p>
        </p:txBody>
      </p:sp>
      <p:sp>
        <p:nvSpPr>
          <p:cNvPr id="13" name="Стрелка вниз 12">
            <a:extLst>
              <a:ext uri="{FF2B5EF4-FFF2-40B4-BE49-F238E27FC236}">
                <a16:creationId xmlns:a16="http://schemas.microsoft.com/office/drawing/2014/main" id="{EF7331A7-0B7D-FF47-B016-9700EE782438}"/>
              </a:ext>
            </a:extLst>
          </p:cNvPr>
          <p:cNvSpPr/>
          <p:nvPr/>
        </p:nvSpPr>
        <p:spPr>
          <a:xfrm>
            <a:off x="5650202" y="3583593"/>
            <a:ext cx="182258" cy="207847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a:extLst>
              <a:ext uri="{FF2B5EF4-FFF2-40B4-BE49-F238E27FC236}">
                <a16:creationId xmlns:a16="http://schemas.microsoft.com/office/drawing/2014/main" id="{4290DA6E-6531-134D-BAF8-379EB59B5CCC}"/>
              </a:ext>
            </a:extLst>
          </p:cNvPr>
          <p:cNvSpPr/>
          <p:nvPr/>
        </p:nvSpPr>
        <p:spPr>
          <a:xfrm>
            <a:off x="4377438" y="5759637"/>
            <a:ext cx="2910042" cy="10007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AD5651FA-55CE-F04D-8959-E7028A5A298D}"/>
              </a:ext>
            </a:extLst>
          </p:cNvPr>
          <p:cNvSpPr txBox="1"/>
          <p:nvPr/>
        </p:nvSpPr>
        <p:spPr>
          <a:xfrm>
            <a:off x="4898300" y="5998425"/>
            <a:ext cx="2005677" cy="523220"/>
          </a:xfrm>
          <a:prstGeom prst="rect">
            <a:avLst/>
          </a:prstGeom>
          <a:noFill/>
        </p:spPr>
        <p:txBody>
          <a:bodyPr wrap="none" rtlCol="0">
            <a:spAutoFit/>
          </a:bodyPr>
          <a:lstStyle/>
          <a:p>
            <a:r>
              <a:rPr lang="ru-RU" sz="2800" dirty="0"/>
              <a:t>Воспаление</a:t>
            </a:r>
          </a:p>
        </p:txBody>
      </p:sp>
      <p:sp>
        <p:nvSpPr>
          <p:cNvPr id="20" name="Выгнутая влево стрелка 19">
            <a:extLst>
              <a:ext uri="{FF2B5EF4-FFF2-40B4-BE49-F238E27FC236}">
                <a16:creationId xmlns:a16="http://schemas.microsoft.com/office/drawing/2014/main" id="{76B27CEF-B4C7-9F4A-A08C-A1A409FF59C6}"/>
              </a:ext>
            </a:extLst>
          </p:cNvPr>
          <p:cNvSpPr/>
          <p:nvPr/>
        </p:nvSpPr>
        <p:spPr>
          <a:xfrm flipV="1">
            <a:off x="658742" y="486792"/>
            <a:ext cx="3206198" cy="631079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2" name="Выгнутая влево стрелка 21">
            <a:extLst>
              <a:ext uri="{FF2B5EF4-FFF2-40B4-BE49-F238E27FC236}">
                <a16:creationId xmlns:a16="http://schemas.microsoft.com/office/drawing/2014/main" id="{801D6E82-F38F-C94D-B7CB-97638108015D}"/>
              </a:ext>
            </a:extLst>
          </p:cNvPr>
          <p:cNvSpPr/>
          <p:nvPr/>
        </p:nvSpPr>
        <p:spPr>
          <a:xfrm>
            <a:off x="2787519" y="2223230"/>
            <a:ext cx="1562901" cy="383074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3" name="Стрелка вправо 22">
            <a:extLst>
              <a:ext uri="{FF2B5EF4-FFF2-40B4-BE49-F238E27FC236}">
                <a16:creationId xmlns:a16="http://schemas.microsoft.com/office/drawing/2014/main" id="{F3E61C9E-558C-384C-9264-FC6976027716}"/>
              </a:ext>
            </a:extLst>
          </p:cNvPr>
          <p:cNvSpPr/>
          <p:nvPr/>
        </p:nvSpPr>
        <p:spPr>
          <a:xfrm flipV="1">
            <a:off x="7620880" y="855994"/>
            <a:ext cx="2425545" cy="4263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Треугольник 25">
            <a:extLst>
              <a:ext uri="{FF2B5EF4-FFF2-40B4-BE49-F238E27FC236}">
                <a16:creationId xmlns:a16="http://schemas.microsoft.com/office/drawing/2014/main" id="{5A7B5C2B-EC4E-984E-8ADC-0B9FEF9B8F5E}"/>
              </a:ext>
            </a:extLst>
          </p:cNvPr>
          <p:cNvSpPr/>
          <p:nvPr/>
        </p:nvSpPr>
        <p:spPr>
          <a:xfrm>
            <a:off x="8833653" y="757350"/>
            <a:ext cx="3183038" cy="5241075"/>
          </a:xfrm>
          <a:prstGeom prst="triangle">
            <a:avLst>
              <a:gd name="adj" fmla="val 4847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solidFill>
                  <a:srgbClr val="FFFF00"/>
                </a:solidFill>
              </a:rPr>
              <a:t>Тромбоз</a:t>
            </a:r>
          </a:p>
        </p:txBody>
      </p:sp>
      <p:cxnSp>
        <p:nvCxnSpPr>
          <p:cNvPr id="32" name="Прямая со стрелкой 31">
            <a:extLst>
              <a:ext uri="{FF2B5EF4-FFF2-40B4-BE49-F238E27FC236}">
                <a16:creationId xmlns:a16="http://schemas.microsoft.com/office/drawing/2014/main" id="{9991C966-4C02-CF47-AF1E-1B8159ACD08A}"/>
              </a:ext>
            </a:extLst>
          </p:cNvPr>
          <p:cNvCxnSpPr>
            <a:cxnSpLocks/>
          </p:cNvCxnSpPr>
          <p:nvPr/>
        </p:nvCxnSpPr>
        <p:spPr>
          <a:xfrm flipH="1">
            <a:off x="7308087" y="4381121"/>
            <a:ext cx="1919739" cy="1803909"/>
          </a:xfrm>
          <a:prstGeom prst="straightConnector1">
            <a:avLst/>
          </a:prstGeom>
          <a:ln w="127000">
            <a:solidFill>
              <a:srgbClr val="091DC4"/>
            </a:solidFill>
            <a:headEnd type="triangle"/>
            <a:tailEnd type="triangle"/>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714842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879255-9F6A-BF40-B267-2A659570307A}"/>
              </a:ext>
            </a:extLst>
          </p:cNvPr>
          <p:cNvSpPr>
            <a:spLocks noGrp="1"/>
          </p:cNvSpPr>
          <p:nvPr>
            <p:ph type="title"/>
          </p:nvPr>
        </p:nvSpPr>
        <p:spPr>
          <a:xfrm>
            <a:off x="838200" y="-452796"/>
            <a:ext cx="10515600" cy="426378"/>
          </a:xfrm>
        </p:spPr>
        <p:txBody>
          <a:bodyPr>
            <a:normAutofit fontScale="90000"/>
          </a:bodyPr>
          <a:lstStyle/>
          <a:p>
            <a:endParaRPr lang="ru-RU" dirty="0"/>
          </a:p>
        </p:txBody>
      </p:sp>
      <p:sp>
        <p:nvSpPr>
          <p:cNvPr id="3" name="Объект 2">
            <a:extLst>
              <a:ext uri="{FF2B5EF4-FFF2-40B4-BE49-F238E27FC236}">
                <a16:creationId xmlns:a16="http://schemas.microsoft.com/office/drawing/2014/main" id="{D953B57B-0711-B84B-B958-B3C25141FC91}"/>
              </a:ext>
            </a:extLst>
          </p:cNvPr>
          <p:cNvSpPr>
            <a:spLocks noGrp="1"/>
          </p:cNvSpPr>
          <p:nvPr>
            <p:ph idx="1"/>
          </p:nvPr>
        </p:nvSpPr>
        <p:spPr>
          <a:xfrm>
            <a:off x="838200" y="1825624"/>
            <a:ext cx="10515600" cy="5032375"/>
          </a:xfrm>
        </p:spPr>
        <p:txBody>
          <a:bodyPr/>
          <a:lstStyle/>
          <a:p>
            <a:pPr marL="0" indent="0">
              <a:buNone/>
            </a:pPr>
            <a:endParaRPr lang="ru-RU" dirty="0"/>
          </a:p>
          <a:p>
            <a:pPr marL="0" indent="0">
              <a:buNone/>
            </a:pPr>
            <a:endParaRPr lang="ru-RU" dirty="0"/>
          </a:p>
        </p:txBody>
      </p:sp>
      <p:sp>
        <p:nvSpPr>
          <p:cNvPr id="4" name="Овал 3">
            <a:extLst>
              <a:ext uri="{FF2B5EF4-FFF2-40B4-BE49-F238E27FC236}">
                <a16:creationId xmlns:a16="http://schemas.microsoft.com/office/drawing/2014/main" id="{FBAD6F2C-4B31-C847-AC76-19E5413FEDAF}"/>
              </a:ext>
            </a:extLst>
          </p:cNvPr>
          <p:cNvSpPr/>
          <p:nvPr/>
        </p:nvSpPr>
        <p:spPr>
          <a:xfrm>
            <a:off x="4349227" y="1515502"/>
            <a:ext cx="3183038" cy="1110510"/>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TextBox 4">
            <a:extLst>
              <a:ext uri="{FF2B5EF4-FFF2-40B4-BE49-F238E27FC236}">
                <a16:creationId xmlns:a16="http://schemas.microsoft.com/office/drawing/2014/main" id="{4941DE4B-4375-6B48-9149-FB0284BDACBB}"/>
              </a:ext>
            </a:extLst>
          </p:cNvPr>
          <p:cNvSpPr txBox="1"/>
          <p:nvPr/>
        </p:nvSpPr>
        <p:spPr>
          <a:xfrm>
            <a:off x="4524131" y="1837537"/>
            <a:ext cx="2964081" cy="461665"/>
          </a:xfrm>
          <a:prstGeom prst="rect">
            <a:avLst/>
          </a:prstGeom>
          <a:noFill/>
        </p:spPr>
        <p:txBody>
          <a:bodyPr wrap="none" rtlCol="0">
            <a:spAutoFit/>
          </a:bodyPr>
          <a:lstStyle/>
          <a:p>
            <a:r>
              <a:rPr lang="ru-RU" dirty="0"/>
              <a:t> </a:t>
            </a:r>
            <a:r>
              <a:rPr lang="ru-RU" sz="2400" dirty="0">
                <a:solidFill>
                  <a:srgbClr val="FFFF00"/>
                </a:solidFill>
              </a:rPr>
              <a:t>Генерация тромбина</a:t>
            </a:r>
          </a:p>
        </p:txBody>
      </p:sp>
      <p:sp>
        <p:nvSpPr>
          <p:cNvPr id="6" name="Стрелка вниз 5">
            <a:extLst>
              <a:ext uri="{FF2B5EF4-FFF2-40B4-BE49-F238E27FC236}">
                <a16:creationId xmlns:a16="http://schemas.microsoft.com/office/drawing/2014/main" id="{D8508B98-DA67-8141-8ECA-63BCB58D5DB0}"/>
              </a:ext>
            </a:extLst>
          </p:cNvPr>
          <p:cNvSpPr/>
          <p:nvPr/>
        </p:nvSpPr>
        <p:spPr>
          <a:xfrm>
            <a:off x="5797856" y="2772473"/>
            <a:ext cx="219585" cy="9784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кругленный прямоугольник 6">
            <a:extLst>
              <a:ext uri="{FF2B5EF4-FFF2-40B4-BE49-F238E27FC236}">
                <a16:creationId xmlns:a16="http://schemas.microsoft.com/office/drawing/2014/main" id="{0BE0065F-767A-FD48-89C8-1672738FBB6D}"/>
              </a:ext>
            </a:extLst>
          </p:cNvPr>
          <p:cNvSpPr/>
          <p:nvPr/>
        </p:nvSpPr>
        <p:spPr>
          <a:xfrm>
            <a:off x="4297975" y="3900298"/>
            <a:ext cx="3032567" cy="707962"/>
          </a:xfrm>
          <a:prstGeom prst="roundRect">
            <a:avLst/>
          </a:prstGeom>
          <a:noFill/>
          <a:ln>
            <a:solidFill>
              <a:srgbClr val="091D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TextBox 8">
            <a:extLst>
              <a:ext uri="{FF2B5EF4-FFF2-40B4-BE49-F238E27FC236}">
                <a16:creationId xmlns:a16="http://schemas.microsoft.com/office/drawing/2014/main" id="{FD4EFEDB-0ECE-0149-A537-F80BDBA37609}"/>
              </a:ext>
            </a:extLst>
          </p:cNvPr>
          <p:cNvSpPr txBox="1"/>
          <p:nvPr/>
        </p:nvSpPr>
        <p:spPr>
          <a:xfrm>
            <a:off x="5280108" y="3896543"/>
            <a:ext cx="1242058" cy="461665"/>
          </a:xfrm>
          <a:prstGeom prst="rect">
            <a:avLst/>
          </a:prstGeom>
          <a:noFill/>
        </p:spPr>
        <p:txBody>
          <a:bodyPr wrap="square" rtlCol="0">
            <a:spAutoFit/>
          </a:bodyPr>
          <a:lstStyle/>
          <a:p>
            <a:r>
              <a:rPr lang="en-US" sz="2400" dirty="0"/>
              <a:t>PAR</a:t>
            </a:r>
            <a:r>
              <a:rPr lang="ru-RU" sz="2400" dirty="0"/>
              <a:t>-1 </a:t>
            </a:r>
          </a:p>
        </p:txBody>
      </p:sp>
      <p:sp>
        <p:nvSpPr>
          <p:cNvPr id="10" name="TextBox 9">
            <a:extLst>
              <a:ext uri="{FF2B5EF4-FFF2-40B4-BE49-F238E27FC236}">
                <a16:creationId xmlns:a16="http://schemas.microsoft.com/office/drawing/2014/main" id="{8817CDCF-0133-044C-B315-C132A1F5DB75}"/>
              </a:ext>
            </a:extLst>
          </p:cNvPr>
          <p:cNvSpPr txBox="1"/>
          <p:nvPr/>
        </p:nvSpPr>
        <p:spPr>
          <a:xfrm>
            <a:off x="4539170" y="4293208"/>
            <a:ext cx="2580167" cy="276999"/>
          </a:xfrm>
          <a:prstGeom prst="rect">
            <a:avLst/>
          </a:prstGeom>
          <a:noFill/>
        </p:spPr>
        <p:txBody>
          <a:bodyPr wrap="square" rtlCol="0">
            <a:spAutoFit/>
          </a:bodyPr>
          <a:lstStyle/>
          <a:p>
            <a:r>
              <a:rPr lang="ru-RU" sz="1200" dirty="0"/>
              <a:t>(протеаза-активируемый рецептор)</a:t>
            </a:r>
          </a:p>
        </p:txBody>
      </p:sp>
      <p:sp>
        <p:nvSpPr>
          <p:cNvPr id="13" name="Стрелка вниз 12">
            <a:extLst>
              <a:ext uri="{FF2B5EF4-FFF2-40B4-BE49-F238E27FC236}">
                <a16:creationId xmlns:a16="http://schemas.microsoft.com/office/drawing/2014/main" id="{EF7331A7-0B7D-FF47-B016-9700EE782438}"/>
              </a:ext>
            </a:extLst>
          </p:cNvPr>
          <p:cNvSpPr/>
          <p:nvPr/>
        </p:nvSpPr>
        <p:spPr>
          <a:xfrm>
            <a:off x="5850106" y="4696241"/>
            <a:ext cx="245893" cy="100079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a:extLst>
              <a:ext uri="{FF2B5EF4-FFF2-40B4-BE49-F238E27FC236}">
                <a16:creationId xmlns:a16="http://schemas.microsoft.com/office/drawing/2014/main" id="{4290DA6E-6531-134D-BAF8-379EB59B5CCC}"/>
              </a:ext>
            </a:extLst>
          </p:cNvPr>
          <p:cNvSpPr/>
          <p:nvPr/>
        </p:nvSpPr>
        <p:spPr>
          <a:xfrm>
            <a:off x="4377438" y="5759637"/>
            <a:ext cx="2910042" cy="1000797"/>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TextBox 15">
            <a:extLst>
              <a:ext uri="{FF2B5EF4-FFF2-40B4-BE49-F238E27FC236}">
                <a16:creationId xmlns:a16="http://schemas.microsoft.com/office/drawing/2014/main" id="{AD5651FA-55CE-F04D-8959-E7028A5A298D}"/>
              </a:ext>
            </a:extLst>
          </p:cNvPr>
          <p:cNvSpPr txBox="1"/>
          <p:nvPr/>
        </p:nvSpPr>
        <p:spPr>
          <a:xfrm>
            <a:off x="4898300" y="5998425"/>
            <a:ext cx="2005677" cy="523220"/>
          </a:xfrm>
          <a:prstGeom prst="rect">
            <a:avLst/>
          </a:prstGeom>
          <a:noFill/>
        </p:spPr>
        <p:txBody>
          <a:bodyPr wrap="none" rtlCol="0">
            <a:spAutoFit/>
          </a:bodyPr>
          <a:lstStyle/>
          <a:p>
            <a:r>
              <a:rPr lang="ru-RU" sz="2800" dirty="0">
                <a:solidFill>
                  <a:srgbClr val="FFFF00"/>
                </a:solidFill>
              </a:rPr>
              <a:t>Воспаление</a:t>
            </a:r>
          </a:p>
        </p:txBody>
      </p:sp>
      <p:sp>
        <p:nvSpPr>
          <p:cNvPr id="20" name="Выгнутая влево стрелка 19">
            <a:extLst>
              <a:ext uri="{FF2B5EF4-FFF2-40B4-BE49-F238E27FC236}">
                <a16:creationId xmlns:a16="http://schemas.microsoft.com/office/drawing/2014/main" id="{76B27CEF-B4C7-9F4A-A08C-A1A409FF59C6}"/>
              </a:ext>
            </a:extLst>
          </p:cNvPr>
          <p:cNvSpPr/>
          <p:nvPr/>
        </p:nvSpPr>
        <p:spPr>
          <a:xfrm flipV="1">
            <a:off x="211072" y="1618703"/>
            <a:ext cx="2554426" cy="50323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2" name="Выгнутая влево стрелка 21">
            <a:extLst>
              <a:ext uri="{FF2B5EF4-FFF2-40B4-BE49-F238E27FC236}">
                <a16:creationId xmlns:a16="http://schemas.microsoft.com/office/drawing/2014/main" id="{801D6E82-F38F-C94D-B7CB-97638108015D}"/>
              </a:ext>
            </a:extLst>
          </p:cNvPr>
          <p:cNvSpPr/>
          <p:nvPr/>
        </p:nvSpPr>
        <p:spPr>
          <a:xfrm>
            <a:off x="1958537" y="2516333"/>
            <a:ext cx="1562901" cy="3830747"/>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23" name="Стрелка вправо 22">
            <a:extLst>
              <a:ext uri="{FF2B5EF4-FFF2-40B4-BE49-F238E27FC236}">
                <a16:creationId xmlns:a16="http://schemas.microsoft.com/office/drawing/2014/main" id="{F3E61C9E-558C-384C-9264-FC6976027716}"/>
              </a:ext>
            </a:extLst>
          </p:cNvPr>
          <p:cNvSpPr/>
          <p:nvPr/>
        </p:nvSpPr>
        <p:spPr>
          <a:xfrm flipV="1">
            <a:off x="7663116" y="1837537"/>
            <a:ext cx="2250641" cy="4263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Треугольник 25">
            <a:extLst>
              <a:ext uri="{FF2B5EF4-FFF2-40B4-BE49-F238E27FC236}">
                <a16:creationId xmlns:a16="http://schemas.microsoft.com/office/drawing/2014/main" id="{5A7B5C2B-EC4E-984E-8ADC-0B9FEF9B8F5E}"/>
              </a:ext>
            </a:extLst>
          </p:cNvPr>
          <p:cNvSpPr/>
          <p:nvPr/>
        </p:nvSpPr>
        <p:spPr>
          <a:xfrm>
            <a:off x="8911700" y="1364040"/>
            <a:ext cx="3183038" cy="5241075"/>
          </a:xfrm>
          <a:prstGeom prst="triangle">
            <a:avLst>
              <a:gd name="adj" fmla="val 48471"/>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solidFill>
                  <a:srgbClr val="FFFF00"/>
                </a:solidFill>
              </a:rPr>
              <a:t>Тромбоз</a:t>
            </a:r>
          </a:p>
        </p:txBody>
      </p:sp>
      <p:cxnSp>
        <p:nvCxnSpPr>
          <p:cNvPr id="32" name="Прямая со стрелкой 31">
            <a:extLst>
              <a:ext uri="{FF2B5EF4-FFF2-40B4-BE49-F238E27FC236}">
                <a16:creationId xmlns:a16="http://schemas.microsoft.com/office/drawing/2014/main" id="{9991C966-4C02-CF47-AF1E-1B8159ACD08A}"/>
              </a:ext>
            </a:extLst>
          </p:cNvPr>
          <p:cNvCxnSpPr>
            <a:cxnSpLocks/>
          </p:cNvCxnSpPr>
          <p:nvPr/>
        </p:nvCxnSpPr>
        <p:spPr>
          <a:xfrm flipH="1">
            <a:off x="7308089" y="5069844"/>
            <a:ext cx="1985422" cy="1115186"/>
          </a:xfrm>
          <a:prstGeom prst="straightConnector1">
            <a:avLst/>
          </a:prstGeom>
          <a:ln w="127000">
            <a:solidFill>
              <a:srgbClr val="091DC4"/>
            </a:solidFill>
            <a:headEnd type="triangle"/>
            <a:tailEnd type="triangle"/>
          </a:ln>
        </p:spPr>
        <p:style>
          <a:lnRef idx="3">
            <a:schemeClr val="accent5"/>
          </a:lnRef>
          <a:fillRef idx="0">
            <a:schemeClr val="accent5"/>
          </a:fillRef>
          <a:effectRef idx="2">
            <a:schemeClr val="accent5"/>
          </a:effectRef>
          <a:fontRef idx="minor">
            <a:schemeClr val="tx1"/>
          </a:fontRef>
        </p:style>
      </p:cxnSp>
      <p:pic>
        <p:nvPicPr>
          <p:cNvPr id="15" name="Рисунок 14">
            <a:extLst>
              <a:ext uri="{FF2B5EF4-FFF2-40B4-BE49-F238E27FC236}">
                <a16:creationId xmlns:a16="http://schemas.microsoft.com/office/drawing/2014/main" id="{F3A67329-276B-F34D-93ED-5187858DFE37}"/>
              </a:ext>
            </a:extLst>
          </p:cNvPr>
          <p:cNvPicPr>
            <a:picLocks noChangeAspect="1"/>
          </p:cNvPicPr>
          <p:nvPr/>
        </p:nvPicPr>
        <p:blipFill>
          <a:blip r:embed="rId2"/>
          <a:stretch>
            <a:fillRect/>
          </a:stretch>
        </p:blipFill>
        <p:spPr>
          <a:xfrm>
            <a:off x="3561740" y="79420"/>
            <a:ext cx="1708233" cy="1298693"/>
          </a:xfrm>
          <a:prstGeom prst="rect">
            <a:avLst/>
          </a:prstGeom>
        </p:spPr>
      </p:pic>
      <p:sp>
        <p:nvSpPr>
          <p:cNvPr id="17" name="TextBox 16">
            <a:extLst>
              <a:ext uri="{FF2B5EF4-FFF2-40B4-BE49-F238E27FC236}">
                <a16:creationId xmlns:a16="http://schemas.microsoft.com/office/drawing/2014/main" id="{AA93C1F7-63D1-4941-A493-8AB8BBB2F0DF}"/>
              </a:ext>
            </a:extLst>
          </p:cNvPr>
          <p:cNvSpPr txBox="1"/>
          <p:nvPr/>
        </p:nvSpPr>
        <p:spPr>
          <a:xfrm>
            <a:off x="5404884" y="123594"/>
            <a:ext cx="1202573" cy="400110"/>
          </a:xfrm>
          <a:prstGeom prst="rect">
            <a:avLst/>
          </a:prstGeom>
          <a:noFill/>
        </p:spPr>
        <p:txBody>
          <a:bodyPr wrap="none" rtlCol="0">
            <a:spAutoFit/>
          </a:bodyPr>
          <a:lstStyle/>
          <a:p>
            <a:r>
              <a:rPr lang="ru-RU" sz="2000" b="1" dirty="0"/>
              <a:t>ГЕПАРИН</a:t>
            </a:r>
          </a:p>
        </p:txBody>
      </p:sp>
      <p:sp>
        <p:nvSpPr>
          <p:cNvPr id="18" name="TextBox 17">
            <a:extLst>
              <a:ext uri="{FF2B5EF4-FFF2-40B4-BE49-F238E27FC236}">
                <a16:creationId xmlns:a16="http://schemas.microsoft.com/office/drawing/2014/main" id="{AD62F77F-E428-D640-BE28-0FCF7480789F}"/>
              </a:ext>
            </a:extLst>
          </p:cNvPr>
          <p:cNvSpPr txBox="1"/>
          <p:nvPr/>
        </p:nvSpPr>
        <p:spPr>
          <a:xfrm>
            <a:off x="5230111" y="475544"/>
            <a:ext cx="1885453" cy="369332"/>
          </a:xfrm>
          <a:prstGeom prst="rect">
            <a:avLst/>
          </a:prstGeom>
          <a:noFill/>
        </p:spPr>
        <p:txBody>
          <a:bodyPr wrap="none" rtlCol="0">
            <a:spAutoFit/>
          </a:bodyPr>
          <a:lstStyle/>
          <a:p>
            <a:r>
              <a:rPr lang="ru-RU" dirty="0"/>
              <a:t>+ АНТИТРОМБИН</a:t>
            </a:r>
          </a:p>
        </p:txBody>
      </p:sp>
      <p:sp>
        <p:nvSpPr>
          <p:cNvPr id="19" name="Прямоугольник 18">
            <a:extLst>
              <a:ext uri="{FF2B5EF4-FFF2-40B4-BE49-F238E27FC236}">
                <a16:creationId xmlns:a16="http://schemas.microsoft.com/office/drawing/2014/main" id="{D836B3B9-129C-1F4A-8E4A-F8A6CEDB52C1}"/>
              </a:ext>
            </a:extLst>
          </p:cNvPr>
          <p:cNvSpPr/>
          <p:nvPr/>
        </p:nvSpPr>
        <p:spPr>
          <a:xfrm>
            <a:off x="2401174" y="345605"/>
            <a:ext cx="1101584" cy="369332"/>
          </a:xfrm>
          <a:prstGeom prst="rect">
            <a:avLst/>
          </a:prstGeom>
        </p:spPr>
        <p:txBody>
          <a:bodyPr wrap="none">
            <a:spAutoFit/>
          </a:bodyPr>
          <a:lstStyle/>
          <a:p>
            <a:r>
              <a:rPr lang="ru-RU" b="1" dirty="0"/>
              <a:t>ГЕПАРИН</a:t>
            </a:r>
          </a:p>
        </p:txBody>
      </p:sp>
      <p:sp>
        <p:nvSpPr>
          <p:cNvPr id="21" name="TextBox 20">
            <a:extLst>
              <a:ext uri="{FF2B5EF4-FFF2-40B4-BE49-F238E27FC236}">
                <a16:creationId xmlns:a16="http://schemas.microsoft.com/office/drawing/2014/main" id="{C8531BCD-B3C0-594D-A766-C4034A5A8C65}"/>
              </a:ext>
            </a:extLst>
          </p:cNvPr>
          <p:cNvSpPr txBox="1"/>
          <p:nvPr/>
        </p:nvSpPr>
        <p:spPr>
          <a:xfrm>
            <a:off x="1787340" y="670101"/>
            <a:ext cx="1840568" cy="369332"/>
          </a:xfrm>
          <a:prstGeom prst="rect">
            <a:avLst/>
          </a:prstGeom>
          <a:noFill/>
        </p:spPr>
        <p:txBody>
          <a:bodyPr wrap="none" rtlCol="0">
            <a:spAutoFit/>
          </a:bodyPr>
          <a:lstStyle/>
          <a:p>
            <a:r>
              <a:rPr lang="ru-RU" dirty="0"/>
              <a:t>- АНТИТРОМБИН</a:t>
            </a:r>
          </a:p>
        </p:txBody>
      </p:sp>
      <p:sp>
        <p:nvSpPr>
          <p:cNvPr id="27" name="Стрелка вниз 26">
            <a:extLst>
              <a:ext uri="{FF2B5EF4-FFF2-40B4-BE49-F238E27FC236}">
                <a16:creationId xmlns:a16="http://schemas.microsoft.com/office/drawing/2014/main" id="{AC1F73A4-3784-824E-B0D4-B19290736E24}"/>
              </a:ext>
            </a:extLst>
          </p:cNvPr>
          <p:cNvSpPr/>
          <p:nvPr/>
        </p:nvSpPr>
        <p:spPr>
          <a:xfrm>
            <a:off x="5829253" y="759773"/>
            <a:ext cx="188189" cy="7269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вал 27">
            <a:extLst>
              <a:ext uri="{FF2B5EF4-FFF2-40B4-BE49-F238E27FC236}">
                <a16:creationId xmlns:a16="http://schemas.microsoft.com/office/drawing/2014/main" id="{17781180-7D30-474C-BC65-4F967CFB9F2F}"/>
              </a:ext>
            </a:extLst>
          </p:cNvPr>
          <p:cNvSpPr/>
          <p:nvPr/>
        </p:nvSpPr>
        <p:spPr>
          <a:xfrm>
            <a:off x="5100638" y="28115"/>
            <a:ext cx="2387574"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Овал 29">
            <a:extLst>
              <a:ext uri="{FF2B5EF4-FFF2-40B4-BE49-F238E27FC236}">
                <a16:creationId xmlns:a16="http://schemas.microsoft.com/office/drawing/2014/main" id="{19C83C75-55E4-7B42-86F2-20213646664F}"/>
              </a:ext>
            </a:extLst>
          </p:cNvPr>
          <p:cNvSpPr/>
          <p:nvPr/>
        </p:nvSpPr>
        <p:spPr>
          <a:xfrm>
            <a:off x="1409697" y="294716"/>
            <a:ext cx="2387574"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1" name="Прямая со стрелкой 30">
            <a:extLst>
              <a:ext uri="{FF2B5EF4-FFF2-40B4-BE49-F238E27FC236}">
                <a16:creationId xmlns:a16="http://schemas.microsoft.com/office/drawing/2014/main" id="{24878984-F023-1844-A733-EA2811679033}"/>
              </a:ext>
            </a:extLst>
          </p:cNvPr>
          <p:cNvCxnSpPr>
            <a:cxnSpLocks/>
          </p:cNvCxnSpPr>
          <p:nvPr/>
        </p:nvCxnSpPr>
        <p:spPr>
          <a:xfrm>
            <a:off x="3219819" y="1246354"/>
            <a:ext cx="1319351" cy="475207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40" name="Умножение 39">
            <a:extLst>
              <a:ext uri="{FF2B5EF4-FFF2-40B4-BE49-F238E27FC236}">
                <a16:creationId xmlns:a16="http://schemas.microsoft.com/office/drawing/2014/main" id="{2B8B4EE1-1141-2A48-8D4A-48796660DDF8}"/>
              </a:ext>
            </a:extLst>
          </p:cNvPr>
          <p:cNvSpPr/>
          <p:nvPr/>
        </p:nvSpPr>
        <p:spPr>
          <a:xfrm>
            <a:off x="3645226" y="3339879"/>
            <a:ext cx="508768" cy="9144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Умножение 40">
            <a:extLst>
              <a:ext uri="{FF2B5EF4-FFF2-40B4-BE49-F238E27FC236}">
                <a16:creationId xmlns:a16="http://schemas.microsoft.com/office/drawing/2014/main" id="{FDBAAFEF-E21C-3245-87CD-FE08FD86C9FE}"/>
              </a:ext>
            </a:extLst>
          </p:cNvPr>
          <p:cNvSpPr/>
          <p:nvPr/>
        </p:nvSpPr>
        <p:spPr>
          <a:xfrm>
            <a:off x="1909246" y="4570207"/>
            <a:ext cx="508768" cy="9144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Умножение 41">
            <a:extLst>
              <a:ext uri="{FF2B5EF4-FFF2-40B4-BE49-F238E27FC236}">
                <a16:creationId xmlns:a16="http://schemas.microsoft.com/office/drawing/2014/main" id="{9544D95A-15B0-0445-A7AB-8E03F6709844}"/>
              </a:ext>
            </a:extLst>
          </p:cNvPr>
          <p:cNvSpPr/>
          <p:nvPr/>
        </p:nvSpPr>
        <p:spPr>
          <a:xfrm>
            <a:off x="174063" y="2707989"/>
            <a:ext cx="508768" cy="9144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Умножение 42">
            <a:extLst>
              <a:ext uri="{FF2B5EF4-FFF2-40B4-BE49-F238E27FC236}">
                <a16:creationId xmlns:a16="http://schemas.microsoft.com/office/drawing/2014/main" id="{1EA4F5D6-4C82-904F-9051-0C1181C1CD9F}"/>
              </a:ext>
            </a:extLst>
          </p:cNvPr>
          <p:cNvSpPr/>
          <p:nvPr/>
        </p:nvSpPr>
        <p:spPr>
          <a:xfrm>
            <a:off x="5553862" y="847703"/>
            <a:ext cx="484104" cy="582974"/>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Умножение 43">
            <a:extLst>
              <a:ext uri="{FF2B5EF4-FFF2-40B4-BE49-F238E27FC236}">
                <a16:creationId xmlns:a16="http://schemas.microsoft.com/office/drawing/2014/main" id="{6F449CF8-D31F-5B48-917D-495CE2D47380}"/>
              </a:ext>
            </a:extLst>
          </p:cNvPr>
          <p:cNvSpPr/>
          <p:nvPr/>
        </p:nvSpPr>
        <p:spPr>
          <a:xfrm>
            <a:off x="5553862" y="2722062"/>
            <a:ext cx="508768" cy="9144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Умножение 44">
            <a:extLst>
              <a:ext uri="{FF2B5EF4-FFF2-40B4-BE49-F238E27FC236}">
                <a16:creationId xmlns:a16="http://schemas.microsoft.com/office/drawing/2014/main" id="{A657E18D-EEAA-DA48-8672-D82FD254764D}"/>
              </a:ext>
            </a:extLst>
          </p:cNvPr>
          <p:cNvSpPr/>
          <p:nvPr/>
        </p:nvSpPr>
        <p:spPr>
          <a:xfrm>
            <a:off x="5909006" y="4632806"/>
            <a:ext cx="508768" cy="914400"/>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Умножение 45">
            <a:extLst>
              <a:ext uri="{FF2B5EF4-FFF2-40B4-BE49-F238E27FC236}">
                <a16:creationId xmlns:a16="http://schemas.microsoft.com/office/drawing/2014/main" id="{1BC85B38-FBDC-9448-A82C-C78E6C6402E8}"/>
              </a:ext>
            </a:extLst>
          </p:cNvPr>
          <p:cNvSpPr/>
          <p:nvPr/>
        </p:nvSpPr>
        <p:spPr>
          <a:xfrm>
            <a:off x="8245811" y="1086268"/>
            <a:ext cx="1282449" cy="168620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Умножение 46">
            <a:extLst>
              <a:ext uri="{FF2B5EF4-FFF2-40B4-BE49-F238E27FC236}">
                <a16:creationId xmlns:a16="http://schemas.microsoft.com/office/drawing/2014/main" id="{35639287-9205-4044-BA7B-D4D59A2D9FF9}"/>
              </a:ext>
            </a:extLst>
          </p:cNvPr>
          <p:cNvSpPr/>
          <p:nvPr/>
        </p:nvSpPr>
        <p:spPr>
          <a:xfrm>
            <a:off x="7613992" y="4853935"/>
            <a:ext cx="1282449" cy="1686205"/>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5713823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2">
            <a:extLst>
              <a:ext uri="{FF2B5EF4-FFF2-40B4-BE49-F238E27FC236}">
                <a16:creationId xmlns:a16="http://schemas.microsoft.com/office/drawing/2014/main" id="{08D28E6F-4192-664A-A9BF-8ED5F56DE3D2}"/>
              </a:ext>
            </a:extLst>
          </p:cNvPr>
          <p:cNvSpPr txBox="1">
            <a:spLocks noChangeArrowheads="1"/>
          </p:cNvSpPr>
          <p:nvPr/>
        </p:nvSpPr>
        <p:spPr bwMode="auto">
          <a:xfrm>
            <a:off x="1559717" y="15052"/>
            <a:ext cx="8718601" cy="240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742950" indent="-28575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2pPr>
            <a:lvl3pPr marL="11430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3pPr>
            <a:lvl4pPr marL="16002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4pPr>
            <a:lvl5pPr marL="20574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9pPr>
          </a:lstStyle>
          <a:p>
            <a:pPr algn="ctr" eaLnBrk="0" hangingPunct="0"/>
            <a:r>
              <a:rPr kumimoji="0" lang="ru-RU" altLang="ru-RU" sz="3600" b="1" i="1" dirty="0">
                <a:solidFill>
                  <a:schemeClr val="tx1"/>
                </a:solidFill>
                <a:latin typeface="Helvetica" pitchFamily="2" charset="0"/>
              </a:rPr>
              <a:t>НМГ</a:t>
            </a:r>
            <a:r>
              <a:rPr kumimoji="0" lang="ru-RU" altLang="ru-RU" sz="3600" b="1" i="1" dirty="0">
                <a:solidFill>
                  <a:schemeClr val="tx1"/>
                </a:solidFill>
                <a:latin typeface="Tahoma" panose="020B0604030504040204" pitchFamily="34" charset="0"/>
              </a:rPr>
              <a:t> </a:t>
            </a:r>
          </a:p>
          <a:p>
            <a:pPr algn="ctr" eaLnBrk="0" hangingPunct="0"/>
            <a:r>
              <a:rPr kumimoji="0" lang="ru-RU" altLang="ru-RU" sz="1800" b="1" i="1" dirty="0">
                <a:solidFill>
                  <a:schemeClr val="tx1"/>
                </a:solidFill>
                <a:latin typeface="Tahoma" panose="020B0604030504040204" pitchFamily="34" charset="0"/>
              </a:rPr>
              <a:t>низкомолекулярный гепарин</a:t>
            </a:r>
            <a:endParaRPr kumimoji="0" lang="ru-RU" altLang="ru-RU" sz="1800" b="1" i="1" dirty="0">
              <a:solidFill>
                <a:schemeClr val="tx1"/>
              </a:solidFill>
              <a:latin typeface="Helvetica" pitchFamily="2" charset="0"/>
            </a:endParaRPr>
          </a:p>
        </p:txBody>
      </p:sp>
      <p:sp>
        <p:nvSpPr>
          <p:cNvPr id="103426" name="Rectangle 3">
            <a:extLst>
              <a:ext uri="{FF2B5EF4-FFF2-40B4-BE49-F238E27FC236}">
                <a16:creationId xmlns:a16="http://schemas.microsoft.com/office/drawing/2014/main" id="{2B1ABF50-6E8C-2A41-9270-1A3E70181A85}"/>
              </a:ext>
            </a:extLst>
          </p:cNvPr>
          <p:cNvSpPr txBox="1">
            <a:spLocks noChangeArrowheads="1"/>
          </p:cNvSpPr>
          <p:nvPr/>
        </p:nvSpPr>
        <p:spPr bwMode="auto">
          <a:xfrm>
            <a:off x="1559718" y="1219200"/>
            <a:ext cx="9072563" cy="44196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lstStyle>
            <a:lvl1pPr marL="342900" indent="-3429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742950" indent="-28575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2pPr>
            <a:lvl3pPr marL="11430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3pPr>
            <a:lvl4pPr marL="16002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4pPr>
            <a:lvl5pPr marL="20574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9pPr>
          </a:lstStyle>
          <a:p>
            <a:pPr algn="ctr" eaLnBrk="0" hangingPunct="0">
              <a:spcBef>
                <a:spcPct val="20000"/>
              </a:spcBef>
              <a:buClr>
                <a:srgbClr val="FF0000"/>
              </a:buClr>
              <a:buSzPct val="35000"/>
              <a:buFont typeface="Zapf Dingbats" charset="2"/>
              <a:buNone/>
            </a:pPr>
            <a:r>
              <a:rPr kumimoji="0" lang="en-US" altLang="ru-RU" sz="2800" dirty="0">
                <a:latin typeface="Helvetica" pitchFamily="2" charset="0"/>
              </a:rPr>
              <a:t>  </a:t>
            </a:r>
            <a:r>
              <a:rPr kumimoji="0" lang="ru-RU" altLang="ru-RU" sz="2000" b="1" dirty="0">
                <a:solidFill>
                  <a:schemeClr val="tx1"/>
                </a:solidFill>
                <a:latin typeface="Helvetica" pitchFamily="2" charset="0"/>
              </a:rPr>
              <a:t>Эффекты обусловлены не только </a:t>
            </a:r>
            <a:r>
              <a:rPr kumimoji="0" lang="ru-RU" altLang="ru-RU" sz="2000" b="1" dirty="0" err="1">
                <a:solidFill>
                  <a:schemeClr val="tx1"/>
                </a:solidFill>
                <a:latin typeface="Helvetica" pitchFamily="2" charset="0"/>
              </a:rPr>
              <a:t>антикоагулянтными</a:t>
            </a:r>
            <a:r>
              <a:rPr kumimoji="0" lang="ru-RU" altLang="ru-RU" sz="2000" b="1" dirty="0">
                <a:solidFill>
                  <a:schemeClr val="tx1"/>
                </a:solidFill>
                <a:latin typeface="Helvetica" pitchFamily="2" charset="0"/>
              </a:rPr>
              <a:t> свойствами</a:t>
            </a:r>
            <a:endParaRPr kumimoji="0" lang="en-US" altLang="ru-RU" sz="2000" b="1" dirty="0">
              <a:solidFill>
                <a:schemeClr val="tx1"/>
              </a:solidFill>
              <a:latin typeface="Helvetica" pitchFamily="2" charset="0"/>
            </a:endParaRPr>
          </a:p>
          <a:p>
            <a:pPr eaLnBrk="0" hangingPunct="0">
              <a:spcBef>
                <a:spcPct val="20000"/>
              </a:spcBef>
              <a:buClr>
                <a:srgbClr val="FF0000"/>
              </a:buClr>
              <a:buSzPct val="35000"/>
              <a:buFont typeface="Zapf Dingbats" charset="2"/>
              <a:buNone/>
            </a:pPr>
            <a:endParaRPr kumimoji="0" lang="en-US" altLang="ru-RU" sz="2000" dirty="0">
              <a:solidFill>
                <a:schemeClr val="tx1"/>
              </a:solidFill>
              <a:latin typeface="Helvetica" pitchFamily="2" charset="0"/>
            </a:endParaRPr>
          </a:p>
          <a:p>
            <a:pPr eaLnBrk="0" hangingPunct="0">
              <a:spcBef>
                <a:spcPct val="20000"/>
              </a:spcBef>
              <a:buClr>
                <a:srgbClr val="FF0000"/>
              </a:buClr>
              <a:buSzPct val="35000"/>
              <a:buFont typeface="Zapf Dingbats" charset="2"/>
              <a:buChar char="l"/>
            </a:pPr>
            <a:r>
              <a:rPr kumimoji="0" lang="ru-RU" altLang="ru-RU" sz="1600" dirty="0">
                <a:solidFill>
                  <a:schemeClr val="tx1"/>
                </a:solidFill>
                <a:latin typeface="Helvetica" pitchFamily="2" charset="0"/>
              </a:rPr>
              <a:t>НМГ блокирует экспрессию </a:t>
            </a:r>
            <a:r>
              <a:rPr kumimoji="0" lang="en-US" altLang="ru-RU" sz="1600" dirty="0">
                <a:solidFill>
                  <a:schemeClr val="tx1"/>
                </a:solidFill>
                <a:latin typeface="Helvetica" pitchFamily="2" charset="0"/>
              </a:rPr>
              <a:t>TF</a:t>
            </a:r>
            <a:r>
              <a:rPr kumimoji="0" lang="ru-RU" altLang="ru-RU" sz="1600" dirty="0">
                <a:solidFill>
                  <a:schemeClr val="tx1"/>
                </a:solidFill>
                <a:latin typeface="Helvetica" pitchFamily="2" charset="0"/>
              </a:rPr>
              <a:t> на эндотелии</a:t>
            </a:r>
            <a:r>
              <a:rPr kumimoji="0" lang="en-US" altLang="ru-RU" sz="1600" dirty="0">
                <a:solidFill>
                  <a:schemeClr val="tx1"/>
                </a:solidFill>
                <a:latin typeface="Helvetica" pitchFamily="2" charset="0"/>
              </a:rPr>
              <a:t>, </a:t>
            </a:r>
            <a:r>
              <a:rPr kumimoji="0" lang="ru-RU" altLang="ru-RU" sz="1600" dirty="0">
                <a:solidFill>
                  <a:schemeClr val="tx1"/>
                </a:solidFill>
                <a:latin typeface="Helvetica" pitchFamily="2" charset="0"/>
              </a:rPr>
              <a:t>индуцируемую </a:t>
            </a:r>
            <a:r>
              <a:rPr kumimoji="0" lang="ru-RU" altLang="ru-RU" sz="1600" dirty="0" err="1">
                <a:solidFill>
                  <a:schemeClr val="tx1"/>
                </a:solidFill>
                <a:latin typeface="Helvetica" pitchFamily="2" charset="0"/>
              </a:rPr>
              <a:t>провоспалительными</a:t>
            </a:r>
            <a:r>
              <a:rPr kumimoji="0" lang="ru-RU" altLang="ru-RU" sz="1600" dirty="0">
                <a:solidFill>
                  <a:schemeClr val="tx1"/>
                </a:solidFill>
                <a:latin typeface="Helvetica" pitchFamily="2" charset="0"/>
              </a:rPr>
              <a:t> цитокинами </a:t>
            </a:r>
            <a:r>
              <a:rPr kumimoji="0" lang="en-US" altLang="ru-RU" sz="1600" dirty="0">
                <a:solidFill>
                  <a:schemeClr val="tx1"/>
                </a:solidFill>
                <a:latin typeface="Helvetica" pitchFamily="2" charset="0"/>
              </a:rPr>
              <a:t>(TNF-</a:t>
            </a:r>
            <a:r>
              <a:rPr kumimoji="0" lang="en-US" altLang="ru-RU" sz="1600" dirty="0">
                <a:solidFill>
                  <a:schemeClr val="tx1"/>
                </a:solidFill>
                <a:latin typeface="Helvetica" pitchFamily="2" charset="0"/>
                <a:sym typeface="Symbol" pitchFamily="2" charset="2"/>
              </a:rPr>
              <a:t>, IL-1b)</a:t>
            </a:r>
            <a:endParaRPr kumimoji="0" lang="ru-RU" altLang="ru-RU" sz="1600" dirty="0">
              <a:solidFill>
                <a:schemeClr val="tx1"/>
              </a:solidFill>
              <a:latin typeface="Helvetica" pitchFamily="2" charset="0"/>
              <a:sym typeface="Symbol" pitchFamily="2" charset="2"/>
            </a:endParaRPr>
          </a:p>
          <a:p>
            <a:pPr eaLnBrk="0" hangingPunct="0">
              <a:spcBef>
                <a:spcPct val="20000"/>
              </a:spcBef>
              <a:buClr>
                <a:srgbClr val="FF0000"/>
              </a:buClr>
              <a:buSzPct val="35000"/>
              <a:buFont typeface="Zapf Dingbats" charset="2"/>
              <a:buChar char="l"/>
            </a:pPr>
            <a:endParaRPr kumimoji="0" lang="en-US" altLang="ru-RU" sz="1600" dirty="0">
              <a:solidFill>
                <a:schemeClr val="tx1"/>
              </a:solidFill>
              <a:latin typeface="Helvetica" pitchFamily="2" charset="0"/>
              <a:sym typeface="Symbol" pitchFamily="2" charset="2"/>
            </a:endParaRPr>
          </a:p>
          <a:p>
            <a:pPr eaLnBrk="0" hangingPunct="0">
              <a:spcBef>
                <a:spcPct val="20000"/>
              </a:spcBef>
              <a:buClr>
                <a:srgbClr val="FF0000"/>
              </a:buClr>
              <a:buSzPct val="35000"/>
              <a:buFont typeface="Zapf Dingbats" charset="2"/>
              <a:buChar char="l"/>
            </a:pPr>
            <a:r>
              <a:rPr kumimoji="0" lang="ru-RU" altLang="ru-RU" sz="1600" dirty="0">
                <a:solidFill>
                  <a:schemeClr val="tx1"/>
                </a:solidFill>
                <a:latin typeface="Helvetica" pitchFamily="2" charset="0"/>
                <a:sym typeface="Symbol" pitchFamily="2" charset="2"/>
              </a:rPr>
              <a:t>НМГ увеличивает активность </a:t>
            </a:r>
            <a:r>
              <a:rPr kumimoji="0" lang="en-US" altLang="ru-RU" sz="1600" dirty="0">
                <a:solidFill>
                  <a:schemeClr val="tx1"/>
                </a:solidFill>
                <a:latin typeface="Helvetica" pitchFamily="2" charset="0"/>
                <a:sym typeface="Symbol" pitchFamily="2" charset="2"/>
              </a:rPr>
              <a:t>t-PA </a:t>
            </a:r>
            <a:r>
              <a:rPr kumimoji="0" lang="ru-RU" altLang="ru-RU" sz="1600" dirty="0">
                <a:solidFill>
                  <a:schemeClr val="tx1"/>
                </a:solidFill>
                <a:latin typeface="Helvetica" pitchFamily="2" charset="0"/>
                <a:sym typeface="Symbol" pitchFamily="2" charset="2"/>
              </a:rPr>
              <a:t>как в </a:t>
            </a:r>
            <a:r>
              <a:rPr kumimoji="0" lang="ru-RU" altLang="ru-RU" sz="1600" dirty="0" err="1">
                <a:solidFill>
                  <a:schemeClr val="tx1"/>
                </a:solidFill>
                <a:latin typeface="Helvetica" pitchFamily="2" charset="0"/>
                <a:sym typeface="Symbol" pitchFamily="2" charset="2"/>
              </a:rPr>
              <a:t>интактном</a:t>
            </a:r>
            <a:r>
              <a:rPr kumimoji="0" lang="ru-RU" altLang="ru-RU" sz="1600" dirty="0">
                <a:solidFill>
                  <a:schemeClr val="tx1"/>
                </a:solidFill>
                <a:latin typeface="Helvetica" pitchFamily="2" charset="0"/>
                <a:sym typeface="Symbol" pitchFamily="2" charset="2"/>
              </a:rPr>
              <a:t>, так и в индуцированном цитокинами эндотелии</a:t>
            </a:r>
          </a:p>
          <a:p>
            <a:pPr eaLnBrk="0" hangingPunct="0">
              <a:spcBef>
                <a:spcPct val="20000"/>
              </a:spcBef>
              <a:buClr>
                <a:srgbClr val="FF0000"/>
              </a:buClr>
              <a:buSzPct val="35000"/>
              <a:buFont typeface="Zapf Dingbats" charset="2"/>
              <a:buChar char="l"/>
            </a:pPr>
            <a:r>
              <a:rPr kumimoji="0" lang="ru-RU" altLang="ru-RU" sz="1600" dirty="0">
                <a:solidFill>
                  <a:schemeClr val="tx1"/>
                </a:solidFill>
                <a:latin typeface="Helvetica" pitchFamily="2" charset="0"/>
                <a:sym typeface="Symbol" pitchFamily="2" charset="2"/>
              </a:rPr>
              <a:t>Высвобождает  ингибитора пути ТФ (</a:t>
            </a:r>
            <a:r>
              <a:rPr kumimoji="0" lang="en-US" altLang="ru-RU" sz="1600" dirty="0">
                <a:solidFill>
                  <a:schemeClr val="tx1"/>
                </a:solidFill>
                <a:latin typeface="Helvetica" pitchFamily="2" charset="0"/>
                <a:sym typeface="Symbol" pitchFamily="2" charset="2"/>
              </a:rPr>
              <a:t>TFPI)</a:t>
            </a:r>
            <a:r>
              <a:rPr kumimoji="0" lang="ru-RU" altLang="ru-RU" sz="1600" dirty="0">
                <a:solidFill>
                  <a:schemeClr val="tx1"/>
                </a:solidFill>
                <a:latin typeface="Helvetica" pitchFamily="2" charset="0"/>
                <a:sym typeface="Symbol" pitchFamily="2" charset="2"/>
              </a:rPr>
              <a:t> из эндотелиальных клеток,</a:t>
            </a:r>
          </a:p>
          <a:p>
            <a:pPr marL="0" indent="0" eaLnBrk="0" hangingPunct="0">
              <a:spcBef>
                <a:spcPct val="20000"/>
              </a:spcBef>
              <a:buClr>
                <a:srgbClr val="FF0000"/>
              </a:buClr>
              <a:buSzPct val="35000"/>
            </a:pPr>
            <a:r>
              <a:rPr kumimoji="0" lang="en-US" altLang="ru-RU" sz="1600" dirty="0">
                <a:solidFill>
                  <a:schemeClr val="tx1"/>
                </a:solidFill>
                <a:latin typeface="Helvetica" pitchFamily="2" charset="0"/>
                <a:sym typeface="Symbol" pitchFamily="2" charset="2"/>
              </a:rPr>
              <a:t>     </a:t>
            </a:r>
            <a:r>
              <a:rPr kumimoji="0" lang="ru-RU" altLang="ru-RU" sz="1600" dirty="0">
                <a:solidFill>
                  <a:schemeClr val="tx1"/>
                </a:solidFill>
                <a:latin typeface="Helvetica" pitchFamily="2" charset="0"/>
                <a:sym typeface="Symbol" pitchFamily="2" charset="2"/>
              </a:rPr>
              <a:t> обладает иммуномодулирующим эффектом , </a:t>
            </a:r>
            <a:r>
              <a:rPr kumimoji="0" lang="ru-RU" altLang="ru-RU" sz="1600" dirty="0">
                <a:solidFill>
                  <a:schemeClr val="tx1"/>
                </a:solidFill>
                <a:highlight>
                  <a:srgbClr val="FFFF00"/>
                </a:highlight>
                <a:latin typeface="Helvetica" pitchFamily="2" charset="0"/>
                <a:sym typeface="Symbol" pitchFamily="2" charset="2"/>
              </a:rPr>
              <a:t>предотвращает формирование </a:t>
            </a:r>
            <a:r>
              <a:rPr kumimoji="0" lang="en-GB" altLang="ru-RU" sz="1600" dirty="0">
                <a:solidFill>
                  <a:schemeClr val="tx1"/>
                </a:solidFill>
                <a:highlight>
                  <a:srgbClr val="FFFF00"/>
                </a:highlight>
                <a:latin typeface="Helvetica" pitchFamily="2" charset="0"/>
                <a:sym typeface="Symbol" pitchFamily="2" charset="2"/>
              </a:rPr>
              <a:t>NET</a:t>
            </a:r>
            <a:r>
              <a:rPr kumimoji="0" lang="en-US" altLang="ru-RU" sz="1600" dirty="0">
                <a:solidFill>
                  <a:schemeClr val="tx1"/>
                </a:solidFill>
                <a:highlight>
                  <a:srgbClr val="FFFF00"/>
                </a:highlight>
                <a:latin typeface="Helvetica" pitchFamily="2" charset="0"/>
                <a:sym typeface="Symbol" pitchFamily="2" charset="2"/>
              </a:rPr>
              <a:t>s</a:t>
            </a:r>
            <a:endParaRPr kumimoji="0" lang="en-GB" altLang="ru-RU" sz="1600" dirty="0">
              <a:solidFill>
                <a:schemeClr val="tx1"/>
              </a:solidFill>
              <a:highlight>
                <a:srgbClr val="FFFF00"/>
              </a:highlight>
              <a:latin typeface="Helvetica" pitchFamily="2" charset="0"/>
              <a:sym typeface="Symbol" pitchFamily="2" charset="2"/>
            </a:endParaRPr>
          </a:p>
          <a:p>
            <a:pPr marL="0" indent="0" eaLnBrk="0" hangingPunct="0">
              <a:spcBef>
                <a:spcPct val="20000"/>
              </a:spcBef>
              <a:buClr>
                <a:srgbClr val="FF0000"/>
              </a:buClr>
              <a:buSzPct val="35000"/>
            </a:pPr>
            <a:r>
              <a:rPr kumimoji="0" lang="ru-RU" altLang="ru-RU" sz="1600" dirty="0">
                <a:solidFill>
                  <a:schemeClr val="tx1"/>
                </a:solidFill>
                <a:latin typeface="Helvetica" pitchFamily="2" charset="0"/>
                <a:sym typeface="Symbol" pitchFamily="2" charset="2"/>
              </a:rPr>
              <a:t> </a:t>
            </a:r>
            <a:r>
              <a:rPr kumimoji="0" lang="ru-RU" altLang="ru-RU" sz="1600" dirty="0">
                <a:solidFill>
                  <a:schemeClr val="tx1"/>
                </a:solidFill>
                <a:highlight>
                  <a:srgbClr val="FFFF00"/>
                </a:highlight>
                <a:latin typeface="Helvetica" pitchFamily="2" charset="0"/>
                <a:sym typeface="Symbol" pitchFamily="2" charset="2"/>
              </a:rPr>
              <a:t>Гепарины также могут конкурентно связываться с </a:t>
            </a:r>
            <a:r>
              <a:rPr kumimoji="0" lang="ru-RU" altLang="ru-RU" sz="1600" dirty="0" err="1">
                <a:solidFill>
                  <a:schemeClr val="tx1"/>
                </a:solidFill>
                <a:highlight>
                  <a:srgbClr val="FFFF00"/>
                </a:highlight>
                <a:latin typeface="Helvetica" pitchFamily="2" charset="0"/>
                <a:sym typeface="Symbol" pitchFamily="2" charset="2"/>
              </a:rPr>
              <a:t>коронавирусом</a:t>
            </a:r>
            <a:r>
              <a:rPr kumimoji="0" lang="ru-RU" altLang="ru-RU" sz="1600" dirty="0">
                <a:solidFill>
                  <a:schemeClr val="tx1"/>
                </a:solidFill>
                <a:highlight>
                  <a:srgbClr val="FFFF00"/>
                </a:highlight>
                <a:latin typeface="Helvetica" pitchFamily="2" charset="0"/>
                <a:sym typeface="Symbol" pitchFamily="2" charset="2"/>
              </a:rPr>
              <a:t>.</a:t>
            </a:r>
            <a:endParaRPr kumimoji="0" lang="ru-RU" altLang="ru-RU" sz="2000" dirty="0">
              <a:solidFill>
                <a:schemeClr val="tx1"/>
              </a:solidFill>
              <a:highlight>
                <a:srgbClr val="FFFF00"/>
              </a:highlight>
              <a:latin typeface="Helvetica" pitchFamily="2" charset="0"/>
              <a:sym typeface="Symbol" pitchFamily="2" charset="2"/>
            </a:endParaRPr>
          </a:p>
          <a:p>
            <a:pPr eaLnBrk="0" hangingPunct="0">
              <a:spcBef>
                <a:spcPct val="20000"/>
              </a:spcBef>
              <a:buClr>
                <a:srgbClr val="FF0000"/>
              </a:buClr>
              <a:buSzPct val="35000"/>
              <a:buFont typeface="Zapf Dingbats" charset="2"/>
              <a:buChar char="l"/>
            </a:pPr>
            <a:endParaRPr kumimoji="0" lang="ru-RU" altLang="ru-RU" sz="2000" dirty="0">
              <a:solidFill>
                <a:schemeClr val="tx1"/>
              </a:solidFill>
              <a:highlight>
                <a:srgbClr val="FFFF00"/>
              </a:highlight>
              <a:latin typeface="Helvetica" pitchFamily="2" charset="0"/>
              <a:sym typeface="Symbol" pitchFamily="2" charset="2"/>
            </a:endParaRPr>
          </a:p>
          <a:p>
            <a:pPr marL="0" indent="0" eaLnBrk="0" hangingPunct="0">
              <a:spcBef>
                <a:spcPct val="20000"/>
              </a:spcBef>
              <a:buClr>
                <a:srgbClr val="FF0000"/>
              </a:buClr>
              <a:buSzPct val="35000"/>
            </a:pPr>
            <a:endParaRPr kumimoji="0" lang="ru-RU" altLang="ru-RU" sz="2000" dirty="0">
              <a:solidFill>
                <a:schemeClr val="tx1"/>
              </a:solidFill>
              <a:highlight>
                <a:srgbClr val="FFFF00"/>
              </a:highlight>
              <a:latin typeface="Helvetica" pitchFamily="2" charset="0"/>
              <a:sym typeface="Symbol" pitchFamily="2" charset="2"/>
            </a:endParaRPr>
          </a:p>
          <a:p>
            <a:pPr algn="ctr" eaLnBrk="0" hangingPunct="0">
              <a:spcBef>
                <a:spcPct val="20000"/>
              </a:spcBef>
              <a:buClr>
                <a:srgbClr val="FF0000"/>
              </a:buClr>
              <a:buSzPct val="35000"/>
              <a:buFont typeface="Zapf Dingbats" charset="2"/>
              <a:buNone/>
            </a:pPr>
            <a:r>
              <a:rPr kumimoji="0" lang="en-US" altLang="ru-RU" sz="2000" dirty="0">
                <a:solidFill>
                  <a:schemeClr val="tx1"/>
                </a:solidFill>
                <a:highlight>
                  <a:srgbClr val="FFFF00"/>
                </a:highlight>
                <a:latin typeface="Helvetica" pitchFamily="2" charset="0"/>
                <a:sym typeface="Symbol" pitchFamily="2" charset="2"/>
              </a:rPr>
              <a:t> </a:t>
            </a:r>
            <a:r>
              <a:rPr kumimoji="0" lang="ru-RU" altLang="ru-RU" sz="2000" b="1" dirty="0" err="1">
                <a:solidFill>
                  <a:schemeClr val="tx1">
                    <a:lumMod val="95000"/>
                    <a:lumOff val="5000"/>
                  </a:schemeClr>
                </a:solidFill>
                <a:highlight>
                  <a:srgbClr val="FFFF00"/>
                </a:highlight>
                <a:latin typeface="Helvetica" pitchFamily="2" charset="0"/>
                <a:sym typeface="Symbol" pitchFamily="2" charset="2"/>
              </a:rPr>
              <a:t>Противотромботический</a:t>
            </a:r>
            <a:r>
              <a:rPr kumimoji="0" lang="ru-RU" altLang="ru-RU" sz="2000" b="1" dirty="0">
                <a:solidFill>
                  <a:schemeClr val="tx1">
                    <a:lumMod val="95000"/>
                    <a:lumOff val="5000"/>
                  </a:schemeClr>
                </a:solidFill>
                <a:highlight>
                  <a:srgbClr val="FFFF00"/>
                </a:highlight>
                <a:latin typeface="Helvetica" pitchFamily="2" charset="0"/>
                <a:sym typeface="Symbol" pitchFamily="2" charset="2"/>
              </a:rPr>
              <a:t>  и противовоспалительный эффект</a:t>
            </a:r>
          </a:p>
          <a:p>
            <a:pPr algn="ctr" eaLnBrk="0" hangingPunct="0">
              <a:spcBef>
                <a:spcPct val="20000"/>
              </a:spcBef>
              <a:buClr>
                <a:srgbClr val="FF0000"/>
              </a:buClr>
              <a:buSzPct val="35000"/>
              <a:buFont typeface="Zapf Dingbats" charset="2"/>
              <a:buNone/>
            </a:pPr>
            <a:r>
              <a:rPr kumimoji="0" lang="ru-RU" altLang="ru-RU" sz="2000" b="1" dirty="0">
                <a:solidFill>
                  <a:schemeClr val="tx1">
                    <a:lumMod val="95000"/>
                    <a:lumOff val="5000"/>
                  </a:schemeClr>
                </a:solidFill>
                <a:highlight>
                  <a:srgbClr val="FFFF00"/>
                </a:highlight>
                <a:latin typeface="Helvetica" pitchFamily="2" charset="0"/>
                <a:sym typeface="Symbol" pitchFamily="2" charset="2"/>
              </a:rPr>
              <a:t>Иммуномодулирующий и противовирусный эффекты</a:t>
            </a:r>
            <a:endParaRPr kumimoji="0" lang="en-US" altLang="ru-RU" sz="2000" b="1" dirty="0">
              <a:solidFill>
                <a:schemeClr val="tx1">
                  <a:lumMod val="95000"/>
                  <a:lumOff val="5000"/>
                </a:schemeClr>
              </a:solidFill>
              <a:highlight>
                <a:srgbClr val="FFFF00"/>
              </a:highlight>
              <a:latin typeface="Helvetica" pitchFamily="2" charset="0"/>
              <a:sym typeface="Symbol" pitchFamily="2" charset="2"/>
            </a:endParaRPr>
          </a:p>
          <a:p>
            <a:pPr eaLnBrk="0" hangingPunct="0">
              <a:spcBef>
                <a:spcPct val="20000"/>
              </a:spcBef>
              <a:buClr>
                <a:srgbClr val="FF0000"/>
              </a:buClr>
              <a:buSzPct val="35000"/>
              <a:buFont typeface="Zapf Dingbats" charset="2"/>
              <a:buChar char="l"/>
            </a:pPr>
            <a:endParaRPr kumimoji="0" lang="en-US" altLang="ru-RU" sz="2800" b="1" dirty="0">
              <a:solidFill>
                <a:srgbClr val="FAFD00"/>
              </a:solidFill>
              <a:latin typeface="Helvetica" pitchFamily="2" charset="0"/>
              <a:sym typeface="Symbol" pitchFamily="2" charset="2"/>
            </a:endParaRPr>
          </a:p>
        </p:txBody>
      </p:sp>
      <p:sp>
        <p:nvSpPr>
          <p:cNvPr id="103431" name="TextBox 9">
            <a:extLst>
              <a:ext uri="{FF2B5EF4-FFF2-40B4-BE49-F238E27FC236}">
                <a16:creationId xmlns:a16="http://schemas.microsoft.com/office/drawing/2014/main" id="{B68FB56D-D603-F447-AC1F-00B2DED627D0}"/>
              </a:ext>
            </a:extLst>
          </p:cNvPr>
          <p:cNvSpPr txBox="1">
            <a:spLocks noChangeArrowheads="1"/>
          </p:cNvSpPr>
          <p:nvPr/>
        </p:nvSpPr>
        <p:spPr bwMode="auto">
          <a:xfrm>
            <a:off x="1738314" y="6215064"/>
            <a:ext cx="8715375"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1pPr>
            <a:lvl2pPr marL="742950" indent="-28575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2pPr>
            <a:lvl3pPr marL="11430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3pPr>
            <a:lvl4pPr marL="16002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4pPr>
            <a:lvl5pPr marL="2057400" indent="-228600">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5pPr>
            <a:lvl6pPr marL="25146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6pPr>
            <a:lvl7pPr marL="29718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7pPr>
            <a:lvl8pPr marL="34290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8pPr>
            <a:lvl9pPr marL="3886200" indent="-228600" fontAlgn="base">
              <a:spcBef>
                <a:spcPct val="0"/>
              </a:spcBef>
              <a:spcAft>
                <a:spcPct val="0"/>
              </a:spcAft>
              <a:defRPr kumimoji="1" sz="1200">
                <a:solidFill>
                  <a:srgbClr val="FFFFFF"/>
                </a:solidFill>
                <a:latin typeface="Arial" panose="020B0604020202020204" pitchFamily="34" charset="0"/>
                <a:cs typeface="Arial" panose="020B0604020202020204" pitchFamily="34" charset="0"/>
                <a:sym typeface="Arial" panose="020B0604020202020204" pitchFamily="34" charset="0"/>
              </a:defRPr>
            </a:lvl9pPr>
          </a:lstStyle>
          <a:p>
            <a:endParaRPr kumimoji="0" lang="en-US" altLang="ru-RU" sz="1400" dirty="0">
              <a:solidFill>
                <a:schemeClr val="tx1"/>
              </a:solidFill>
              <a:latin typeface="Times New Roman" panose="02020603050405020304" pitchFamily="18" charset="0"/>
            </a:endParaRPr>
          </a:p>
          <a:p>
            <a:endParaRPr kumimoji="0" lang="ru-RU" altLang="ru-RU" sz="2400" dirty="0">
              <a:solidFill>
                <a:schemeClr val="tx1"/>
              </a:solidFill>
              <a:latin typeface="Times New Roman" panose="02020603050405020304" pitchFamily="18" charset="0"/>
            </a:endParaRPr>
          </a:p>
        </p:txBody>
      </p:sp>
      <p:cxnSp>
        <p:nvCxnSpPr>
          <p:cNvPr id="103432" name="Прямая соединительная линия 11">
            <a:extLst>
              <a:ext uri="{FF2B5EF4-FFF2-40B4-BE49-F238E27FC236}">
                <a16:creationId xmlns:a16="http://schemas.microsoft.com/office/drawing/2014/main" id="{78528D81-BFCB-BF4B-B3CD-14C7FB40D1C7}"/>
              </a:ext>
            </a:extLst>
          </p:cNvPr>
          <p:cNvCxnSpPr>
            <a:cxnSpLocks noChangeShapeType="1"/>
          </p:cNvCxnSpPr>
          <p:nvPr/>
        </p:nvCxnSpPr>
        <p:spPr bwMode="auto">
          <a:xfrm>
            <a:off x="4098925" y="995710"/>
            <a:ext cx="3714750" cy="1587"/>
          </a:xfrm>
          <a:prstGeom prst="line">
            <a:avLst/>
          </a:prstGeom>
          <a:noFill/>
          <a:ln w="50800">
            <a:solidFill>
              <a:srgbClr val="FF0000"/>
            </a:solidFill>
            <a:miter lim="800000"/>
            <a:headEnd/>
            <a:tailEnd/>
          </a:ln>
          <a:extLst>
            <a:ext uri="{909E8E84-426E-40DD-AFC4-6F175D3DCCD1}">
              <a14:hiddenFill xmlns:a14="http://schemas.microsoft.com/office/drawing/2010/main">
                <a:noFill/>
              </a14:hiddenFill>
            </a:ext>
          </a:extLst>
        </p:spPr>
      </p:cxnSp>
      <p:sp>
        <p:nvSpPr>
          <p:cNvPr id="2" name="Стрелка вниз 1">
            <a:extLst>
              <a:ext uri="{FF2B5EF4-FFF2-40B4-BE49-F238E27FC236}">
                <a16:creationId xmlns:a16="http://schemas.microsoft.com/office/drawing/2014/main" id="{BA55C255-01E2-844F-A5B0-B3139BABC994}"/>
              </a:ext>
            </a:extLst>
          </p:cNvPr>
          <p:cNvSpPr/>
          <p:nvPr/>
        </p:nvSpPr>
        <p:spPr>
          <a:xfrm>
            <a:off x="5471668" y="4288972"/>
            <a:ext cx="484632" cy="808998"/>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2283314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B7BB25A-1768-E145-A0EB-CA5D5B12C15C}"/>
              </a:ext>
            </a:extLst>
          </p:cNvPr>
          <p:cNvSpPr>
            <a:spLocks noGrp="1"/>
          </p:cNvSpPr>
          <p:nvPr>
            <p:ph type="title"/>
          </p:nvPr>
        </p:nvSpPr>
        <p:spPr>
          <a:xfrm>
            <a:off x="1773381" y="-292823"/>
            <a:ext cx="10515600" cy="1325563"/>
          </a:xfrm>
        </p:spPr>
        <p:txBody>
          <a:bodyPr>
            <a:normAutofit/>
          </a:bodyPr>
          <a:lstStyle/>
          <a:p>
            <a:r>
              <a:rPr lang="ru-RU" sz="2800" b="1" dirty="0" err="1"/>
              <a:t>Неантикоагулянтные</a:t>
            </a:r>
            <a:r>
              <a:rPr lang="ru-RU" sz="2800" b="1" dirty="0"/>
              <a:t> эффекты гепаринов</a:t>
            </a:r>
          </a:p>
        </p:txBody>
      </p:sp>
      <p:sp>
        <p:nvSpPr>
          <p:cNvPr id="3" name="Объект 2">
            <a:extLst>
              <a:ext uri="{FF2B5EF4-FFF2-40B4-BE49-F238E27FC236}">
                <a16:creationId xmlns:a16="http://schemas.microsoft.com/office/drawing/2014/main" id="{E8ED2A15-AA20-DC46-AFDA-744E7CEEBCB1}"/>
              </a:ext>
            </a:extLst>
          </p:cNvPr>
          <p:cNvSpPr>
            <a:spLocks noGrp="1"/>
          </p:cNvSpPr>
          <p:nvPr>
            <p:ph idx="1"/>
          </p:nvPr>
        </p:nvSpPr>
        <p:spPr>
          <a:xfrm>
            <a:off x="0" y="693015"/>
            <a:ext cx="10515600" cy="5738958"/>
          </a:xfrm>
        </p:spPr>
        <p:txBody>
          <a:bodyPr>
            <a:normAutofit/>
          </a:bodyPr>
          <a:lstStyle/>
          <a:p>
            <a:r>
              <a:rPr lang="ru-RU" sz="1800" dirty="0">
                <a:highlight>
                  <a:srgbClr val="FFFF00"/>
                </a:highlight>
              </a:rPr>
              <a:t>Гепарин может конкурировать </a:t>
            </a:r>
            <a:r>
              <a:rPr lang="ru-RU" sz="1800" dirty="0"/>
              <a:t>со связанным с клеточной поверхностью  </a:t>
            </a:r>
            <a:r>
              <a:rPr lang="ru-RU" sz="1800" dirty="0" err="1">
                <a:highlight>
                  <a:srgbClr val="FFFF00"/>
                </a:highlight>
              </a:rPr>
              <a:t>гепаран</a:t>
            </a:r>
            <a:r>
              <a:rPr lang="ru-RU" sz="1800" dirty="0">
                <a:highlight>
                  <a:srgbClr val="FFFF00"/>
                </a:highlight>
              </a:rPr>
              <a:t>-сульфатом за связь с разными типами вирусов </a:t>
            </a:r>
            <a:r>
              <a:rPr lang="ru-RU" sz="1800" dirty="0"/>
              <a:t>и таким образом </a:t>
            </a:r>
            <a:r>
              <a:rPr lang="ru-RU" sz="1800" dirty="0">
                <a:highlight>
                  <a:srgbClr val="FFFF00"/>
                </a:highlight>
              </a:rPr>
              <a:t>ослаблять взаимодействие последних с клетками – мишенями и подавлять инфекцию</a:t>
            </a:r>
            <a:endParaRPr lang="en-US" sz="1800" dirty="0">
              <a:highlight>
                <a:srgbClr val="FFFF00"/>
              </a:highlight>
            </a:endParaRPr>
          </a:p>
          <a:p>
            <a:pPr marL="0" indent="0">
              <a:buNone/>
            </a:pPr>
            <a:r>
              <a:rPr lang="ru-RU" sz="1800" dirty="0">
                <a:highlight>
                  <a:srgbClr val="FFFF00"/>
                </a:highlight>
              </a:rPr>
              <a:t> </a:t>
            </a:r>
          </a:p>
          <a:p>
            <a:r>
              <a:rPr lang="ru-RU" sz="1800" dirty="0"/>
              <a:t>Гепарин </a:t>
            </a:r>
            <a:r>
              <a:rPr lang="ru-RU" sz="1800" dirty="0">
                <a:highlight>
                  <a:srgbClr val="FFFF00"/>
                </a:highlight>
              </a:rPr>
              <a:t>связывает </a:t>
            </a:r>
            <a:r>
              <a:rPr lang="en-US" sz="1800" dirty="0">
                <a:highlight>
                  <a:srgbClr val="FFFF00"/>
                </a:highlight>
              </a:rPr>
              <a:t>P- </a:t>
            </a:r>
            <a:r>
              <a:rPr lang="ru-RU" sz="1800" dirty="0" err="1">
                <a:highlight>
                  <a:srgbClr val="FFFF00"/>
                </a:highlight>
              </a:rPr>
              <a:t>селектины</a:t>
            </a:r>
            <a:r>
              <a:rPr lang="ru-RU" sz="1800" dirty="0">
                <a:highlight>
                  <a:srgbClr val="FFFF00"/>
                </a:highlight>
              </a:rPr>
              <a:t> </a:t>
            </a:r>
            <a:r>
              <a:rPr lang="ru-RU" sz="1800" dirty="0"/>
              <a:t>на поверхности активированных  эндотелиальных клеток и тромбоцитов и </a:t>
            </a:r>
            <a:r>
              <a:rPr lang="en-US" sz="1800" dirty="0"/>
              <a:t> </a:t>
            </a:r>
            <a:r>
              <a:rPr lang="en-US" sz="1800" dirty="0">
                <a:highlight>
                  <a:srgbClr val="FFFF00"/>
                </a:highlight>
              </a:rPr>
              <a:t>L-</a:t>
            </a:r>
            <a:r>
              <a:rPr lang="ru-RU" sz="1800" dirty="0" err="1">
                <a:highlight>
                  <a:srgbClr val="FFFF00"/>
                </a:highlight>
              </a:rPr>
              <a:t>селектины</a:t>
            </a:r>
            <a:r>
              <a:rPr lang="ru-RU" sz="1800" dirty="0">
                <a:highlight>
                  <a:srgbClr val="FFFF00"/>
                </a:highlight>
              </a:rPr>
              <a:t> </a:t>
            </a:r>
            <a:r>
              <a:rPr lang="ru-RU" sz="1800" dirty="0"/>
              <a:t>на поверхности лейкоцитов, проявляя </a:t>
            </a:r>
            <a:r>
              <a:rPr lang="ru-RU" sz="1800" dirty="0">
                <a:highlight>
                  <a:srgbClr val="FFFF00"/>
                </a:highlight>
              </a:rPr>
              <a:t>противовоспалительные и </a:t>
            </a:r>
            <a:r>
              <a:rPr lang="ru-RU" sz="1800" dirty="0" err="1">
                <a:highlight>
                  <a:srgbClr val="FFFF00"/>
                </a:highlight>
              </a:rPr>
              <a:t>антиметастстические</a:t>
            </a:r>
            <a:r>
              <a:rPr lang="ru-RU" sz="1800" dirty="0">
                <a:highlight>
                  <a:srgbClr val="FFFF00"/>
                </a:highlight>
              </a:rPr>
              <a:t> эффекты в условиях опухолевого роста</a:t>
            </a:r>
            <a:endParaRPr lang="en-US" sz="1800" dirty="0">
              <a:highlight>
                <a:srgbClr val="FFFF00"/>
              </a:highlight>
            </a:endParaRPr>
          </a:p>
          <a:p>
            <a:pPr marL="0" indent="0">
              <a:buNone/>
            </a:pPr>
            <a:endParaRPr lang="en-US" sz="1800" dirty="0">
              <a:highlight>
                <a:srgbClr val="FFFF00"/>
              </a:highlight>
            </a:endParaRPr>
          </a:p>
          <a:p>
            <a:r>
              <a:rPr lang="ru-RU" sz="1800" dirty="0"/>
              <a:t>Добавление экзогенного гепарина может конкурировать с клеточно-связанными эндотелиальными </a:t>
            </a:r>
            <a:r>
              <a:rPr lang="ru-RU" sz="1800" dirty="0" err="1"/>
              <a:t>гликозаминогликанами</a:t>
            </a:r>
            <a:r>
              <a:rPr lang="ru-RU" sz="1800" dirty="0"/>
              <a:t> (ГАГ) за связывание с пулом иммобилизованного сосудистого фактора роста </a:t>
            </a:r>
            <a:r>
              <a:rPr lang="en-US" sz="1800" dirty="0"/>
              <a:t>(VEGF)</a:t>
            </a:r>
            <a:r>
              <a:rPr lang="ru-RU" sz="1800" dirty="0"/>
              <a:t>, фактора роста фибробластов (</a:t>
            </a:r>
            <a:r>
              <a:rPr lang="en-US" sz="1800" dirty="0"/>
              <a:t>FGF)  </a:t>
            </a:r>
            <a:r>
              <a:rPr lang="ru-RU" sz="1800" dirty="0"/>
              <a:t>и фактора роста тромбоцитов (</a:t>
            </a:r>
            <a:r>
              <a:rPr lang="en-US" sz="1800" dirty="0"/>
              <a:t>PDGF)</a:t>
            </a:r>
            <a:r>
              <a:rPr lang="ru-RU" sz="1800" dirty="0"/>
              <a:t> и </a:t>
            </a:r>
            <a:r>
              <a:rPr lang="ru-RU" sz="1800" dirty="0">
                <a:highlight>
                  <a:srgbClr val="FFFF00"/>
                </a:highlight>
              </a:rPr>
              <a:t>стабилизировать эти комплексы «фактор роста-рецептор»</a:t>
            </a:r>
          </a:p>
          <a:p>
            <a:r>
              <a:rPr lang="ru-RU" sz="1800" dirty="0">
                <a:highlight>
                  <a:srgbClr val="FFFF00"/>
                </a:highlight>
              </a:rPr>
              <a:t>! Для стимулирования активности сосудистого</a:t>
            </a:r>
            <a:r>
              <a:rPr lang="en-US" sz="1800" dirty="0">
                <a:highlight>
                  <a:srgbClr val="FFFF00"/>
                </a:highlight>
              </a:rPr>
              <a:t> </a:t>
            </a:r>
            <a:r>
              <a:rPr lang="ru-RU" sz="1800" dirty="0">
                <a:highlight>
                  <a:srgbClr val="FFFF00"/>
                </a:highlight>
              </a:rPr>
              <a:t>эндотелиального фактора роста </a:t>
            </a:r>
            <a:r>
              <a:rPr lang="en-GB" sz="1800" dirty="0">
                <a:highlight>
                  <a:srgbClr val="FFFF00"/>
                </a:highlight>
              </a:rPr>
              <a:t>VEGF </a:t>
            </a:r>
            <a:r>
              <a:rPr lang="ru-RU" sz="1800" dirty="0"/>
              <a:t>требуется растворимый </a:t>
            </a:r>
            <a:r>
              <a:rPr lang="ru-RU" sz="1800" dirty="0">
                <a:highlight>
                  <a:srgbClr val="FFFF00"/>
                </a:highlight>
              </a:rPr>
              <a:t>гепарин с длиной цепи более 22 сахаридов</a:t>
            </a:r>
            <a:r>
              <a:rPr lang="ru-RU" sz="1800" dirty="0"/>
              <a:t>, в то время как длина </a:t>
            </a:r>
            <a:r>
              <a:rPr lang="ru-RU" sz="1800" dirty="0">
                <a:highlight>
                  <a:srgbClr val="FFFF00"/>
                </a:highlight>
              </a:rPr>
              <a:t>цепи менее 18 </a:t>
            </a:r>
            <a:r>
              <a:rPr lang="ru-RU" sz="1800" dirty="0" err="1">
                <a:highlight>
                  <a:srgbClr val="FFFF00"/>
                </a:highlight>
              </a:rPr>
              <a:t>сахаридных</a:t>
            </a:r>
            <a:r>
              <a:rPr lang="ru-RU" sz="1800" dirty="0">
                <a:highlight>
                  <a:srgbClr val="FFFF00"/>
                </a:highlight>
              </a:rPr>
              <a:t> единиц приводит к ингибированию связывания </a:t>
            </a:r>
            <a:r>
              <a:rPr lang="en-GB" sz="1800" dirty="0">
                <a:highlight>
                  <a:srgbClr val="FFFF00"/>
                </a:highlight>
              </a:rPr>
              <a:t>VEGF </a:t>
            </a:r>
            <a:r>
              <a:rPr lang="ru-RU" sz="1800" dirty="0">
                <a:highlight>
                  <a:srgbClr val="FFFF00"/>
                </a:highlight>
              </a:rPr>
              <a:t>с его рецептором</a:t>
            </a:r>
            <a:r>
              <a:rPr lang="ru-RU" sz="2000" dirty="0"/>
              <a:t>. </a:t>
            </a:r>
          </a:p>
          <a:p>
            <a:r>
              <a:rPr lang="ru-RU" sz="2000" b="1" dirty="0">
                <a:highlight>
                  <a:srgbClr val="FF0000"/>
                </a:highlight>
              </a:rPr>
              <a:t>!Именно низкомолекулярный гепарин (НМГ) является мощным ингибитором как </a:t>
            </a:r>
            <a:r>
              <a:rPr lang="ru-RU" sz="2000" b="1" dirty="0" err="1">
                <a:highlight>
                  <a:srgbClr val="FF0000"/>
                </a:highlight>
              </a:rPr>
              <a:t>ангиогенеза</a:t>
            </a:r>
            <a:r>
              <a:rPr lang="ru-RU" sz="2000" b="1" dirty="0">
                <a:highlight>
                  <a:srgbClr val="FF0000"/>
                </a:highlight>
              </a:rPr>
              <a:t>, так и фиброза</a:t>
            </a:r>
            <a:r>
              <a:rPr lang="en-US" sz="2000" b="1" dirty="0">
                <a:highlight>
                  <a:srgbClr val="FF0000"/>
                </a:highlight>
              </a:rPr>
              <a:t> </a:t>
            </a:r>
          </a:p>
          <a:p>
            <a:r>
              <a:rPr lang="ru-RU" sz="2000" b="1" dirty="0">
                <a:highlight>
                  <a:srgbClr val="FF0000"/>
                </a:highlight>
              </a:rPr>
              <a:t>В условиях </a:t>
            </a:r>
            <a:r>
              <a:rPr lang="en-US" sz="2000" b="1" dirty="0">
                <a:highlight>
                  <a:srgbClr val="FF0000"/>
                </a:highlight>
              </a:rPr>
              <a:t>COVID-19 </a:t>
            </a:r>
            <a:r>
              <a:rPr lang="ru-RU" sz="2000" b="1" dirty="0">
                <a:highlight>
                  <a:srgbClr val="FF0000"/>
                </a:highlight>
              </a:rPr>
              <a:t>применение НМГ предпочтительно!</a:t>
            </a:r>
            <a:endParaRPr lang="en-US" sz="2000" b="1" dirty="0">
              <a:highlight>
                <a:srgbClr val="FF0000"/>
              </a:highlight>
            </a:endParaRPr>
          </a:p>
          <a:p>
            <a:endParaRPr lang="ru-RU" sz="2000" b="1" dirty="0">
              <a:highlight>
                <a:srgbClr val="FF0000"/>
              </a:highlight>
            </a:endParaRPr>
          </a:p>
        </p:txBody>
      </p:sp>
      <p:sp>
        <p:nvSpPr>
          <p:cNvPr id="4" name="Прямоугольник 3">
            <a:extLst>
              <a:ext uri="{FF2B5EF4-FFF2-40B4-BE49-F238E27FC236}">
                <a16:creationId xmlns:a16="http://schemas.microsoft.com/office/drawing/2014/main" id="{92C96996-1FFE-4941-93CD-38C3F6B9462A}"/>
              </a:ext>
            </a:extLst>
          </p:cNvPr>
          <p:cNvSpPr/>
          <p:nvPr/>
        </p:nvSpPr>
        <p:spPr>
          <a:xfrm>
            <a:off x="0" y="6262651"/>
            <a:ext cx="11111344" cy="938719"/>
          </a:xfrm>
          <a:prstGeom prst="rect">
            <a:avLst/>
          </a:prstGeom>
        </p:spPr>
        <p:txBody>
          <a:bodyPr wrap="square">
            <a:spAutoFit/>
          </a:bodyPr>
          <a:lstStyle/>
          <a:p>
            <a:r>
              <a:rPr lang="en-GB" sz="1100" dirty="0">
                <a:solidFill>
                  <a:srgbClr val="333333"/>
                </a:solidFill>
                <a:latin typeface="Verdana" panose="020B0604030504040204" pitchFamily="34" charset="0"/>
                <a:hlinkClick r:id="rId2"/>
              </a:rPr>
              <a:t>Danielle M. H. Beurskens</a:t>
            </a:r>
            <a:r>
              <a:rPr lang="en-GB" sz="1100" dirty="0">
                <a:solidFill>
                  <a:srgbClr val="000000"/>
                </a:solidFill>
                <a:latin typeface="Verdana" panose="020B0604030504040204" pitchFamily="34" charset="0"/>
              </a:rPr>
              <a:t>  </a:t>
            </a:r>
            <a:r>
              <a:rPr lang="en-GB" sz="1100" i="1" dirty="0">
                <a:solidFill>
                  <a:srgbClr val="000000"/>
                </a:solidFill>
                <a:latin typeface="Verdana" panose="020B0604030504040204" pitchFamily="34" charset="0"/>
              </a:rPr>
              <a:t>,</a:t>
            </a:r>
            <a:r>
              <a:rPr lang="en-GB" sz="1100" dirty="0" err="1">
                <a:solidFill>
                  <a:srgbClr val="000000"/>
                </a:solidFill>
                <a:latin typeface="Verdana" panose="020B0604030504040204" pitchFamily="34" charset="0"/>
              </a:rPr>
              <a:t>Joram</a:t>
            </a:r>
            <a:r>
              <a:rPr lang="en-GB" sz="1100" dirty="0">
                <a:solidFill>
                  <a:srgbClr val="000000"/>
                </a:solidFill>
                <a:latin typeface="Verdana" panose="020B0604030504040204" pitchFamily="34" charset="0"/>
              </a:rPr>
              <a:t> P. </a:t>
            </a:r>
            <a:r>
              <a:rPr lang="en-GB" sz="1100" dirty="0" err="1">
                <a:solidFill>
                  <a:srgbClr val="000000"/>
                </a:solidFill>
                <a:latin typeface="Verdana" panose="020B0604030504040204" pitchFamily="34" charset="0"/>
              </a:rPr>
              <a:t>Huckriede</a:t>
            </a:r>
            <a:r>
              <a:rPr lang="en-GB" sz="1100" i="1" dirty="0">
                <a:solidFill>
                  <a:srgbClr val="000000"/>
                </a:solidFill>
                <a:latin typeface="Verdana" panose="020B0604030504040204" pitchFamily="34" charset="0"/>
              </a:rPr>
              <a:t>, </a:t>
            </a:r>
            <a:r>
              <a:rPr lang="en-GB" sz="1100" dirty="0">
                <a:solidFill>
                  <a:srgbClr val="000000"/>
                </a:solidFill>
                <a:latin typeface="Verdana" panose="020B0604030504040204" pitchFamily="34" charset="0"/>
              </a:rPr>
              <a:t>Roy Schrijver</a:t>
            </a:r>
            <a:r>
              <a:rPr lang="en-GB" sz="1100" i="1" dirty="0">
                <a:solidFill>
                  <a:srgbClr val="000000"/>
                </a:solidFill>
                <a:latin typeface="Verdana" panose="020B0604030504040204" pitchFamily="34" charset="0"/>
              </a:rPr>
              <a:t>, </a:t>
            </a:r>
            <a:r>
              <a:rPr lang="en-GB" sz="1100" dirty="0">
                <a:solidFill>
                  <a:srgbClr val="000000"/>
                </a:solidFill>
                <a:latin typeface="Verdana" panose="020B0604030504040204" pitchFamily="34" charset="0"/>
              </a:rPr>
              <a:t>H. Coenraad </a:t>
            </a:r>
            <a:r>
              <a:rPr lang="en-GB" sz="1100" dirty="0" err="1">
                <a:solidFill>
                  <a:srgbClr val="000000"/>
                </a:solidFill>
                <a:latin typeface="Verdana" panose="020B0604030504040204" pitchFamily="34" charset="0"/>
              </a:rPr>
              <a:t>Hemker</a:t>
            </a:r>
            <a:r>
              <a:rPr lang="en-GB" sz="1100" i="1" dirty="0">
                <a:solidFill>
                  <a:srgbClr val="000000"/>
                </a:solidFill>
                <a:latin typeface="Verdana" panose="020B0604030504040204" pitchFamily="34" charset="0"/>
              </a:rPr>
              <a:t>, </a:t>
            </a:r>
            <a:r>
              <a:rPr lang="en-GB" sz="1100" dirty="0">
                <a:solidFill>
                  <a:srgbClr val="000000"/>
                </a:solidFill>
                <a:latin typeface="Verdana" panose="020B0604030504040204" pitchFamily="34" charset="0"/>
              </a:rPr>
              <a:t>Chris P. </a:t>
            </a:r>
            <a:r>
              <a:rPr lang="en-GB" sz="1100" dirty="0" err="1">
                <a:solidFill>
                  <a:srgbClr val="000000"/>
                </a:solidFill>
                <a:latin typeface="Verdana" panose="020B0604030504040204" pitchFamily="34" charset="0"/>
              </a:rPr>
              <a:t>Reutelingsperger</a:t>
            </a:r>
            <a:r>
              <a:rPr lang="en-GB" sz="1100" i="1" dirty="0">
                <a:solidFill>
                  <a:srgbClr val="000000"/>
                </a:solidFill>
                <a:latin typeface="Verdana" panose="020B0604030504040204" pitchFamily="34" charset="0"/>
              </a:rPr>
              <a:t>, </a:t>
            </a:r>
            <a:r>
              <a:rPr lang="en-GB" sz="1100" dirty="0">
                <a:solidFill>
                  <a:srgbClr val="000000"/>
                </a:solidFill>
                <a:latin typeface="Verdana" panose="020B0604030504040204" pitchFamily="34" charset="0"/>
              </a:rPr>
              <a:t>Gerry A. F. </a:t>
            </a:r>
            <a:r>
              <a:rPr lang="en-GB" sz="1100" dirty="0" err="1">
                <a:solidFill>
                  <a:srgbClr val="000000"/>
                </a:solidFill>
                <a:latin typeface="Verdana" panose="020B0604030504040204" pitchFamily="34" charset="0"/>
              </a:rPr>
              <a:t>Nicolaes</a:t>
            </a:r>
            <a:r>
              <a:rPr lang="en-GB" sz="1100" dirty="0">
                <a:solidFill>
                  <a:srgbClr val="000000"/>
                </a:solidFill>
                <a:latin typeface="Verdana" panose="020B0604030504040204" pitchFamily="34" charset="0"/>
              </a:rPr>
              <a:t>.</a:t>
            </a:r>
          </a:p>
          <a:p>
            <a:r>
              <a:rPr lang="en-GB" sz="1100" dirty="0">
                <a:solidFill>
                  <a:srgbClr val="000000"/>
                </a:solidFill>
                <a:latin typeface="Verdana" panose="020B0604030504040204" pitchFamily="34" charset="0"/>
              </a:rPr>
              <a:t> </a:t>
            </a:r>
            <a:r>
              <a:rPr lang="en-GB" sz="1100" b="1" dirty="0"/>
              <a:t>The Anticoagulant and </a:t>
            </a:r>
            <a:r>
              <a:rPr lang="en-GB" sz="1100" b="1" dirty="0" err="1"/>
              <a:t>Nonanticoagulant</a:t>
            </a:r>
            <a:r>
              <a:rPr lang="en-GB" sz="1100" b="1" dirty="0"/>
              <a:t> Properties of Heparin. </a:t>
            </a:r>
            <a:r>
              <a:rPr lang="en-GB" sz="1100" dirty="0" err="1"/>
              <a:t>Thromb</a:t>
            </a:r>
            <a:r>
              <a:rPr lang="en-GB" sz="1100" dirty="0"/>
              <a:t> </a:t>
            </a:r>
            <a:r>
              <a:rPr lang="en-GB" sz="1100" dirty="0" err="1"/>
              <a:t>Haemost</a:t>
            </a:r>
            <a:r>
              <a:rPr lang="en-GB" sz="1100" dirty="0"/>
              <a:t> 2020; 120(10): 1371-1383</a:t>
            </a:r>
            <a:br>
              <a:rPr lang="en-GB" sz="1100" dirty="0"/>
            </a:br>
            <a:r>
              <a:rPr lang="en-GB" sz="1100" dirty="0"/>
              <a:t>DOI: 10.1055/s-0040-1715460</a:t>
            </a:r>
            <a:endParaRPr lang="en-GB" sz="1100" dirty="0">
              <a:solidFill>
                <a:srgbClr val="000000"/>
              </a:solidFill>
              <a:latin typeface="Verdana" panose="020B0604030504040204" pitchFamily="34" charset="0"/>
            </a:endParaRPr>
          </a:p>
          <a:p>
            <a:br>
              <a:rPr lang="en-GB" sz="1100" dirty="0"/>
            </a:br>
            <a:endParaRPr lang="ru-RU" sz="1100" dirty="0"/>
          </a:p>
        </p:txBody>
      </p:sp>
      <p:sp>
        <p:nvSpPr>
          <p:cNvPr id="5" name="Овал 4">
            <a:extLst>
              <a:ext uri="{FF2B5EF4-FFF2-40B4-BE49-F238E27FC236}">
                <a16:creationId xmlns:a16="http://schemas.microsoft.com/office/drawing/2014/main" id="{6C3BB52D-D281-D441-8EEF-562F6D6EBF95}"/>
              </a:ext>
            </a:extLst>
          </p:cNvPr>
          <p:cNvSpPr/>
          <p:nvPr/>
        </p:nvSpPr>
        <p:spPr>
          <a:xfrm>
            <a:off x="162046" y="3981690"/>
            <a:ext cx="9664860" cy="1180619"/>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724483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1F4078-9A28-F843-9F2D-E7E9ABCAC0E2}"/>
              </a:ext>
            </a:extLst>
          </p:cNvPr>
          <p:cNvSpPr>
            <a:spLocks noGrp="1"/>
          </p:cNvSpPr>
          <p:nvPr>
            <p:ph type="title"/>
          </p:nvPr>
        </p:nvSpPr>
        <p:spPr>
          <a:xfrm>
            <a:off x="838200" y="-246094"/>
            <a:ext cx="10515600" cy="1325563"/>
          </a:xfrm>
        </p:spPr>
        <p:txBody>
          <a:bodyPr>
            <a:normAutofit/>
          </a:bodyPr>
          <a:lstStyle/>
          <a:p>
            <a:r>
              <a:rPr lang="ru-RU" sz="3200" b="1" dirty="0">
                <a:solidFill>
                  <a:schemeClr val="accent1"/>
                </a:solidFill>
              </a:rPr>
              <a:t>Противовирусные эффекты гепарина</a:t>
            </a:r>
          </a:p>
        </p:txBody>
      </p:sp>
      <p:sp>
        <p:nvSpPr>
          <p:cNvPr id="3" name="Объект 2">
            <a:extLst>
              <a:ext uri="{FF2B5EF4-FFF2-40B4-BE49-F238E27FC236}">
                <a16:creationId xmlns:a16="http://schemas.microsoft.com/office/drawing/2014/main" id="{129906AB-AF56-A74B-8DCE-F7211B0453E1}"/>
              </a:ext>
            </a:extLst>
          </p:cNvPr>
          <p:cNvSpPr>
            <a:spLocks noGrp="1"/>
          </p:cNvSpPr>
          <p:nvPr>
            <p:ph idx="1"/>
          </p:nvPr>
        </p:nvSpPr>
        <p:spPr>
          <a:xfrm>
            <a:off x="308633" y="747942"/>
            <a:ext cx="10515600" cy="5945821"/>
          </a:xfrm>
        </p:spPr>
        <p:txBody>
          <a:bodyPr>
            <a:normAutofit lnSpcReduction="10000"/>
          </a:bodyPr>
          <a:lstStyle/>
          <a:p>
            <a:r>
              <a:rPr lang="ru-RU" sz="2200" dirty="0"/>
              <a:t>Согласно анализу трехмерной структуры, активный</a:t>
            </a:r>
          </a:p>
          <a:p>
            <a:pPr marL="0" indent="0">
              <a:buNone/>
            </a:pPr>
            <a:r>
              <a:rPr lang="ru-RU" sz="2200" dirty="0">
                <a:highlight>
                  <a:srgbClr val="FFFF00"/>
                </a:highlight>
              </a:rPr>
              <a:t>сайт </a:t>
            </a:r>
            <a:r>
              <a:rPr lang="en-GB" sz="2200" dirty="0">
                <a:highlight>
                  <a:srgbClr val="FFFF00"/>
                </a:highlight>
              </a:rPr>
              <a:t>M</a:t>
            </a:r>
            <a:r>
              <a:rPr lang="ru-RU" sz="2200" dirty="0">
                <a:highlight>
                  <a:srgbClr val="FFFF00"/>
                </a:highlight>
              </a:rPr>
              <a:t>-</a:t>
            </a:r>
            <a:r>
              <a:rPr lang="en-GB" sz="2200" dirty="0">
                <a:highlight>
                  <a:srgbClr val="FFFF00"/>
                </a:highlight>
              </a:rPr>
              <a:t>pro </a:t>
            </a:r>
            <a:r>
              <a:rPr lang="ru-RU" sz="2200" dirty="0">
                <a:highlight>
                  <a:srgbClr val="FFFF00"/>
                </a:highlight>
              </a:rPr>
              <a:t> </a:t>
            </a:r>
            <a:r>
              <a:rPr lang="en-GB" sz="2200" dirty="0">
                <a:highlight>
                  <a:srgbClr val="FFFF00"/>
                </a:highlight>
              </a:rPr>
              <a:t>SARS-CoV-2 </a:t>
            </a:r>
            <a:r>
              <a:rPr lang="ru-RU" sz="2200" dirty="0">
                <a:highlight>
                  <a:srgbClr val="FFFF00"/>
                </a:highlight>
              </a:rPr>
              <a:t>имеет структурное сходство</a:t>
            </a:r>
          </a:p>
          <a:p>
            <a:pPr marL="0" indent="0">
              <a:buNone/>
            </a:pPr>
            <a:r>
              <a:rPr lang="ru-RU" sz="2200" dirty="0">
                <a:highlight>
                  <a:srgbClr val="FFFF00"/>
                </a:highlight>
              </a:rPr>
              <a:t> с активным сайтом </a:t>
            </a:r>
            <a:r>
              <a:rPr lang="en-GB" sz="2200" dirty="0" err="1">
                <a:highlight>
                  <a:srgbClr val="FFFF00"/>
                </a:highlight>
              </a:rPr>
              <a:t>FXa</a:t>
            </a:r>
            <a:r>
              <a:rPr lang="en-GB" sz="2200" dirty="0">
                <a:highlight>
                  <a:srgbClr val="FFFF00"/>
                </a:highlight>
              </a:rPr>
              <a:t> </a:t>
            </a:r>
            <a:r>
              <a:rPr lang="ru-RU" sz="2200" dirty="0">
                <a:highlight>
                  <a:srgbClr val="FFFF00"/>
                </a:highlight>
              </a:rPr>
              <a:t>и тромбином и может напрямую</a:t>
            </a:r>
          </a:p>
          <a:p>
            <a:pPr marL="0" indent="0">
              <a:buNone/>
            </a:pPr>
            <a:r>
              <a:rPr lang="ru-RU" sz="2200" dirty="0">
                <a:highlight>
                  <a:srgbClr val="FFFF00"/>
                </a:highlight>
              </a:rPr>
              <a:t> активировать свертывание крови</a:t>
            </a:r>
            <a:r>
              <a:rPr lang="ru-RU" sz="2200" dirty="0"/>
              <a:t>. </a:t>
            </a:r>
            <a:r>
              <a:rPr lang="en-GB" sz="2200" dirty="0"/>
              <a:t>M</a:t>
            </a:r>
            <a:r>
              <a:rPr lang="ru-RU" sz="2200" dirty="0"/>
              <a:t>-</a:t>
            </a:r>
            <a:r>
              <a:rPr lang="en-GB" sz="2200" dirty="0"/>
              <a:t>pro </a:t>
            </a:r>
            <a:r>
              <a:rPr lang="ru-RU" sz="2200" dirty="0"/>
              <a:t>уникален для вируса и</a:t>
            </a:r>
          </a:p>
          <a:p>
            <a:pPr marL="0" indent="0">
              <a:buNone/>
            </a:pPr>
            <a:r>
              <a:rPr lang="ru-RU" sz="2200" dirty="0"/>
              <a:t>не обнаруживается в клетках хозяина, являясь важной мишенью для разработка противовирусных средств</a:t>
            </a:r>
          </a:p>
          <a:p>
            <a:pPr marL="0" indent="0">
              <a:buNone/>
            </a:pPr>
            <a:endParaRPr lang="ru-RU" sz="2200" dirty="0"/>
          </a:p>
          <a:p>
            <a:pPr marL="0" indent="0">
              <a:buNone/>
            </a:pPr>
            <a:r>
              <a:rPr lang="ru-RU" sz="2200" dirty="0"/>
              <a:t>   Эксперименты показали, что прямые </a:t>
            </a:r>
            <a:r>
              <a:rPr lang="ru-RU" sz="2200" dirty="0">
                <a:highlight>
                  <a:srgbClr val="FFFF00"/>
                </a:highlight>
              </a:rPr>
              <a:t>ингибиторы </a:t>
            </a:r>
            <a:r>
              <a:rPr lang="en-GB" sz="2200" dirty="0" err="1">
                <a:highlight>
                  <a:srgbClr val="FFFF00"/>
                </a:highlight>
              </a:rPr>
              <a:t>FXa</a:t>
            </a:r>
            <a:r>
              <a:rPr lang="en-GB" sz="2200" dirty="0">
                <a:highlight>
                  <a:srgbClr val="FFFF00"/>
                </a:highlight>
              </a:rPr>
              <a:t> </a:t>
            </a:r>
            <a:r>
              <a:rPr lang="ru-RU" sz="2200" dirty="0" err="1"/>
              <a:t>апиксабан</a:t>
            </a:r>
            <a:endParaRPr lang="ru-RU" sz="2200" dirty="0"/>
          </a:p>
          <a:p>
            <a:pPr marL="0" indent="0">
              <a:buNone/>
            </a:pPr>
            <a:r>
              <a:rPr lang="ru-RU" sz="2200" dirty="0"/>
              <a:t>и </a:t>
            </a:r>
            <a:r>
              <a:rPr lang="ru-RU" sz="2200" dirty="0" err="1"/>
              <a:t>бетриксабан</a:t>
            </a:r>
            <a:r>
              <a:rPr lang="ru-RU" sz="2200" dirty="0"/>
              <a:t> и прямой ингибитор тромбина </a:t>
            </a:r>
            <a:r>
              <a:rPr lang="ru-RU" sz="2200" dirty="0" err="1"/>
              <a:t>аргатробан</a:t>
            </a:r>
            <a:r>
              <a:rPr lang="ru-RU" sz="2200" dirty="0"/>
              <a:t> могут </a:t>
            </a:r>
            <a:r>
              <a:rPr lang="ru-RU" sz="2200" dirty="0">
                <a:highlight>
                  <a:srgbClr val="FFFF00"/>
                </a:highlight>
              </a:rPr>
              <a:t>ингибировать инвазию </a:t>
            </a:r>
            <a:r>
              <a:rPr lang="en-GB" sz="2200" dirty="0">
                <a:highlight>
                  <a:srgbClr val="FFFF00"/>
                </a:highlight>
              </a:rPr>
              <a:t>SARS-CoV-2</a:t>
            </a:r>
          </a:p>
          <a:p>
            <a:pPr marL="0" indent="0">
              <a:buNone/>
            </a:pPr>
            <a:endParaRPr lang="en-GB" sz="2200" dirty="0">
              <a:highlight>
                <a:srgbClr val="FFFF00"/>
              </a:highlight>
            </a:endParaRPr>
          </a:p>
          <a:p>
            <a:pPr marL="0" indent="0">
              <a:buNone/>
            </a:pPr>
            <a:r>
              <a:rPr lang="ru-RU" sz="2200" dirty="0"/>
              <a:t>Предположительно </a:t>
            </a:r>
            <a:r>
              <a:rPr lang="ru-RU" sz="2200" dirty="0">
                <a:highlight>
                  <a:srgbClr val="FF0000"/>
                </a:highlight>
              </a:rPr>
              <a:t>гепарины !!!за </a:t>
            </a:r>
            <a:r>
              <a:rPr lang="ru-RU" sz="2200" dirty="0"/>
              <a:t>счет усиления активности антитромбина (АТ) против </a:t>
            </a:r>
            <a:r>
              <a:rPr lang="en-GB" sz="2200" dirty="0" err="1"/>
              <a:t>FXa</a:t>
            </a:r>
            <a:r>
              <a:rPr lang="en-GB" sz="2200" dirty="0"/>
              <a:t> </a:t>
            </a:r>
            <a:r>
              <a:rPr lang="ru-RU" sz="2200" dirty="0"/>
              <a:t>и тромбина или через прямое связывание с внеклеточными </a:t>
            </a:r>
            <a:r>
              <a:rPr lang="en-US" sz="2200" dirty="0"/>
              <a:t>M-pro</a:t>
            </a:r>
            <a:r>
              <a:rPr lang="ru-RU" sz="2200" dirty="0"/>
              <a:t> </a:t>
            </a:r>
            <a:r>
              <a:rPr lang="ru-RU" sz="2200" dirty="0">
                <a:highlight>
                  <a:srgbClr val="FFFF00"/>
                </a:highlight>
              </a:rPr>
              <a:t>также могут нарушать</a:t>
            </a:r>
          </a:p>
          <a:p>
            <a:pPr marL="0" indent="0">
              <a:buNone/>
            </a:pPr>
            <a:r>
              <a:rPr lang="en-GB" sz="2200" dirty="0">
                <a:highlight>
                  <a:srgbClr val="FFFF00"/>
                </a:highlight>
              </a:rPr>
              <a:t>SARS-CoV2</a:t>
            </a:r>
            <a:r>
              <a:rPr lang="ru-RU" sz="2200" dirty="0">
                <a:highlight>
                  <a:srgbClr val="FFFF00"/>
                </a:highlight>
              </a:rPr>
              <a:t> -</a:t>
            </a:r>
            <a:r>
              <a:rPr lang="en-GB" sz="2200" dirty="0">
                <a:highlight>
                  <a:srgbClr val="FFFF00"/>
                </a:highlight>
              </a:rPr>
              <a:t> M</a:t>
            </a:r>
            <a:r>
              <a:rPr lang="ru-RU" sz="2200" dirty="0">
                <a:highlight>
                  <a:srgbClr val="FFFF00"/>
                </a:highlight>
              </a:rPr>
              <a:t>-</a:t>
            </a:r>
            <a:r>
              <a:rPr lang="en-GB" sz="2200" dirty="0">
                <a:highlight>
                  <a:srgbClr val="FFFF00"/>
                </a:highlight>
              </a:rPr>
              <a:t>pro </a:t>
            </a:r>
            <a:r>
              <a:rPr lang="ru-RU" sz="2200" dirty="0">
                <a:highlight>
                  <a:srgbClr val="FFFF00"/>
                </a:highlight>
              </a:rPr>
              <a:t>патологические пути</a:t>
            </a:r>
            <a:endParaRPr lang="en-US" sz="2200" dirty="0"/>
          </a:p>
          <a:p>
            <a:pPr marL="0" indent="0">
              <a:buNone/>
            </a:pPr>
            <a:r>
              <a:rPr lang="en-US" sz="2200" dirty="0">
                <a:highlight>
                  <a:srgbClr val="FFFF00"/>
                </a:highlight>
              </a:rPr>
              <a:t>                                                                                                    </a:t>
            </a:r>
            <a:r>
              <a:rPr lang="en-US" sz="1100" dirty="0">
                <a:highlight>
                  <a:srgbClr val="FFFF00"/>
                </a:highlight>
              </a:rPr>
              <a:t>Sam Schulman et al , May 15,2020 Thrombosis and </a:t>
            </a:r>
            <a:r>
              <a:rPr lang="en-US" sz="1100" dirty="0" err="1">
                <a:highlight>
                  <a:srgbClr val="FFFF00"/>
                </a:highlight>
              </a:rPr>
              <a:t>Haemostasis</a:t>
            </a:r>
            <a:endParaRPr lang="en-GB" sz="1100" dirty="0">
              <a:highlight>
                <a:srgbClr val="FFFF00"/>
              </a:highlight>
            </a:endParaRPr>
          </a:p>
          <a:p>
            <a:pPr marL="0" indent="0">
              <a:buNone/>
            </a:pPr>
            <a:endParaRPr lang="en-GB" sz="1600" dirty="0">
              <a:highlight>
                <a:srgbClr val="FFFF00"/>
              </a:highlight>
            </a:endParaRPr>
          </a:p>
          <a:p>
            <a:pPr marL="0" indent="0">
              <a:buNone/>
            </a:pPr>
            <a:endParaRPr lang="ru-RU" dirty="0"/>
          </a:p>
        </p:txBody>
      </p:sp>
      <p:sp>
        <p:nvSpPr>
          <p:cNvPr id="5" name="Заголовок 1">
            <a:extLst>
              <a:ext uri="{FF2B5EF4-FFF2-40B4-BE49-F238E27FC236}">
                <a16:creationId xmlns:a16="http://schemas.microsoft.com/office/drawing/2014/main" id="{6958F606-2EAF-444B-8153-C197957F951D}"/>
              </a:ext>
            </a:extLst>
          </p:cNvPr>
          <p:cNvSpPr txBox="1">
            <a:spLocks/>
          </p:cNvSpPr>
          <p:nvPr/>
        </p:nvSpPr>
        <p:spPr>
          <a:xfrm>
            <a:off x="617730" y="-41971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ru-RU" dirty="0"/>
          </a:p>
        </p:txBody>
      </p:sp>
    </p:spTree>
    <p:extLst>
      <p:ext uri="{BB962C8B-B14F-4D97-AF65-F5344CB8AC3E}">
        <p14:creationId xmlns:p14="http://schemas.microsoft.com/office/powerpoint/2010/main" val="3880966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B9A215B4-CF56-1748-847C-ADF81D5FAA05}"/>
              </a:ext>
            </a:extLst>
          </p:cNvPr>
          <p:cNvSpPr>
            <a:spLocks noGrp="1"/>
          </p:cNvSpPr>
          <p:nvPr>
            <p:ph type="title"/>
          </p:nvPr>
        </p:nvSpPr>
        <p:spPr>
          <a:xfrm>
            <a:off x="723900" y="-175202"/>
            <a:ext cx="10515600" cy="1325563"/>
          </a:xfrm>
        </p:spPr>
        <p:txBody>
          <a:bodyPr>
            <a:normAutofit/>
          </a:bodyPr>
          <a:lstStyle/>
          <a:p>
            <a:r>
              <a:rPr lang="ru-RU" sz="3600" b="1" dirty="0" err="1">
                <a:solidFill>
                  <a:schemeClr val="accent1"/>
                </a:solidFill>
              </a:rPr>
              <a:t>Неантикоагулянтные</a:t>
            </a:r>
            <a:r>
              <a:rPr lang="ru-RU" sz="3600" b="1" dirty="0">
                <a:solidFill>
                  <a:schemeClr val="accent1"/>
                </a:solidFill>
              </a:rPr>
              <a:t> эффекты гепаринов</a:t>
            </a:r>
          </a:p>
        </p:txBody>
      </p:sp>
      <p:sp>
        <p:nvSpPr>
          <p:cNvPr id="3" name="Объект 2">
            <a:extLst>
              <a:ext uri="{FF2B5EF4-FFF2-40B4-BE49-F238E27FC236}">
                <a16:creationId xmlns:a16="http://schemas.microsoft.com/office/drawing/2014/main" id="{940FA939-131A-3345-9833-C0F399411BB1}"/>
              </a:ext>
            </a:extLst>
          </p:cNvPr>
          <p:cNvSpPr>
            <a:spLocks noGrp="1"/>
          </p:cNvSpPr>
          <p:nvPr>
            <p:ph idx="1"/>
          </p:nvPr>
        </p:nvSpPr>
        <p:spPr>
          <a:xfrm>
            <a:off x="723900" y="816913"/>
            <a:ext cx="10515600" cy="4351338"/>
          </a:xfrm>
        </p:spPr>
        <p:txBody>
          <a:bodyPr>
            <a:normAutofit/>
          </a:bodyPr>
          <a:lstStyle/>
          <a:p>
            <a:pPr marL="0" indent="0">
              <a:buNone/>
            </a:pPr>
            <a:r>
              <a:rPr lang="ru-RU" sz="2400" dirty="0">
                <a:solidFill>
                  <a:srgbClr val="0070C0"/>
                </a:solidFill>
              </a:rPr>
              <a:t>- </a:t>
            </a:r>
            <a:r>
              <a:rPr lang="ru-RU" sz="2400" dirty="0"/>
              <a:t>Гепарин может конкурентно связываться с </a:t>
            </a:r>
            <a:r>
              <a:rPr lang="ru-RU" sz="2400" dirty="0" err="1"/>
              <a:t>прокоагулянтными</a:t>
            </a:r>
            <a:r>
              <a:rPr lang="ru-RU" sz="2400" dirty="0"/>
              <a:t> цитокинами и </a:t>
            </a:r>
            <a:r>
              <a:rPr lang="ru-RU" sz="2400" dirty="0" err="1"/>
              <a:t>хемокинами</a:t>
            </a:r>
            <a:r>
              <a:rPr lang="ru-RU" sz="2400" dirty="0"/>
              <a:t>, предотвращая их связь с </a:t>
            </a:r>
            <a:r>
              <a:rPr lang="ru-RU" sz="2400" dirty="0" err="1"/>
              <a:t>лигандами</a:t>
            </a:r>
            <a:endParaRPr lang="ru-RU" sz="2400" dirty="0"/>
          </a:p>
          <a:p>
            <a:pPr marL="0" indent="0">
              <a:buNone/>
            </a:pPr>
            <a:endParaRPr lang="ru-RU" sz="2400" dirty="0"/>
          </a:p>
          <a:p>
            <a:pPr marL="0" indent="0">
              <a:buNone/>
            </a:pPr>
            <a:r>
              <a:rPr lang="ru-RU" sz="2400" dirty="0"/>
              <a:t>- В эксперименте у кроликов </a:t>
            </a:r>
            <a:r>
              <a:rPr lang="ru-RU" sz="2400" dirty="0">
                <a:highlight>
                  <a:srgbClr val="FFFF00"/>
                </a:highlight>
              </a:rPr>
              <a:t>назначение гепарина и </a:t>
            </a:r>
            <a:r>
              <a:rPr lang="ru-RU" sz="2400" dirty="0" err="1">
                <a:highlight>
                  <a:srgbClr val="FFFF00"/>
                </a:highlight>
              </a:rPr>
              <a:t>гепаран</a:t>
            </a:r>
            <a:r>
              <a:rPr lang="ru-RU" sz="2400" dirty="0">
                <a:highlight>
                  <a:srgbClr val="FFFF00"/>
                </a:highlight>
              </a:rPr>
              <a:t>-сульфата непосредственно перед  инъекционным введением гистонов </a:t>
            </a:r>
            <a:r>
              <a:rPr lang="ru-RU" sz="2400" dirty="0"/>
              <a:t> предотвращало аккумуляцию гистонов в легких и , соответственно, цитотоксические эффекты последних. </a:t>
            </a:r>
          </a:p>
          <a:p>
            <a:pPr marL="0" indent="0">
              <a:buNone/>
            </a:pPr>
            <a:r>
              <a:rPr lang="ru-RU" sz="2400" dirty="0"/>
              <a:t> Возможные выводы:</a:t>
            </a:r>
          </a:p>
          <a:p>
            <a:pPr marL="0" indent="0">
              <a:buNone/>
            </a:pPr>
            <a:r>
              <a:rPr lang="ru-RU" sz="2400" dirty="0">
                <a:solidFill>
                  <a:srgbClr val="0070C0"/>
                </a:solidFill>
              </a:rPr>
              <a:t> </a:t>
            </a:r>
            <a:r>
              <a:rPr lang="ru-RU" sz="2400" dirty="0">
                <a:solidFill>
                  <a:srgbClr val="002060"/>
                </a:solidFill>
              </a:rPr>
              <a:t>1) Гепарин проявляет </a:t>
            </a:r>
            <a:r>
              <a:rPr lang="ru-RU" sz="2400" dirty="0" err="1">
                <a:solidFill>
                  <a:srgbClr val="002060"/>
                </a:solidFill>
              </a:rPr>
              <a:t>неантикоагулянтные</a:t>
            </a:r>
            <a:r>
              <a:rPr lang="ru-RU" sz="2400" dirty="0">
                <a:solidFill>
                  <a:srgbClr val="002060"/>
                </a:solidFill>
              </a:rPr>
              <a:t> противовоспалительные эффекты</a:t>
            </a:r>
          </a:p>
          <a:p>
            <a:pPr marL="0" indent="0">
              <a:buNone/>
            </a:pPr>
            <a:r>
              <a:rPr lang="ru-RU" sz="2400" dirty="0">
                <a:solidFill>
                  <a:srgbClr val="002060"/>
                </a:solidFill>
              </a:rPr>
              <a:t> 2) </a:t>
            </a:r>
            <a:r>
              <a:rPr lang="ru-RU" sz="2400" dirty="0">
                <a:solidFill>
                  <a:srgbClr val="002060"/>
                </a:solidFill>
                <a:highlight>
                  <a:srgbClr val="FFFF00"/>
                </a:highlight>
              </a:rPr>
              <a:t>Гепарины необходимо назначать как можно раньше в условиях высокого риска развития </a:t>
            </a:r>
            <a:r>
              <a:rPr lang="en-US" sz="2400" dirty="0">
                <a:solidFill>
                  <a:srgbClr val="002060"/>
                </a:solidFill>
                <a:highlight>
                  <a:srgbClr val="FFFF00"/>
                </a:highlight>
              </a:rPr>
              <a:t>NET</a:t>
            </a:r>
            <a:r>
              <a:rPr lang="ru-RU" sz="2400" dirty="0" err="1">
                <a:solidFill>
                  <a:srgbClr val="002060"/>
                </a:solidFill>
                <a:highlight>
                  <a:srgbClr val="FFFF00"/>
                </a:highlight>
              </a:rPr>
              <a:t>оза</a:t>
            </a:r>
            <a:r>
              <a:rPr lang="ru-RU" sz="2400" dirty="0">
                <a:solidFill>
                  <a:srgbClr val="002060"/>
                </a:solidFill>
                <a:highlight>
                  <a:srgbClr val="FFFF00"/>
                </a:highlight>
              </a:rPr>
              <a:t> (как при </a:t>
            </a:r>
            <a:r>
              <a:rPr lang="en-US" sz="2400" dirty="0">
                <a:solidFill>
                  <a:srgbClr val="002060"/>
                </a:solidFill>
                <a:highlight>
                  <a:srgbClr val="FFFF00"/>
                </a:highlight>
              </a:rPr>
              <a:t>COVID-19?)</a:t>
            </a:r>
            <a:endParaRPr lang="ru-RU" sz="2400" dirty="0">
              <a:solidFill>
                <a:srgbClr val="002060"/>
              </a:solidFill>
              <a:highlight>
                <a:srgbClr val="FFFF00"/>
              </a:highlight>
            </a:endParaRPr>
          </a:p>
          <a:p>
            <a:pPr marL="0" indent="0">
              <a:buNone/>
            </a:pPr>
            <a:endParaRPr lang="ru-RU" sz="2400" dirty="0">
              <a:solidFill>
                <a:srgbClr val="002060"/>
              </a:solidFill>
              <a:highlight>
                <a:srgbClr val="FFFF00"/>
              </a:highlight>
            </a:endParaRPr>
          </a:p>
        </p:txBody>
      </p:sp>
      <p:sp>
        <p:nvSpPr>
          <p:cNvPr id="5" name="Прямоугольник 4">
            <a:extLst>
              <a:ext uri="{FF2B5EF4-FFF2-40B4-BE49-F238E27FC236}">
                <a16:creationId xmlns:a16="http://schemas.microsoft.com/office/drawing/2014/main" id="{4B9AD4B6-98BC-B84E-B5C3-EFE2D5795255}"/>
              </a:ext>
            </a:extLst>
          </p:cNvPr>
          <p:cNvSpPr/>
          <p:nvPr/>
        </p:nvSpPr>
        <p:spPr>
          <a:xfrm>
            <a:off x="723900" y="5837200"/>
            <a:ext cx="9050482" cy="646331"/>
          </a:xfrm>
          <a:prstGeom prst="rect">
            <a:avLst/>
          </a:prstGeom>
        </p:spPr>
        <p:txBody>
          <a:bodyPr wrap="square">
            <a:spAutoFit/>
          </a:bodyPr>
          <a:lstStyle/>
          <a:p>
            <a:r>
              <a:rPr lang="en-GB" sz="1200" dirty="0">
                <a:hlinkClick r:id="rId2"/>
              </a:rPr>
              <a:t>Craig G Freeman</a:t>
            </a:r>
            <a:r>
              <a:rPr lang="en-GB" sz="1200" baseline="30000" dirty="0"/>
              <a:t> </a:t>
            </a:r>
            <a:r>
              <a:rPr lang="en-GB" sz="1200" baseline="30000" dirty="0">
                <a:hlinkClick r:id="rId3"/>
              </a:rPr>
              <a:t>1</a:t>
            </a:r>
            <a:r>
              <a:rPr lang="en-GB" sz="1200" dirty="0"/>
              <a:t>, </a:t>
            </a:r>
            <a:r>
              <a:rPr lang="en-GB" sz="1200" dirty="0">
                <a:hlinkClick r:id="rId4"/>
              </a:rPr>
              <a:t>Christopher R Parish</a:t>
            </a:r>
            <a:r>
              <a:rPr lang="en-GB" sz="1200" dirty="0"/>
              <a:t>, </a:t>
            </a:r>
            <a:r>
              <a:rPr lang="en-GB" sz="1200" dirty="0">
                <a:hlinkClick r:id="rId5"/>
              </a:rPr>
              <a:t>Karen J Knox</a:t>
            </a:r>
            <a:r>
              <a:rPr lang="en-GB" sz="1200" dirty="0"/>
              <a:t>, </a:t>
            </a:r>
            <a:r>
              <a:rPr lang="en-GB" sz="1200" dirty="0">
                <a:hlinkClick r:id="rId6"/>
              </a:rPr>
              <a:t>Jessica L Blackmore</a:t>
            </a:r>
            <a:r>
              <a:rPr lang="en-GB" sz="1200" dirty="0"/>
              <a:t>, </a:t>
            </a:r>
            <a:r>
              <a:rPr lang="en-GB" sz="1200" dirty="0">
                <a:hlinkClick r:id="rId7"/>
              </a:rPr>
              <a:t>Sergei A Lobov</a:t>
            </a:r>
            <a:r>
              <a:rPr lang="en-GB" sz="1200" dirty="0"/>
              <a:t>, </a:t>
            </a:r>
            <a:r>
              <a:rPr lang="en-GB" sz="1200" dirty="0">
                <a:hlinkClick r:id="rId8"/>
              </a:rPr>
              <a:t>David W King</a:t>
            </a:r>
            <a:r>
              <a:rPr lang="en-GB" sz="1200" dirty="0"/>
              <a:t>, </a:t>
            </a:r>
            <a:r>
              <a:rPr lang="en-GB" sz="1200" dirty="0">
                <a:hlinkClick r:id="rId9"/>
              </a:rPr>
              <a:t>Tim J Senden</a:t>
            </a:r>
            <a:r>
              <a:rPr lang="en-GB" sz="1200" dirty="0"/>
              <a:t>, </a:t>
            </a:r>
            <a:r>
              <a:rPr lang="en-GB" sz="1200" dirty="0">
                <a:hlinkClick r:id="rId10"/>
              </a:rPr>
              <a:t>Ross W Stephens</a:t>
            </a:r>
            <a:r>
              <a:rPr lang="en-GB" sz="1200" dirty="0"/>
              <a:t>.</a:t>
            </a:r>
            <a:r>
              <a:rPr lang="en-GB" sz="1200" b="1" dirty="0"/>
              <a:t> </a:t>
            </a:r>
          </a:p>
          <a:p>
            <a:r>
              <a:rPr lang="en-GB" sz="1200" b="1" dirty="0"/>
              <a:t>The accumulation of circulating histones on heparan sulphate in the capillary glycocalyx of the lungs. </a:t>
            </a:r>
            <a:r>
              <a:rPr lang="en-GB" sz="1200" dirty="0">
                <a:solidFill>
                  <a:srgbClr val="212121"/>
                </a:solidFill>
                <a:latin typeface="BlinkMacSystemFont"/>
              </a:rPr>
              <a:t>Biomaterials. 2013 Jul;34(22):5670-6. </a:t>
            </a:r>
            <a:r>
              <a:rPr lang="en-GB" sz="1200" dirty="0" err="1">
                <a:solidFill>
                  <a:srgbClr val="212121"/>
                </a:solidFill>
                <a:latin typeface="BlinkMacSystemFont"/>
              </a:rPr>
              <a:t>doi</a:t>
            </a:r>
            <a:r>
              <a:rPr lang="en-GB" sz="1200" dirty="0">
                <a:solidFill>
                  <a:srgbClr val="212121"/>
                </a:solidFill>
                <a:latin typeface="BlinkMacSystemFont"/>
              </a:rPr>
              <a:t>: 10.1016/j.biomaterials.2013.03.091. </a:t>
            </a:r>
            <a:r>
              <a:rPr lang="en-GB" sz="1200" dirty="0" err="1">
                <a:solidFill>
                  <a:srgbClr val="212121"/>
                </a:solidFill>
                <a:latin typeface="BlinkMacSystemFont"/>
              </a:rPr>
              <a:t>Epub</a:t>
            </a:r>
            <a:r>
              <a:rPr lang="en-GB" sz="1200" dirty="0">
                <a:solidFill>
                  <a:srgbClr val="212121"/>
                </a:solidFill>
                <a:latin typeface="BlinkMacSystemFont"/>
              </a:rPr>
              <a:t> 2013 Apr 25. PMID: 23623426.</a:t>
            </a:r>
            <a:endParaRPr lang="ru-RU" sz="1200" dirty="0"/>
          </a:p>
        </p:txBody>
      </p:sp>
      <p:sp>
        <p:nvSpPr>
          <p:cNvPr id="4" name="Овал 3">
            <a:extLst>
              <a:ext uri="{FF2B5EF4-FFF2-40B4-BE49-F238E27FC236}">
                <a16:creationId xmlns:a16="http://schemas.microsoft.com/office/drawing/2014/main" id="{7E2BB0D3-2B82-6440-A3B7-4D53A74D4CC3}"/>
              </a:ext>
            </a:extLst>
          </p:cNvPr>
          <p:cNvSpPr/>
          <p:nvPr/>
        </p:nvSpPr>
        <p:spPr>
          <a:xfrm>
            <a:off x="254643" y="2078181"/>
            <a:ext cx="10984857" cy="115115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7437161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азвание 1"/>
          <p:cNvSpPr>
            <a:spLocks noGrp="1"/>
          </p:cNvSpPr>
          <p:nvPr>
            <p:ph type="title"/>
          </p:nvPr>
        </p:nvSpPr>
        <p:spPr>
          <a:xfrm>
            <a:off x="1847850" y="260350"/>
            <a:ext cx="8229600" cy="1143000"/>
          </a:xfrm>
        </p:spPr>
        <p:txBody>
          <a:bodyPr/>
          <a:lstStyle/>
          <a:p>
            <a:pPr>
              <a:defRPr/>
            </a:pPr>
            <a:r>
              <a:rPr lang="ru-RU" sz="3600" dirty="0" err="1">
                <a:solidFill>
                  <a:schemeClr val="accent1"/>
                </a:solidFill>
                <a:latin typeface="Arial" charset="0"/>
              </a:rPr>
              <a:t>Неантикоагулянтные</a:t>
            </a:r>
            <a:r>
              <a:rPr lang="ru-RU" sz="3600" dirty="0">
                <a:solidFill>
                  <a:schemeClr val="accent1"/>
                </a:solidFill>
                <a:latin typeface="Arial" charset="0"/>
              </a:rPr>
              <a:t> биологические эффекты НМГ</a:t>
            </a:r>
          </a:p>
        </p:txBody>
      </p:sp>
      <p:sp>
        <p:nvSpPr>
          <p:cNvPr id="3" name="Содержимое 2"/>
          <p:cNvSpPr>
            <a:spLocks noGrp="1"/>
          </p:cNvSpPr>
          <p:nvPr>
            <p:ph idx="1"/>
          </p:nvPr>
        </p:nvSpPr>
        <p:spPr>
          <a:xfrm>
            <a:off x="1988916" y="1773821"/>
            <a:ext cx="7543800" cy="4114800"/>
          </a:xfrm>
        </p:spPr>
        <p:txBody>
          <a:bodyPr>
            <a:normAutofit lnSpcReduction="10000"/>
          </a:bodyPr>
          <a:lstStyle/>
          <a:p>
            <a:pPr>
              <a:defRPr/>
            </a:pPr>
            <a:r>
              <a:rPr lang="en-US" dirty="0">
                <a:latin typeface="Arial" charset="0"/>
              </a:rPr>
              <a:t> </a:t>
            </a:r>
            <a:r>
              <a:rPr lang="ru-RU" dirty="0">
                <a:latin typeface="Arial" charset="0"/>
              </a:rPr>
              <a:t>НМГ имитируют эффект протеина </a:t>
            </a:r>
            <a:r>
              <a:rPr lang="en-US" dirty="0">
                <a:highlight>
                  <a:srgbClr val="FFFF00"/>
                </a:highlight>
                <a:latin typeface="Arial" charset="0"/>
              </a:rPr>
              <a:t>Syndecan-1</a:t>
            </a:r>
            <a:r>
              <a:rPr lang="ru-RU" dirty="0">
                <a:highlight>
                  <a:srgbClr val="FFFF00"/>
                </a:highlight>
                <a:latin typeface="Arial" charset="0"/>
              </a:rPr>
              <a:t>,</a:t>
            </a:r>
            <a:r>
              <a:rPr lang="ru-RU" dirty="0">
                <a:latin typeface="Arial" charset="0"/>
              </a:rPr>
              <a:t> который играет важную роль </a:t>
            </a:r>
            <a:r>
              <a:rPr lang="ru-RU" dirty="0">
                <a:highlight>
                  <a:srgbClr val="FFFF00"/>
                </a:highlight>
                <a:latin typeface="Arial" charset="0"/>
              </a:rPr>
              <a:t>в заживлении ран (процессы репарации), поддерживает клеточный морфогенез и модулирует воспалительный ответ</a:t>
            </a:r>
          </a:p>
          <a:p>
            <a:pPr>
              <a:defRPr/>
            </a:pPr>
            <a:endParaRPr lang="ru-RU" dirty="0">
              <a:highlight>
                <a:srgbClr val="FFFF00"/>
              </a:highlight>
              <a:latin typeface="Arial" charset="0"/>
            </a:endParaRPr>
          </a:p>
          <a:p>
            <a:pPr>
              <a:defRPr/>
            </a:pPr>
            <a:r>
              <a:rPr lang="ru-RU" dirty="0">
                <a:latin typeface="Arial" charset="0"/>
              </a:rPr>
              <a:t>Экспрессия </a:t>
            </a:r>
            <a:r>
              <a:rPr lang="en-US" dirty="0">
                <a:highlight>
                  <a:srgbClr val="FFFF00"/>
                </a:highlight>
                <a:latin typeface="Arial" charset="0"/>
              </a:rPr>
              <a:t>Syndecan-1</a:t>
            </a:r>
            <a:r>
              <a:rPr lang="ru-RU" dirty="0">
                <a:highlight>
                  <a:srgbClr val="FFFF00"/>
                </a:highlight>
                <a:latin typeface="Arial" charset="0"/>
              </a:rPr>
              <a:t> обратно коррелирует с экспрессией </a:t>
            </a:r>
            <a:r>
              <a:rPr lang="en-US" dirty="0">
                <a:highlight>
                  <a:srgbClr val="FFFF00"/>
                </a:highlight>
                <a:latin typeface="Arial" charset="0"/>
              </a:rPr>
              <a:t>Il-1β </a:t>
            </a:r>
            <a:r>
              <a:rPr lang="ru-RU" dirty="0" err="1">
                <a:highlight>
                  <a:srgbClr val="FFFF00"/>
                </a:highlight>
                <a:latin typeface="Arial" charset="0"/>
              </a:rPr>
              <a:t>мРНК</a:t>
            </a:r>
            <a:r>
              <a:rPr lang="ru-RU" dirty="0">
                <a:highlight>
                  <a:srgbClr val="FFFF00"/>
                </a:highlight>
                <a:latin typeface="Arial" charset="0"/>
              </a:rPr>
              <a:t>  </a:t>
            </a:r>
            <a:r>
              <a:rPr lang="ru-RU" dirty="0">
                <a:latin typeface="Arial" charset="0"/>
              </a:rPr>
              <a:t>в условиях воспаления в эксперименте у мышей с колитом</a:t>
            </a:r>
          </a:p>
        </p:txBody>
      </p:sp>
      <p:sp>
        <p:nvSpPr>
          <p:cNvPr id="4" name="Овал 3"/>
          <p:cNvSpPr>
            <a:spLocks noChangeArrowheads="1"/>
          </p:cNvSpPr>
          <p:nvPr/>
        </p:nvSpPr>
        <p:spPr bwMode="auto">
          <a:xfrm>
            <a:off x="2135188" y="2133600"/>
            <a:ext cx="2305050" cy="503238"/>
          </a:xfrm>
          <a:prstGeom prst="ellipse">
            <a:avLst/>
          </a:prstGeom>
          <a:noFill/>
          <a:ln w="9525">
            <a:solidFill>
              <a:srgbClr val="FF0000"/>
            </a:solidFill>
            <a:round/>
            <a:headEnd/>
            <a:tailEnd/>
          </a:ln>
          <a:effectLst>
            <a:outerShdw blurRad="40000" dist="23000" dir="5400000" rotWithShape="0">
              <a:srgbClr val="000000">
                <a:alpha val="34998"/>
              </a:srgbClr>
            </a:outerShdw>
          </a:effectLst>
          <a:extLst>
            <a:ext uri="{909E8E84-426E-40dd-AFC4-6F175D3DCCD1}">
              <a14:hiddenFill xmlns="" xmlns:a14="http://schemas.microsoft.com/office/drawing/2010/main">
                <a:solidFill>
                  <a:srgbClr val="FFFFFF"/>
                </a:solidFill>
              </a14:hiddenFill>
            </a:ext>
          </a:extLst>
        </p:spPr>
        <p:txBody>
          <a:bodyPr anchor="ctr"/>
          <a:lstStyle/>
          <a:p>
            <a:pPr algn="ctr" eaLnBrk="1" hangingPunct="1">
              <a:defRPr/>
            </a:pPr>
            <a:endParaRPr lang="ru-RU">
              <a:solidFill>
                <a:schemeClr val="lt1"/>
              </a:solidFill>
            </a:endParaRPr>
          </a:p>
        </p:txBody>
      </p:sp>
    </p:spTree>
    <p:extLst>
      <p:ext uri="{BB962C8B-B14F-4D97-AF65-F5344CB8AC3E}">
        <p14:creationId xmlns:p14="http://schemas.microsoft.com/office/powerpoint/2010/main" val="41274375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53FC162-DA67-5843-91B5-B80B87E78F68}"/>
              </a:ext>
            </a:extLst>
          </p:cNvPr>
          <p:cNvSpPr>
            <a:spLocks noGrp="1"/>
          </p:cNvSpPr>
          <p:nvPr>
            <p:ph type="title"/>
          </p:nvPr>
        </p:nvSpPr>
        <p:spPr>
          <a:xfrm>
            <a:off x="744682" y="-144968"/>
            <a:ext cx="10515600" cy="1325563"/>
          </a:xfrm>
        </p:spPr>
        <p:txBody>
          <a:bodyPr>
            <a:normAutofit/>
          </a:bodyPr>
          <a:lstStyle/>
          <a:p>
            <a:r>
              <a:rPr lang="ru-RU" sz="2800" b="1" dirty="0" err="1"/>
              <a:t>Неантикоагулянтные</a:t>
            </a:r>
            <a:r>
              <a:rPr lang="ru-RU" sz="2800" b="1" dirty="0"/>
              <a:t> противовоспалительные и </a:t>
            </a:r>
            <a:r>
              <a:rPr lang="ru-RU" sz="2800" b="1" dirty="0" err="1"/>
              <a:t>протективные</a:t>
            </a:r>
            <a:r>
              <a:rPr lang="ru-RU" sz="2800" b="1" dirty="0"/>
              <a:t> эффекты гепаринов</a:t>
            </a:r>
          </a:p>
        </p:txBody>
      </p:sp>
      <p:sp>
        <p:nvSpPr>
          <p:cNvPr id="3" name="Объект 2">
            <a:extLst>
              <a:ext uri="{FF2B5EF4-FFF2-40B4-BE49-F238E27FC236}">
                <a16:creationId xmlns:a16="http://schemas.microsoft.com/office/drawing/2014/main" id="{EE8F4DF8-24BD-AE47-8546-2D33A0B5AF70}"/>
              </a:ext>
            </a:extLst>
          </p:cNvPr>
          <p:cNvSpPr>
            <a:spLocks noGrp="1"/>
          </p:cNvSpPr>
          <p:nvPr>
            <p:ph idx="1"/>
          </p:nvPr>
        </p:nvSpPr>
        <p:spPr>
          <a:xfrm>
            <a:off x="744682" y="1253331"/>
            <a:ext cx="10515600" cy="5751626"/>
          </a:xfrm>
        </p:spPr>
        <p:txBody>
          <a:bodyPr>
            <a:normAutofit fontScale="92500" lnSpcReduction="10000"/>
          </a:bodyPr>
          <a:lstStyle/>
          <a:p>
            <a:r>
              <a:rPr lang="ru-RU" sz="2000" dirty="0"/>
              <a:t>Как НФГ, так и НМГ </a:t>
            </a:r>
            <a:r>
              <a:rPr lang="ru-RU" sz="2000" dirty="0">
                <a:highlight>
                  <a:srgbClr val="FFFF00"/>
                </a:highlight>
              </a:rPr>
              <a:t>снижают секвестрацию нейтрофилов и проницаемость легких с сопутствующей защитой тканей на крысиной модели острого повреждения легких, вызванного </a:t>
            </a:r>
            <a:r>
              <a:rPr lang="ru-RU" sz="2000" dirty="0" err="1">
                <a:highlight>
                  <a:srgbClr val="FFFF00"/>
                </a:highlight>
              </a:rPr>
              <a:t>липополисахаридами</a:t>
            </a:r>
            <a:r>
              <a:rPr lang="ru-RU" sz="2000" dirty="0">
                <a:highlight>
                  <a:srgbClr val="FFFF00"/>
                </a:highlight>
              </a:rPr>
              <a:t> (ЛПС) </a:t>
            </a:r>
            <a:endParaRPr lang="ru-RU" sz="2000" dirty="0"/>
          </a:p>
          <a:p>
            <a:r>
              <a:rPr lang="ru-RU" sz="2000" dirty="0"/>
              <a:t>! Гепарины, </a:t>
            </a:r>
            <a:r>
              <a:rPr lang="ru-RU" sz="2000" dirty="0">
                <a:highlight>
                  <a:srgbClr val="FFFF00"/>
                </a:highlight>
              </a:rPr>
              <a:t>лишенные </a:t>
            </a:r>
            <a:r>
              <a:rPr lang="ru-RU" sz="2000" dirty="0" err="1">
                <a:highlight>
                  <a:srgbClr val="FFFF00"/>
                </a:highlight>
              </a:rPr>
              <a:t>антикоагулянтной</a:t>
            </a:r>
            <a:r>
              <a:rPr lang="ru-RU" sz="2000" dirty="0">
                <a:highlight>
                  <a:srgbClr val="FFFF00"/>
                </a:highlight>
              </a:rPr>
              <a:t> активности</a:t>
            </a:r>
            <a:r>
              <a:rPr lang="ru-RU" sz="2000" dirty="0"/>
              <a:t>, </a:t>
            </a:r>
            <a:r>
              <a:rPr lang="ru-RU" sz="2000" dirty="0">
                <a:highlight>
                  <a:srgbClr val="FFFF00"/>
                </a:highlight>
              </a:rPr>
              <a:t>уменьшают инфильтрацию нейтрофилов и защищают легкие</a:t>
            </a:r>
            <a:r>
              <a:rPr lang="ru-RU" sz="2000" dirty="0"/>
              <a:t> на мышиной модели </a:t>
            </a:r>
            <a:r>
              <a:rPr lang="en-GB" sz="2000" dirty="0"/>
              <a:t>LPS-</a:t>
            </a:r>
            <a:r>
              <a:rPr lang="ru-RU" sz="2000" dirty="0"/>
              <a:t>индуцированного сепсиса…..</a:t>
            </a:r>
          </a:p>
          <a:p>
            <a:pPr marL="0" indent="0">
              <a:buNone/>
            </a:pPr>
            <a:r>
              <a:rPr lang="ru-RU" sz="2000" dirty="0">
                <a:highlight>
                  <a:srgbClr val="FF0000"/>
                </a:highlight>
              </a:rPr>
              <a:t>т.е. защитные эффекты не связаны с </a:t>
            </a:r>
            <a:r>
              <a:rPr lang="ru-RU" sz="2000" dirty="0" err="1">
                <a:highlight>
                  <a:srgbClr val="FF0000"/>
                </a:highlight>
              </a:rPr>
              <a:t>антикоагулянтными</a:t>
            </a:r>
            <a:r>
              <a:rPr lang="ru-RU" sz="2000" dirty="0">
                <a:highlight>
                  <a:srgbClr val="FF0000"/>
                </a:highlight>
              </a:rPr>
              <a:t> свойствами!!</a:t>
            </a:r>
          </a:p>
          <a:p>
            <a:pPr marL="0" indent="0">
              <a:buNone/>
            </a:pPr>
            <a:r>
              <a:rPr lang="ru-RU" dirty="0"/>
              <a:t>Гепарин</a:t>
            </a:r>
            <a:r>
              <a:rPr lang="ru-RU" sz="2000" dirty="0"/>
              <a:t> обладает </a:t>
            </a:r>
            <a:r>
              <a:rPr lang="ru-RU" sz="2000" dirty="0" err="1"/>
              <a:t>репаративным</a:t>
            </a:r>
            <a:r>
              <a:rPr lang="ru-RU" sz="2000" dirty="0"/>
              <a:t> эффектом в отношении  эндотелия сосудов, восстанавливая функцию </a:t>
            </a:r>
            <a:r>
              <a:rPr lang="ru-RU" sz="2000" dirty="0" err="1"/>
              <a:t>гликокаликса</a:t>
            </a:r>
            <a:r>
              <a:rPr lang="ru-RU" sz="2000" dirty="0"/>
              <a:t> после вызванного воспалением поражения </a:t>
            </a:r>
            <a:r>
              <a:rPr lang="ru-RU" sz="2000" dirty="0" err="1"/>
              <a:t>гликокаликса</a:t>
            </a:r>
            <a:endParaRPr lang="ru-RU" sz="2000" dirty="0"/>
          </a:p>
          <a:p>
            <a:pPr marL="0" indent="0">
              <a:buNone/>
            </a:pPr>
            <a:r>
              <a:rPr lang="ru-RU" sz="2000" dirty="0"/>
              <a:t> </a:t>
            </a:r>
            <a:r>
              <a:rPr lang="ru-RU" sz="2400" dirty="0">
                <a:highlight>
                  <a:srgbClr val="FF0000"/>
                </a:highlight>
              </a:rPr>
              <a:t>Возможные механизмы?</a:t>
            </a:r>
          </a:p>
          <a:p>
            <a:pPr marL="0" indent="0">
              <a:buNone/>
            </a:pPr>
            <a:r>
              <a:rPr lang="ru-RU" sz="2000" dirty="0"/>
              <a:t>А) Гепарин может пополнять </a:t>
            </a:r>
            <a:r>
              <a:rPr lang="ru-RU" sz="2000" dirty="0" err="1"/>
              <a:t>протеогликановую</a:t>
            </a:r>
            <a:r>
              <a:rPr lang="ru-RU" sz="2000" dirty="0"/>
              <a:t> сеть на клеточной поверхности, мобилизуя межклеточный пул синдекана-1 </a:t>
            </a:r>
          </a:p>
          <a:p>
            <a:pPr marL="0" indent="0">
              <a:buNone/>
            </a:pPr>
            <a:r>
              <a:rPr lang="ru-RU" sz="2000" dirty="0"/>
              <a:t>Б) Гепарин может частично брать на себя функции синдекана-1</a:t>
            </a:r>
          </a:p>
          <a:p>
            <a:pPr marL="0" indent="0">
              <a:buNone/>
            </a:pPr>
            <a:r>
              <a:rPr lang="en-GB" sz="800" dirty="0"/>
              <a:t>Li X, Li Z, Zheng Z, Liu Y, Ma X. </a:t>
            </a:r>
            <a:r>
              <a:rPr lang="en-GB" sz="800" dirty="0">
                <a:hlinkClick r:id="rId2"/>
              </a:rPr>
              <a:t>Unfractionated heparin ameliorates lipopolysaccharide-induced lung inflammation by downregulating nuclear factor-</a:t>
            </a:r>
            <a:r>
              <a:rPr lang="el-GR" sz="800" dirty="0">
                <a:hlinkClick r:id="rId2"/>
              </a:rPr>
              <a:t>κ</a:t>
            </a:r>
            <a:r>
              <a:rPr lang="en-GB" sz="800" dirty="0">
                <a:hlinkClick r:id="rId2"/>
              </a:rPr>
              <a:t>B signaling pathway</a:t>
            </a:r>
            <a:r>
              <a:rPr lang="en-GB" sz="800" dirty="0"/>
              <a:t>. Inflammation 2013; 36 (06) 1201-1208 </a:t>
            </a:r>
          </a:p>
          <a:p>
            <a:pPr marL="0" indent="0">
              <a:buNone/>
            </a:pPr>
            <a:r>
              <a:rPr lang="en-GB" sz="800" dirty="0"/>
              <a:t> Luan ZG, </a:t>
            </a:r>
            <a:r>
              <a:rPr lang="en-GB" sz="800" dirty="0" err="1"/>
              <a:t>Naranpurev</a:t>
            </a:r>
            <a:r>
              <a:rPr lang="en-GB" sz="800" dirty="0"/>
              <a:t> M, Ma XC. </a:t>
            </a:r>
            <a:r>
              <a:rPr lang="en-GB" sz="800" dirty="0">
                <a:hlinkClick r:id="rId3"/>
              </a:rPr>
              <a:t>Treatment of low molecular weight heparin inhibits systemic inflammation and prevents endotoxin-induced acute lung injury in rats</a:t>
            </a:r>
            <a:r>
              <a:rPr lang="en-GB" sz="800" dirty="0"/>
              <a:t>. Inflammation 2014; 37 (03) 924-932 </a:t>
            </a:r>
          </a:p>
          <a:p>
            <a:pPr marL="0" indent="0">
              <a:buNone/>
            </a:pPr>
            <a:r>
              <a:rPr lang="en-GB" sz="800" dirty="0"/>
              <a:t> </a:t>
            </a:r>
            <a:r>
              <a:rPr lang="en-GB" sz="800" dirty="0" err="1"/>
              <a:t>Yini</a:t>
            </a:r>
            <a:r>
              <a:rPr lang="en-GB" sz="800" dirty="0"/>
              <a:t> S, Heng Z, Xin A, </a:t>
            </a:r>
            <a:r>
              <a:rPr lang="en-GB" sz="800" dirty="0" err="1"/>
              <a:t>Xiaochun</a:t>
            </a:r>
            <a:r>
              <a:rPr lang="en-GB" sz="800" dirty="0"/>
              <a:t> M. </a:t>
            </a:r>
            <a:r>
              <a:rPr lang="en-GB" sz="800" dirty="0">
                <a:hlinkClick r:id="rId4"/>
              </a:rPr>
              <a:t>Effect of unfractionated heparin on endothelial glycocalyx in a septic shock model</a:t>
            </a:r>
            <a:r>
              <a:rPr lang="en-GB" sz="800" dirty="0"/>
              <a:t>. Acta </a:t>
            </a:r>
            <a:r>
              <a:rPr lang="en-GB" sz="800" dirty="0" err="1"/>
              <a:t>Anaesthesiol</a:t>
            </a:r>
            <a:r>
              <a:rPr lang="en-GB" sz="800" dirty="0"/>
              <a:t> </a:t>
            </a:r>
            <a:r>
              <a:rPr lang="en-GB" sz="800" dirty="0" err="1"/>
              <a:t>Scand</a:t>
            </a:r>
            <a:r>
              <a:rPr lang="en-GB" sz="800" dirty="0"/>
              <a:t> 2015; 59 (02) 160-169 </a:t>
            </a:r>
          </a:p>
          <a:p>
            <a:pPr marL="0" indent="0">
              <a:buNone/>
            </a:pPr>
            <a:r>
              <a:rPr lang="en-GB" sz="800" dirty="0"/>
              <a:t> </a:t>
            </a:r>
            <a:r>
              <a:rPr lang="en-GB" sz="800" dirty="0" err="1"/>
              <a:t>Lipowsky</a:t>
            </a:r>
            <a:r>
              <a:rPr lang="en-GB" sz="800" dirty="0"/>
              <a:t> HH, </a:t>
            </a:r>
            <a:r>
              <a:rPr lang="en-GB" sz="800" dirty="0" err="1"/>
              <a:t>Lescanic</a:t>
            </a:r>
            <a:r>
              <a:rPr lang="en-GB" sz="800" dirty="0"/>
              <a:t> A. </a:t>
            </a:r>
            <a:r>
              <a:rPr lang="en-GB" sz="800" dirty="0">
                <a:hlinkClick r:id="rId5"/>
              </a:rPr>
              <a:t>Inhibition of inflammation induced shedding of the endothelial glycocalyx with low molecular weight heparin</a:t>
            </a:r>
            <a:r>
              <a:rPr lang="en-GB" sz="800" dirty="0"/>
              <a:t>. </a:t>
            </a:r>
            <a:r>
              <a:rPr lang="en-GB" sz="800" dirty="0" err="1"/>
              <a:t>Microvasc</a:t>
            </a:r>
            <a:r>
              <a:rPr lang="en-GB" sz="800" dirty="0"/>
              <a:t> Res 2017; 112: 72-78 </a:t>
            </a:r>
          </a:p>
          <a:p>
            <a:pPr marL="0" indent="0">
              <a:buNone/>
            </a:pPr>
            <a:r>
              <a:rPr lang="en-GB" sz="800" dirty="0"/>
              <a:t> Nelson A, </a:t>
            </a:r>
            <a:r>
              <a:rPr lang="en-GB" sz="800" dirty="0" err="1"/>
              <a:t>Berkestedt</a:t>
            </a:r>
            <a:r>
              <a:rPr lang="en-GB" sz="800" dirty="0"/>
              <a:t> I, </a:t>
            </a:r>
            <a:r>
              <a:rPr lang="en-GB" sz="800" dirty="0" err="1"/>
              <a:t>Schmidtchen</a:t>
            </a:r>
            <a:r>
              <a:rPr lang="en-GB" sz="800" dirty="0"/>
              <a:t> A, </a:t>
            </a:r>
            <a:r>
              <a:rPr lang="en-GB" sz="800" dirty="0" err="1"/>
              <a:t>Ljunggren</a:t>
            </a:r>
            <a:r>
              <a:rPr lang="en-GB" sz="800" dirty="0"/>
              <a:t> L, </a:t>
            </a:r>
            <a:r>
              <a:rPr lang="en-GB" sz="800" dirty="0" err="1"/>
              <a:t>Bodelsson</a:t>
            </a:r>
            <a:r>
              <a:rPr lang="en-GB" sz="800" dirty="0"/>
              <a:t> M. </a:t>
            </a:r>
            <a:r>
              <a:rPr lang="en-GB" sz="800" dirty="0">
                <a:hlinkClick r:id="rId6"/>
              </a:rPr>
              <a:t>Increased levels of glycosaminoglycans during septic shock: relation to mortality and the antibacterial actions of plasma</a:t>
            </a:r>
            <a:r>
              <a:rPr lang="en-GB" sz="800" dirty="0"/>
              <a:t>. Shock 2008; 30 (06) 623-627 </a:t>
            </a:r>
          </a:p>
          <a:p>
            <a:pPr marL="0" indent="0">
              <a:buNone/>
            </a:pPr>
            <a:r>
              <a:rPr lang="en-GB" sz="800" dirty="0" err="1"/>
              <a:t>Floer</a:t>
            </a:r>
            <a:r>
              <a:rPr lang="en-GB" sz="800" dirty="0"/>
              <a:t> M, </a:t>
            </a:r>
            <a:r>
              <a:rPr lang="en-GB" sz="800" dirty="0" err="1"/>
              <a:t>Götte</a:t>
            </a:r>
            <a:r>
              <a:rPr lang="en-GB" sz="800" dirty="0"/>
              <a:t> M, Wild MK. , et al.  </a:t>
            </a:r>
            <a:r>
              <a:rPr lang="en-GB" sz="800" dirty="0">
                <a:hlinkClick r:id="rId7"/>
              </a:rPr>
              <a:t>Enoxaparin improves the course of dextran sodium sulfate-induced colitis in syndecan-1-deficient mice</a:t>
            </a:r>
            <a:r>
              <a:rPr lang="en-GB" sz="800" dirty="0"/>
              <a:t>. Am J </a:t>
            </a:r>
            <a:r>
              <a:rPr lang="en-GB" sz="800" dirty="0" err="1"/>
              <a:t>Pathol</a:t>
            </a:r>
            <a:r>
              <a:rPr lang="en-GB" sz="800" dirty="0"/>
              <a:t> 2010; 176 (01) 146-157</a:t>
            </a:r>
          </a:p>
          <a:p>
            <a:pPr marL="0" indent="0">
              <a:buNone/>
            </a:pPr>
            <a:endParaRPr lang="ru-RU" sz="800" dirty="0">
              <a:highlight>
                <a:srgbClr val="FF0000"/>
              </a:highlight>
            </a:endParaRPr>
          </a:p>
          <a:p>
            <a:pPr marL="0" indent="0">
              <a:buNone/>
            </a:pPr>
            <a:endParaRPr lang="ru-RU" sz="800" dirty="0">
              <a:highlight>
                <a:srgbClr val="FF0000"/>
              </a:highlight>
            </a:endParaRPr>
          </a:p>
          <a:p>
            <a:pPr marL="0" indent="0">
              <a:buNone/>
            </a:pPr>
            <a:r>
              <a:rPr lang="ru-RU" sz="800" dirty="0"/>
              <a:t>             </a:t>
            </a:r>
          </a:p>
        </p:txBody>
      </p:sp>
    </p:spTree>
    <p:extLst>
      <p:ext uri="{BB962C8B-B14F-4D97-AF65-F5344CB8AC3E}">
        <p14:creationId xmlns:p14="http://schemas.microsoft.com/office/powerpoint/2010/main" val="39052144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EA4F967-BF4C-6B44-8BD5-F24DF83D4650}"/>
              </a:ext>
            </a:extLst>
          </p:cNvPr>
          <p:cNvSpPr>
            <a:spLocks noGrp="1"/>
          </p:cNvSpPr>
          <p:nvPr>
            <p:ph type="title"/>
          </p:nvPr>
        </p:nvSpPr>
        <p:spPr/>
        <p:txBody>
          <a:bodyPr/>
          <a:lstStyle/>
          <a:p>
            <a:r>
              <a:rPr lang="ru-RU" dirty="0"/>
              <a:t>                          </a:t>
            </a:r>
            <a:r>
              <a:rPr lang="ru-RU" dirty="0">
                <a:solidFill>
                  <a:schemeClr val="accent1"/>
                </a:solidFill>
              </a:rPr>
              <a:t>Заключение </a:t>
            </a:r>
          </a:p>
        </p:txBody>
      </p:sp>
      <p:sp>
        <p:nvSpPr>
          <p:cNvPr id="3" name="Объект 2">
            <a:extLst>
              <a:ext uri="{FF2B5EF4-FFF2-40B4-BE49-F238E27FC236}">
                <a16:creationId xmlns:a16="http://schemas.microsoft.com/office/drawing/2014/main" id="{7598435C-0386-9746-AE65-8CA3D85A5AAD}"/>
              </a:ext>
            </a:extLst>
          </p:cNvPr>
          <p:cNvSpPr>
            <a:spLocks noGrp="1"/>
          </p:cNvSpPr>
          <p:nvPr>
            <p:ph idx="1"/>
          </p:nvPr>
        </p:nvSpPr>
        <p:spPr/>
        <p:txBody>
          <a:bodyPr>
            <a:normAutofit lnSpcReduction="10000"/>
          </a:bodyPr>
          <a:lstStyle/>
          <a:p>
            <a:r>
              <a:rPr lang="ru-RU" dirty="0"/>
              <a:t>В связи с существующими данными о множественных эффектах </a:t>
            </a:r>
            <a:r>
              <a:rPr lang="en-US" dirty="0"/>
              <a:t>SARS-CoV-2 </a:t>
            </a:r>
            <a:r>
              <a:rPr lang="ru-RU" dirty="0"/>
              <a:t>на систему гемостаза </a:t>
            </a:r>
            <a:r>
              <a:rPr lang="ru-RU" dirty="0">
                <a:highlight>
                  <a:srgbClr val="FFFF00"/>
                </a:highlight>
              </a:rPr>
              <a:t>необходимо более глубокое изучение </a:t>
            </a:r>
          </a:p>
          <a:p>
            <a:pPr marL="514350" indent="-514350">
              <a:buAutoNum type="arabicParenR"/>
            </a:pPr>
            <a:r>
              <a:rPr lang="ru-RU" dirty="0"/>
              <a:t>нарушений </a:t>
            </a:r>
            <a:r>
              <a:rPr lang="ru-RU" dirty="0" err="1"/>
              <a:t>фибринолиза</a:t>
            </a:r>
            <a:r>
              <a:rPr lang="ru-RU" dirty="0"/>
              <a:t> и резистентности к </a:t>
            </a:r>
            <a:r>
              <a:rPr lang="ru-RU" dirty="0" err="1"/>
              <a:t>фибринолитикам</a:t>
            </a:r>
            <a:endParaRPr lang="ru-RU" dirty="0"/>
          </a:p>
          <a:p>
            <a:pPr marL="514350" indent="-514350">
              <a:buAutoNum type="arabicParenR"/>
            </a:pPr>
            <a:r>
              <a:rPr lang="ru-RU" dirty="0"/>
              <a:t>тромботической микроангиопатии и роли фактора </a:t>
            </a:r>
            <a:r>
              <a:rPr lang="ru-RU" dirty="0" err="1"/>
              <a:t>Виллебранда</a:t>
            </a:r>
            <a:r>
              <a:rPr lang="ru-RU" dirty="0"/>
              <a:t> </a:t>
            </a:r>
          </a:p>
          <a:p>
            <a:pPr marL="0" indent="0">
              <a:buNone/>
            </a:pPr>
            <a:r>
              <a:rPr lang="ru-RU" dirty="0"/>
              <a:t>и </a:t>
            </a:r>
            <a:r>
              <a:rPr lang="en-US" dirty="0"/>
              <a:t>ADAMTS-13</a:t>
            </a:r>
            <a:endParaRPr lang="ru-RU" dirty="0"/>
          </a:p>
          <a:p>
            <a:pPr marL="0" indent="0">
              <a:buNone/>
            </a:pPr>
            <a:r>
              <a:rPr lang="ru-RU" dirty="0"/>
              <a:t>В соответствии с новыми данными поставить вопрос </a:t>
            </a:r>
            <a:r>
              <a:rPr lang="ru-RU" dirty="0">
                <a:highlight>
                  <a:srgbClr val="FFFF00"/>
                </a:highlight>
              </a:rPr>
              <a:t>о возможности расширения  терапевтических подходов с использованием заместительной терапии при дефиците </a:t>
            </a:r>
            <a:r>
              <a:rPr lang="en-US" dirty="0">
                <a:highlight>
                  <a:srgbClr val="FFFF00"/>
                </a:highlight>
              </a:rPr>
              <a:t>ADAMTS-13 </a:t>
            </a:r>
            <a:r>
              <a:rPr lang="ru-RU" dirty="0">
                <a:highlight>
                  <a:srgbClr val="FFFF00"/>
                </a:highlight>
              </a:rPr>
              <a:t>и тромботической микроангиопатии</a:t>
            </a:r>
          </a:p>
          <a:p>
            <a:pPr marL="514350" indent="-514350">
              <a:buAutoNum type="arabicParenR"/>
            </a:pPr>
            <a:endParaRPr lang="ru-RU" dirty="0"/>
          </a:p>
        </p:txBody>
      </p:sp>
    </p:spTree>
    <p:extLst>
      <p:ext uri="{BB962C8B-B14F-4D97-AF65-F5344CB8AC3E}">
        <p14:creationId xmlns:p14="http://schemas.microsoft.com/office/powerpoint/2010/main" val="18238365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1AC7DEE-A017-3E41-AE7F-6B26479FA2B6}"/>
              </a:ext>
            </a:extLst>
          </p:cNvPr>
          <p:cNvSpPr>
            <a:spLocks noGrp="1"/>
          </p:cNvSpPr>
          <p:nvPr>
            <p:ph type="title"/>
          </p:nvPr>
        </p:nvSpPr>
        <p:spPr>
          <a:xfrm>
            <a:off x="838200" y="176768"/>
            <a:ext cx="10515600" cy="1325563"/>
          </a:xfrm>
        </p:spPr>
        <p:txBody>
          <a:bodyPr/>
          <a:lstStyle/>
          <a:p>
            <a:r>
              <a:rPr lang="ru-RU" dirty="0"/>
              <a:t>                          Заключение</a:t>
            </a:r>
          </a:p>
        </p:txBody>
      </p:sp>
      <p:sp>
        <p:nvSpPr>
          <p:cNvPr id="3" name="Объект 2">
            <a:extLst>
              <a:ext uri="{FF2B5EF4-FFF2-40B4-BE49-F238E27FC236}">
                <a16:creationId xmlns:a16="http://schemas.microsoft.com/office/drawing/2014/main" id="{87743A68-AFDD-6445-8E8C-AF91927CF2D7}"/>
              </a:ext>
            </a:extLst>
          </p:cNvPr>
          <p:cNvSpPr>
            <a:spLocks noGrp="1"/>
          </p:cNvSpPr>
          <p:nvPr>
            <p:ph idx="1"/>
          </p:nvPr>
        </p:nvSpPr>
        <p:spPr>
          <a:xfrm>
            <a:off x="838200" y="1226916"/>
            <a:ext cx="10515600" cy="4730127"/>
          </a:xfrm>
        </p:spPr>
        <p:txBody>
          <a:bodyPr>
            <a:noAutofit/>
          </a:bodyPr>
          <a:lstStyle/>
          <a:p>
            <a:r>
              <a:rPr lang="ru-RU" sz="2000" dirty="0"/>
              <a:t>В связи с </a:t>
            </a:r>
            <a:r>
              <a:rPr lang="ru-RU" sz="2000" dirty="0" err="1"/>
              <a:t>антикоагулянтными</a:t>
            </a:r>
            <a:r>
              <a:rPr lang="ru-RU" sz="2000" dirty="0"/>
              <a:t> и множественными </a:t>
            </a:r>
            <a:r>
              <a:rPr lang="ru-RU" sz="2000" dirty="0" err="1"/>
              <a:t>неантикоагулянтными</a:t>
            </a:r>
            <a:r>
              <a:rPr lang="ru-RU" sz="2000" dirty="0"/>
              <a:t> эффектами низкомолекулярного гепарина поставить вопрос </a:t>
            </a:r>
            <a:r>
              <a:rPr lang="ru-RU" sz="2000" dirty="0">
                <a:highlight>
                  <a:srgbClr val="FFFF00"/>
                </a:highlight>
              </a:rPr>
              <a:t>о применении НМГ как можно раньше у больных </a:t>
            </a:r>
            <a:r>
              <a:rPr lang="en-US" sz="2000" dirty="0">
                <a:highlight>
                  <a:srgbClr val="FFFF00"/>
                </a:highlight>
              </a:rPr>
              <a:t>COVID-19 </a:t>
            </a:r>
            <a:r>
              <a:rPr lang="ru-RU" sz="2000" dirty="0">
                <a:highlight>
                  <a:srgbClr val="FFFF00"/>
                </a:highlight>
              </a:rPr>
              <a:t>для</a:t>
            </a:r>
          </a:p>
          <a:p>
            <a:endParaRPr lang="ru-RU" sz="2000" dirty="0">
              <a:highlight>
                <a:srgbClr val="FFFF00"/>
              </a:highlight>
            </a:endParaRPr>
          </a:p>
          <a:p>
            <a:pPr marL="0" indent="0">
              <a:buNone/>
            </a:pPr>
            <a:r>
              <a:rPr lang="ru-RU" sz="2000" dirty="0"/>
              <a:t>а) </a:t>
            </a:r>
            <a:r>
              <a:rPr lang="ru-RU" sz="2000" dirty="0">
                <a:highlight>
                  <a:srgbClr val="FFFF00"/>
                </a:highlight>
              </a:rPr>
              <a:t>раннего «пресечения» наиболее важных (</a:t>
            </a:r>
            <a:r>
              <a:rPr lang="ru-RU" sz="2000" dirty="0" err="1">
                <a:highlight>
                  <a:srgbClr val="FFFF00"/>
                </a:highlight>
              </a:rPr>
              <a:t>круциальных</a:t>
            </a:r>
            <a:r>
              <a:rPr lang="ru-RU" sz="2000" dirty="0">
                <a:highlight>
                  <a:srgbClr val="FFFF00"/>
                </a:highlight>
              </a:rPr>
              <a:t>) патогенетических путей:</a:t>
            </a:r>
          </a:p>
          <a:p>
            <a:r>
              <a:rPr lang="ru-RU" sz="2000" dirty="0"/>
              <a:t>ослабление связывания вируса с рецепторами (как в слизистых так и в эндотелии)</a:t>
            </a:r>
          </a:p>
          <a:p>
            <a:r>
              <a:rPr lang="ru-RU" sz="2000" dirty="0"/>
              <a:t> ослабление нарушений архитектоники альвеолярных сосудов и фиброза (через влияние на </a:t>
            </a:r>
            <a:r>
              <a:rPr lang="en-US" sz="2000" dirty="0"/>
              <a:t>VEGF </a:t>
            </a:r>
            <a:r>
              <a:rPr lang="ru-RU" sz="2000" dirty="0"/>
              <a:t>и фактор роста </a:t>
            </a:r>
            <a:r>
              <a:rPr lang="ru-RU" sz="2000" dirty="0" err="1"/>
              <a:t>трофобластов</a:t>
            </a:r>
            <a:r>
              <a:rPr lang="ru-RU" sz="2000" dirty="0"/>
              <a:t>)</a:t>
            </a:r>
          </a:p>
          <a:p>
            <a:r>
              <a:rPr lang="ru-RU" sz="2000" dirty="0"/>
              <a:t> предотвращение формирования </a:t>
            </a:r>
            <a:r>
              <a:rPr lang="en-US" sz="2000" dirty="0"/>
              <a:t>NETs</a:t>
            </a:r>
            <a:endParaRPr lang="ru-RU" sz="2000" dirty="0"/>
          </a:p>
          <a:p>
            <a:r>
              <a:rPr lang="ru-RU" sz="2000" dirty="0"/>
              <a:t> предотвращение аккумуляции гистонов в легких</a:t>
            </a:r>
          </a:p>
          <a:p>
            <a:pPr marL="0" indent="0">
              <a:buNone/>
            </a:pPr>
            <a:endParaRPr lang="ru-RU" sz="2000" dirty="0"/>
          </a:p>
          <a:p>
            <a:pPr marL="0" indent="0">
              <a:buNone/>
            </a:pPr>
            <a:r>
              <a:rPr lang="ru-RU" sz="2000" dirty="0"/>
              <a:t>б) </a:t>
            </a:r>
            <a:r>
              <a:rPr lang="ru-RU" sz="2000" dirty="0">
                <a:highlight>
                  <a:srgbClr val="FFFF00"/>
                </a:highlight>
              </a:rPr>
              <a:t>использования </a:t>
            </a:r>
            <a:r>
              <a:rPr lang="ru-RU" sz="2000" dirty="0" err="1">
                <a:highlight>
                  <a:srgbClr val="FFFF00"/>
                </a:highlight>
              </a:rPr>
              <a:t>протективных</a:t>
            </a:r>
            <a:r>
              <a:rPr lang="ru-RU" sz="2000" dirty="0">
                <a:highlight>
                  <a:srgbClr val="FFFF00"/>
                </a:highlight>
              </a:rPr>
              <a:t> (</a:t>
            </a:r>
            <a:r>
              <a:rPr lang="ru-RU" sz="2000" dirty="0" err="1">
                <a:highlight>
                  <a:srgbClr val="FFFF00"/>
                </a:highlight>
              </a:rPr>
              <a:t>репаративных</a:t>
            </a:r>
            <a:r>
              <a:rPr lang="ru-RU" sz="2000" dirty="0">
                <a:highlight>
                  <a:srgbClr val="FFFF00"/>
                </a:highlight>
              </a:rPr>
              <a:t>) и противовоспалительных (</a:t>
            </a:r>
            <a:r>
              <a:rPr lang="ru-RU" sz="2000" dirty="0" err="1">
                <a:highlight>
                  <a:srgbClr val="FFFF00"/>
                </a:highlight>
              </a:rPr>
              <a:t>антицитокиновых</a:t>
            </a:r>
            <a:r>
              <a:rPr lang="ru-RU" sz="2000" dirty="0">
                <a:highlight>
                  <a:srgbClr val="FFFF00"/>
                </a:highlight>
              </a:rPr>
              <a:t>) эффектов в отношении эндотелия и других клеток-мишеней</a:t>
            </a:r>
          </a:p>
          <a:p>
            <a:pPr marL="0" indent="0">
              <a:buNone/>
            </a:pPr>
            <a:endParaRPr lang="ru-RU" sz="2000" dirty="0"/>
          </a:p>
          <a:p>
            <a:pPr marL="0" indent="0">
              <a:buNone/>
            </a:pPr>
            <a:endParaRPr lang="ru-RU" sz="2000" dirty="0"/>
          </a:p>
          <a:p>
            <a:pPr marL="0" indent="0">
              <a:buNone/>
            </a:pPr>
            <a:r>
              <a:rPr lang="ru-RU" sz="2000" dirty="0">
                <a:highlight>
                  <a:srgbClr val="FFFF00"/>
                </a:highlight>
              </a:rPr>
              <a:t>               </a:t>
            </a:r>
          </a:p>
        </p:txBody>
      </p:sp>
      <p:sp>
        <p:nvSpPr>
          <p:cNvPr id="4" name="Прямоугольник 3">
            <a:extLst>
              <a:ext uri="{FF2B5EF4-FFF2-40B4-BE49-F238E27FC236}">
                <a16:creationId xmlns:a16="http://schemas.microsoft.com/office/drawing/2014/main" id="{930DC16A-4CD3-B04D-B9F6-5F880128A813}"/>
              </a:ext>
            </a:extLst>
          </p:cNvPr>
          <p:cNvSpPr/>
          <p:nvPr/>
        </p:nvSpPr>
        <p:spPr>
          <a:xfrm>
            <a:off x="1317761" y="6311900"/>
            <a:ext cx="237566" cy="369332"/>
          </a:xfrm>
          <a:prstGeom prst="rect">
            <a:avLst/>
          </a:prstGeom>
        </p:spPr>
        <p:txBody>
          <a:bodyPr wrap="none">
            <a:spAutoFit/>
          </a:bodyPr>
          <a:lstStyle/>
          <a:p>
            <a:r>
              <a:rPr lang="ru-RU" dirty="0"/>
              <a:t> </a:t>
            </a:r>
          </a:p>
        </p:txBody>
      </p:sp>
      <p:sp>
        <p:nvSpPr>
          <p:cNvPr id="5" name="Овал 4">
            <a:extLst>
              <a:ext uri="{FF2B5EF4-FFF2-40B4-BE49-F238E27FC236}">
                <a16:creationId xmlns:a16="http://schemas.microsoft.com/office/drawing/2014/main" id="{0B156AEE-AD1D-AF41-94ED-F7652ECDA288}"/>
              </a:ext>
            </a:extLst>
          </p:cNvPr>
          <p:cNvSpPr/>
          <p:nvPr/>
        </p:nvSpPr>
        <p:spPr>
          <a:xfrm>
            <a:off x="8137002" y="1319513"/>
            <a:ext cx="2592729"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7883897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A7A1A489-85F4-5445-9AF6-2F407A8E57CC}"/>
              </a:ext>
            </a:extLst>
          </p:cNvPr>
          <p:cNvSpPr/>
          <p:nvPr/>
        </p:nvSpPr>
        <p:spPr>
          <a:xfrm>
            <a:off x="1540485" y="1030931"/>
            <a:ext cx="8229600" cy="4524315"/>
          </a:xfrm>
          <a:prstGeom prst="rect">
            <a:avLst/>
          </a:prstGeom>
        </p:spPr>
        <p:txBody>
          <a:bodyPr wrap="square">
            <a:spAutoFit/>
          </a:bodyPr>
          <a:lstStyle/>
          <a:p>
            <a:pPr marL="285750" indent="-285750">
              <a:buFontTx/>
              <a:buChar char="-"/>
            </a:pPr>
            <a:r>
              <a:rPr lang="ru-RU" sz="2400" dirty="0">
                <a:latin typeface="Times New Roman" panose="02020603050405020304" pitchFamily="18" charset="0"/>
                <a:ea typeface="Times New Roman" panose="02020603050405020304" pitchFamily="18" charset="0"/>
              </a:rPr>
              <a:t>У 20%  всех </a:t>
            </a:r>
            <a:r>
              <a:rPr lang="en-US" sz="2400" dirty="0">
                <a:latin typeface="Times New Roman" panose="02020603050405020304" pitchFamily="18" charset="0"/>
                <a:ea typeface="Times New Roman" panose="02020603050405020304" pitchFamily="18" charset="0"/>
              </a:rPr>
              <a:t>SARS-CoV-2 </a:t>
            </a:r>
            <a:r>
              <a:rPr lang="ru-RU" sz="2400" dirty="0">
                <a:latin typeface="Times New Roman" panose="02020603050405020304" pitchFamily="18" charset="0"/>
                <a:ea typeface="Times New Roman" panose="02020603050405020304" pitchFamily="18" charset="0"/>
              </a:rPr>
              <a:t>позитивных пациентов  с  клинической картиной  </a:t>
            </a:r>
            <a:r>
              <a:rPr lang="en-US" sz="2400" dirty="0">
                <a:latin typeface="Times New Roman" panose="02020603050405020304" pitchFamily="18" charset="0"/>
                <a:ea typeface="Times New Roman" panose="02020603050405020304" pitchFamily="18" charset="0"/>
              </a:rPr>
              <a:t>COVID</a:t>
            </a:r>
            <a:r>
              <a:rPr lang="ru-RU" sz="2400" dirty="0">
                <a:latin typeface="Times New Roman" panose="02020603050405020304" pitchFamily="18" charset="0"/>
                <a:ea typeface="Times New Roman" panose="02020603050405020304" pitchFamily="18" charset="0"/>
              </a:rPr>
              <a:t>-19 имеют место грубые нарушения гемостаза (повышение Д-</a:t>
            </a:r>
            <a:r>
              <a:rPr lang="ru-RU" sz="2400" dirty="0" err="1">
                <a:latin typeface="Times New Roman" panose="02020603050405020304" pitchFamily="18" charset="0"/>
                <a:ea typeface="Times New Roman" panose="02020603050405020304" pitchFamily="18" charset="0"/>
              </a:rPr>
              <a:t>димера</a:t>
            </a:r>
            <a:r>
              <a:rPr lang="ru-RU" sz="2400" dirty="0">
                <a:latin typeface="Times New Roman" panose="02020603050405020304" pitchFamily="18" charset="0"/>
                <a:ea typeface="Times New Roman" panose="02020603050405020304" pitchFamily="18" charset="0"/>
              </a:rPr>
              <a:t> </a:t>
            </a:r>
            <a:r>
              <a:rPr lang="en-US" sz="2400" dirty="0">
                <a:latin typeface="Times New Roman" panose="02020603050405020304" pitchFamily="18" charset="0"/>
                <a:ea typeface="Times New Roman" panose="02020603050405020304" pitchFamily="18" charset="0"/>
              </a:rPr>
              <a:t>, </a:t>
            </a:r>
            <a:r>
              <a:rPr lang="ru-RU" sz="2400" dirty="0">
                <a:latin typeface="Times New Roman" panose="02020603050405020304" pitchFamily="18" charset="0"/>
                <a:ea typeface="Times New Roman" panose="02020603050405020304" pitchFamily="18" charset="0"/>
              </a:rPr>
              <a:t> продуктов деградации фибриногена (ПДФ)</a:t>
            </a:r>
            <a:r>
              <a:rPr lang="en-US" sz="2400" dirty="0">
                <a:latin typeface="Times New Roman" panose="02020603050405020304" pitchFamily="18" charset="0"/>
                <a:ea typeface="Times New Roman" panose="02020603050405020304" pitchFamily="18" charset="0"/>
              </a:rPr>
              <a:t> </a:t>
            </a:r>
            <a:r>
              <a:rPr lang="ru-RU" sz="2400" dirty="0">
                <a:latin typeface="Times New Roman" panose="02020603050405020304" pitchFamily="18" charset="0"/>
                <a:ea typeface="Times New Roman" panose="02020603050405020304" pitchFamily="18" charset="0"/>
              </a:rPr>
              <a:t>и др.)</a:t>
            </a:r>
          </a:p>
          <a:p>
            <a:pPr marL="285750" indent="-285750">
              <a:buFontTx/>
              <a:buChar char="-"/>
            </a:pPr>
            <a:endParaRPr lang="ru-RU" sz="2400" dirty="0">
              <a:latin typeface="Times New Roman" panose="02020603050405020304" pitchFamily="18" charset="0"/>
              <a:ea typeface="Times New Roman" panose="02020603050405020304" pitchFamily="18" charset="0"/>
            </a:endParaRPr>
          </a:p>
          <a:p>
            <a:pPr marL="285750" indent="-285750">
              <a:buFontTx/>
              <a:buChar char="-"/>
            </a:pPr>
            <a:r>
              <a:rPr lang="ru-RU" sz="2400" dirty="0">
                <a:latin typeface="Times New Roman" panose="02020603050405020304" pitchFamily="18" charset="0"/>
                <a:ea typeface="Times New Roman" panose="02020603050405020304" pitchFamily="18" charset="0"/>
              </a:rPr>
              <a:t>ОРДС легких развивается у 20 – 67% госпитализированных пациентов с </a:t>
            </a:r>
            <a:r>
              <a:rPr lang="en-GB" sz="2400" dirty="0">
                <a:latin typeface="Times New Roman" panose="02020603050405020304" pitchFamily="18" charset="0"/>
                <a:ea typeface="Times New Roman" panose="02020603050405020304" pitchFamily="18" charset="0"/>
              </a:rPr>
              <a:t>COVID-19 </a:t>
            </a:r>
            <a:r>
              <a:rPr lang="ru-RU" sz="2400" dirty="0">
                <a:latin typeface="Times New Roman" panose="02020603050405020304" pitchFamily="18" charset="0"/>
                <a:ea typeface="Times New Roman" panose="02020603050405020304" pitchFamily="18" charset="0"/>
              </a:rPr>
              <a:t>  и у 100</a:t>
            </a:r>
            <a:r>
              <a:rPr lang="en-GB" sz="2400" dirty="0">
                <a:latin typeface="Times New Roman" panose="02020603050405020304" pitchFamily="18" charset="0"/>
                <a:ea typeface="Times New Roman" panose="02020603050405020304" pitchFamily="18" charset="0"/>
              </a:rPr>
              <a:t>% </a:t>
            </a:r>
            <a:r>
              <a:rPr lang="ru-RU" sz="2400" dirty="0">
                <a:latin typeface="Times New Roman" panose="02020603050405020304" pitchFamily="18" charset="0"/>
                <a:ea typeface="Times New Roman" panose="02020603050405020304" pitchFamily="18" charset="0"/>
              </a:rPr>
              <a:t>пациентов на механической вентиляции легких</a:t>
            </a:r>
          </a:p>
          <a:p>
            <a:endParaRPr lang="ru-RU" sz="2400" dirty="0">
              <a:latin typeface="Times New Roman" panose="02020603050405020304" pitchFamily="18" charset="0"/>
              <a:ea typeface="Times New Roman" panose="02020603050405020304" pitchFamily="18" charset="0"/>
            </a:endParaRPr>
          </a:p>
          <a:p>
            <a:r>
              <a:rPr lang="ru-RU" sz="2400" dirty="0">
                <a:latin typeface="Times New Roman" panose="02020603050405020304" pitchFamily="18" charset="0"/>
                <a:ea typeface="Times New Roman" panose="02020603050405020304" pitchFamily="18" charset="0"/>
              </a:rPr>
              <a:t> -  При тяжелых и критически тяжелых формах  заболевания  нарушения гемостаза </a:t>
            </a:r>
            <a:r>
              <a:rPr lang="ru-RU" sz="2400" dirty="0">
                <a:highlight>
                  <a:srgbClr val="FFFF00"/>
                </a:highlight>
                <a:latin typeface="Times New Roman" panose="02020603050405020304" pitchFamily="18" charset="0"/>
                <a:ea typeface="Times New Roman" panose="02020603050405020304" pitchFamily="18" charset="0"/>
              </a:rPr>
              <a:t>присутствуют в 100%  случаев </a:t>
            </a:r>
            <a:r>
              <a:rPr lang="ru-RU" sz="2400" dirty="0">
                <a:latin typeface="Times New Roman" panose="02020603050405020304" pitchFamily="18" charset="0"/>
                <a:ea typeface="Times New Roman" panose="02020603050405020304" pitchFamily="18" charset="0"/>
              </a:rPr>
              <a:t>и выраженность их имеет прогностическое значение</a:t>
            </a:r>
            <a:r>
              <a:rPr lang="ru-RU" sz="2400" dirty="0"/>
              <a:t> </a:t>
            </a:r>
          </a:p>
        </p:txBody>
      </p:sp>
      <p:sp>
        <p:nvSpPr>
          <p:cNvPr id="3" name="Заголовок 2">
            <a:extLst>
              <a:ext uri="{FF2B5EF4-FFF2-40B4-BE49-F238E27FC236}">
                <a16:creationId xmlns:a16="http://schemas.microsoft.com/office/drawing/2014/main" id="{F9ACFF7F-B1F2-CA4E-8645-A3AB90E74694}"/>
              </a:ext>
            </a:extLst>
          </p:cNvPr>
          <p:cNvSpPr>
            <a:spLocks noGrp="1"/>
          </p:cNvSpPr>
          <p:nvPr>
            <p:ph type="title"/>
          </p:nvPr>
        </p:nvSpPr>
        <p:spPr>
          <a:xfrm>
            <a:off x="838200" y="110483"/>
            <a:ext cx="10515600" cy="803918"/>
          </a:xfrm>
        </p:spPr>
        <p:txBody>
          <a:bodyPr>
            <a:normAutofit/>
          </a:bodyPr>
          <a:lstStyle/>
          <a:p>
            <a:r>
              <a:rPr lang="ru-RU" sz="4000" b="1" dirty="0">
                <a:solidFill>
                  <a:schemeClr val="accent1"/>
                </a:solidFill>
              </a:rPr>
              <a:t>Нарушения гемостаза у пациентов с </a:t>
            </a:r>
            <a:r>
              <a:rPr lang="en-US" sz="4000" b="1" dirty="0">
                <a:solidFill>
                  <a:schemeClr val="accent1"/>
                </a:solidFill>
              </a:rPr>
              <a:t>COVID-19</a:t>
            </a:r>
            <a:endParaRPr lang="ru-RU" sz="4000" b="1" dirty="0">
              <a:solidFill>
                <a:schemeClr val="accent1"/>
              </a:solidFill>
            </a:endParaRPr>
          </a:p>
        </p:txBody>
      </p:sp>
    </p:spTree>
    <p:extLst>
      <p:ext uri="{BB962C8B-B14F-4D97-AF65-F5344CB8AC3E}">
        <p14:creationId xmlns:p14="http://schemas.microsoft.com/office/powerpoint/2010/main" val="5753389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9BAE9A7-9F1E-0C45-8D54-E99428EEF325}"/>
              </a:ext>
            </a:extLst>
          </p:cNvPr>
          <p:cNvSpPr>
            <a:spLocks noGrp="1"/>
          </p:cNvSpPr>
          <p:nvPr>
            <p:ph type="title"/>
          </p:nvPr>
        </p:nvSpPr>
        <p:spPr>
          <a:xfrm>
            <a:off x="1855807" y="1730939"/>
            <a:ext cx="10515600" cy="468252"/>
          </a:xfrm>
        </p:spPr>
        <p:txBody>
          <a:bodyPr>
            <a:normAutofit fontScale="90000"/>
          </a:bodyPr>
          <a:lstStyle/>
          <a:p>
            <a:r>
              <a:rPr lang="ru-RU" dirty="0">
                <a:highlight>
                  <a:srgbClr val="FFFF00"/>
                </a:highlight>
              </a:rPr>
              <a:t> Цунами у берега не остановить!</a:t>
            </a:r>
            <a:endParaRPr lang="ru-RU" dirty="0"/>
          </a:p>
        </p:txBody>
      </p:sp>
      <p:pic>
        <p:nvPicPr>
          <p:cNvPr id="4" name="Объект 3">
            <a:extLst>
              <a:ext uri="{FF2B5EF4-FFF2-40B4-BE49-F238E27FC236}">
                <a16:creationId xmlns:a16="http://schemas.microsoft.com/office/drawing/2014/main" id="{7A1B74B9-6E51-FA4F-84C3-F70C4EE4940B}"/>
              </a:ext>
            </a:extLst>
          </p:cNvPr>
          <p:cNvPicPr>
            <a:picLocks noGrp="1" noChangeAspect="1"/>
          </p:cNvPicPr>
          <p:nvPr>
            <p:ph idx="1"/>
          </p:nvPr>
        </p:nvPicPr>
        <p:blipFill>
          <a:blip r:embed="rId2"/>
          <a:stretch>
            <a:fillRect/>
          </a:stretch>
        </p:blipFill>
        <p:spPr>
          <a:xfrm>
            <a:off x="-138896" y="0"/>
            <a:ext cx="12330896" cy="6858000"/>
          </a:xfrm>
          <a:prstGeom prst="rect">
            <a:avLst/>
          </a:prstGeom>
        </p:spPr>
      </p:pic>
      <p:sp>
        <p:nvSpPr>
          <p:cNvPr id="3" name="TextBox 2">
            <a:extLst>
              <a:ext uri="{FF2B5EF4-FFF2-40B4-BE49-F238E27FC236}">
                <a16:creationId xmlns:a16="http://schemas.microsoft.com/office/drawing/2014/main" id="{C8594FD1-B6D4-4341-AC45-98FCF1528ED9}"/>
              </a:ext>
            </a:extLst>
          </p:cNvPr>
          <p:cNvSpPr txBox="1"/>
          <p:nvPr/>
        </p:nvSpPr>
        <p:spPr>
          <a:xfrm>
            <a:off x="5310850" y="832596"/>
            <a:ext cx="7060557" cy="646331"/>
          </a:xfrm>
          <a:prstGeom prst="rect">
            <a:avLst/>
          </a:prstGeom>
          <a:noFill/>
        </p:spPr>
        <p:txBody>
          <a:bodyPr wrap="square" rtlCol="0">
            <a:spAutoFit/>
          </a:bodyPr>
          <a:lstStyle/>
          <a:p>
            <a:r>
              <a:rPr lang="ru-RU" sz="3600" dirty="0">
                <a:highlight>
                  <a:srgbClr val="FFFF00"/>
                </a:highlight>
              </a:rPr>
              <a:t>Цунами у берега не остановить!</a:t>
            </a:r>
          </a:p>
        </p:txBody>
      </p:sp>
    </p:spTree>
    <p:extLst>
      <p:ext uri="{BB962C8B-B14F-4D97-AF65-F5344CB8AC3E}">
        <p14:creationId xmlns:p14="http://schemas.microsoft.com/office/powerpoint/2010/main" val="3896626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EE66DCF-C8F1-094C-A1D8-6E521D59FB82}"/>
              </a:ext>
            </a:extLst>
          </p:cNvPr>
          <p:cNvSpPr>
            <a:spLocks noGrp="1"/>
          </p:cNvSpPr>
          <p:nvPr>
            <p:ph type="title"/>
          </p:nvPr>
        </p:nvSpPr>
        <p:spPr>
          <a:xfrm>
            <a:off x="1817068" y="-1576966"/>
            <a:ext cx="7729728" cy="1188720"/>
          </a:xfrm>
        </p:spPr>
        <p:txBody>
          <a:bodyPr/>
          <a:lstStyle/>
          <a:p>
            <a:endParaRPr lang="ru-RU"/>
          </a:p>
        </p:txBody>
      </p:sp>
      <p:pic>
        <p:nvPicPr>
          <p:cNvPr id="4" name="Объект 3">
            <a:extLst>
              <a:ext uri="{FF2B5EF4-FFF2-40B4-BE49-F238E27FC236}">
                <a16:creationId xmlns:a16="http://schemas.microsoft.com/office/drawing/2014/main" id="{DD475009-7069-EA46-B454-785E6DFA8DB9}"/>
              </a:ext>
            </a:extLst>
          </p:cNvPr>
          <p:cNvPicPr>
            <a:picLocks noGrp="1" noChangeAspect="1"/>
          </p:cNvPicPr>
          <p:nvPr>
            <p:ph idx="1"/>
          </p:nvPr>
        </p:nvPicPr>
        <p:blipFill>
          <a:blip r:embed="rId2"/>
          <a:stretch>
            <a:fillRect/>
          </a:stretch>
        </p:blipFill>
        <p:spPr>
          <a:xfrm>
            <a:off x="4010800" y="2813867"/>
            <a:ext cx="3792682" cy="2324353"/>
          </a:xfrm>
          <a:prstGeom prst="rect">
            <a:avLst/>
          </a:prstGeom>
        </p:spPr>
      </p:pic>
      <p:sp>
        <p:nvSpPr>
          <p:cNvPr id="6" name="Облако 5">
            <a:extLst>
              <a:ext uri="{FF2B5EF4-FFF2-40B4-BE49-F238E27FC236}">
                <a16:creationId xmlns:a16="http://schemas.microsoft.com/office/drawing/2014/main" id="{87AAA4C4-123C-7E47-88B0-E65C8B80E9E5}"/>
              </a:ext>
            </a:extLst>
          </p:cNvPr>
          <p:cNvSpPr/>
          <p:nvPr/>
        </p:nvSpPr>
        <p:spPr>
          <a:xfrm>
            <a:off x="481446" y="2389908"/>
            <a:ext cx="3224797" cy="1880755"/>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a:solidFill>
                  <a:srgbClr val="FFFF00"/>
                </a:solidFill>
              </a:rPr>
              <a:t>Иммунотромбоз</a:t>
            </a:r>
            <a:endParaRPr lang="ru-RU" b="1" dirty="0">
              <a:solidFill>
                <a:srgbClr val="FFFF00"/>
              </a:solidFill>
            </a:endParaRPr>
          </a:p>
        </p:txBody>
      </p:sp>
      <p:sp>
        <p:nvSpPr>
          <p:cNvPr id="7" name="Облако 6">
            <a:extLst>
              <a:ext uri="{FF2B5EF4-FFF2-40B4-BE49-F238E27FC236}">
                <a16:creationId xmlns:a16="http://schemas.microsoft.com/office/drawing/2014/main" id="{071A0A33-CB31-434A-A72F-4B873A81E2BE}"/>
              </a:ext>
            </a:extLst>
          </p:cNvPr>
          <p:cNvSpPr/>
          <p:nvPr/>
        </p:nvSpPr>
        <p:spPr>
          <a:xfrm>
            <a:off x="8457748" y="3158836"/>
            <a:ext cx="2881745" cy="2223653"/>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a:solidFill>
                  <a:srgbClr val="FFFF00"/>
                </a:solidFill>
              </a:rPr>
              <a:t>Цитокиновый</a:t>
            </a:r>
            <a:r>
              <a:rPr lang="ru-RU" b="1" dirty="0">
                <a:solidFill>
                  <a:srgbClr val="FFFF00"/>
                </a:solidFill>
              </a:rPr>
              <a:t> шторм</a:t>
            </a:r>
          </a:p>
        </p:txBody>
      </p:sp>
      <p:sp>
        <p:nvSpPr>
          <p:cNvPr id="8" name="TextBox 7">
            <a:extLst>
              <a:ext uri="{FF2B5EF4-FFF2-40B4-BE49-F238E27FC236}">
                <a16:creationId xmlns:a16="http://schemas.microsoft.com/office/drawing/2014/main" id="{9FD92152-924D-5A47-AB4B-022F9E8BBD3A}"/>
              </a:ext>
            </a:extLst>
          </p:cNvPr>
          <p:cNvSpPr txBox="1"/>
          <p:nvPr/>
        </p:nvSpPr>
        <p:spPr>
          <a:xfrm>
            <a:off x="5026945" y="2444535"/>
            <a:ext cx="1309974" cy="369332"/>
          </a:xfrm>
          <a:prstGeom prst="rect">
            <a:avLst/>
          </a:prstGeom>
          <a:noFill/>
        </p:spPr>
        <p:txBody>
          <a:bodyPr wrap="none" rtlCol="0">
            <a:spAutoFit/>
          </a:bodyPr>
          <a:lstStyle/>
          <a:p>
            <a:r>
              <a:rPr lang="en-US" dirty="0"/>
              <a:t>SARS-CoV2</a:t>
            </a:r>
            <a:endParaRPr lang="ru-RU" dirty="0"/>
          </a:p>
        </p:txBody>
      </p:sp>
      <p:sp>
        <p:nvSpPr>
          <p:cNvPr id="9" name="Облако 8">
            <a:extLst>
              <a:ext uri="{FF2B5EF4-FFF2-40B4-BE49-F238E27FC236}">
                <a16:creationId xmlns:a16="http://schemas.microsoft.com/office/drawing/2014/main" id="{9C084DB3-2CC5-4543-8A6D-DBB3F8E64E46}"/>
              </a:ext>
            </a:extLst>
          </p:cNvPr>
          <p:cNvSpPr/>
          <p:nvPr/>
        </p:nvSpPr>
        <p:spPr>
          <a:xfrm>
            <a:off x="4665787" y="423247"/>
            <a:ext cx="3342264" cy="1610958"/>
          </a:xfrm>
          <a:prstGeom prst="cloud">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err="1">
                <a:solidFill>
                  <a:srgbClr val="FFFF00"/>
                </a:solidFill>
              </a:rPr>
              <a:t>Тромбовоспаление</a:t>
            </a:r>
            <a:endParaRPr lang="ru-RU" b="1" dirty="0">
              <a:solidFill>
                <a:srgbClr val="FFFF00"/>
              </a:solidFill>
            </a:endParaRPr>
          </a:p>
        </p:txBody>
      </p:sp>
    </p:spTree>
    <p:extLst>
      <p:ext uri="{BB962C8B-B14F-4D97-AF65-F5344CB8AC3E}">
        <p14:creationId xmlns:p14="http://schemas.microsoft.com/office/powerpoint/2010/main" val="3968028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B5CB2E4-1C6C-E04F-9794-246A160D9CEE}"/>
              </a:ext>
            </a:extLst>
          </p:cNvPr>
          <p:cNvSpPr>
            <a:spLocks noGrp="1"/>
          </p:cNvSpPr>
          <p:nvPr>
            <p:ph type="title"/>
          </p:nvPr>
        </p:nvSpPr>
        <p:spPr>
          <a:xfrm>
            <a:off x="2231136" y="170380"/>
            <a:ext cx="7729728" cy="1188720"/>
          </a:xfrm>
        </p:spPr>
        <p:txBody>
          <a:bodyPr>
            <a:normAutofit fontScale="90000"/>
          </a:bodyPr>
          <a:lstStyle/>
          <a:p>
            <a:r>
              <a:rPr lang="ru-RU" dirty="0"/>
              <a:t>Воспаление и активация системы гемостаза</a:t>
            </a:r>
          </a:p>
        </p:txBody>
      </p:sp>
      <p:pic>
        <p:nvPicPr>
          <p:cNvPr id="4" name="Объект 3" descr="Изображение выглядит как снимок экрана&#10;&#10;Автоматически созданное описание">
            <a:extLst>
              <a:ext uri="{FF2B5EF4-FFF2-40B4-BE49-F238E27FC236}">
                <a16:creationId xmlns:a16="http://schemas.microsoft.com/office/drawing/2014/main" id="{88525398-75AF-D349-B27E-70D9D0D0F7F6}"/>
              </a:ext>
            </a:extLst>
          </p:cNvPr>
          <p:cNvPicPr>
            <a:picLocks noGrp="1"/>
          </p:cNvPicPr>
          <p:nvPr>
            <p:ph idx="1"/>
          </p:nvPr>
        </p:nvPicPr>
        <p:blipFill rotWithShape="1">
          <a:blip r:embed="rId2">
            <a:extLst>
              <a:ext uri="{28A0092B-C50C-407E-A947-70E740481C1C}">
                <a14:useLocalDpi xmlns:a14="http://schemas.microsoft.com/office/drawing/2010/main" val="0"/>
              </a:ext>
            </a:extLst>
          </a:blip>
          <a:srcRect l="4124" t="7555" r="8134" b="31334"/>
          <a:stretch/>
        </p:blipFill>
        <p:spPr bwMode="auto">
          <a:xfrm>
            <a:off x="2094821" y="2578329"/>
            <a:ext cx="7866043" cy="4109291"/>
          </a:xfrm>
          <a:prstGeom prst="rect">
            <a:avLst/>
          </a:prstGeom>
          <a:noFill/>
          <a:ln>
            <a:noFill/>
          </a:ln>
          <a:extLst>
            <a:ext uri="{53640926-AAD7-44d8-BBD7-CCE9431645EC}">
              <a14:shadowObscured xmlns:wpc="http://schemas.microsoft.com/office/word/2010/wordprocessingCanvas" xmlns:cx="http://schemas.microsoft.com/office/drawing/2014/chartex"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mc="http://schemas.openxmlformats.org/markup-compatibility/2006" xmlns:aink="http://schemas.microsoft.com/office/drawing/2016/ink" xmlns:am3d="http://schemas.microsoft.com/office/drawing/2017/model3d"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cid="http://schemas.microsoft.com/office/word/2016/wordml/cid"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lc="http://schemas.openxmlformats.org/drawingml/2006/lockedCanvas"/>
            </a:ext>
          </a:extLst>
        </p:spPr>
      </p:pic>
      <p:sp>
        <p:nvSpPr>
          <p:cNvPr id="3" name="TextBox 2">
            <a:extLst>
              <a:ext uri="{FF2B5EF4-FFF2-40B4-BE49-F238E27FC236}">
                <a16:creationId xmlns:a16="http://schemas.microsoft.com/office/drawing/2014/main" id="{8335FF44-DD2C-4744-83A1-DC46F713B141}"/>
              </a:ext>
            </a:extLst>
          </p:cNvPr>
          <p:cNvSpPr txBox="1"/>
          <p:nvPr/>
        </p:nvSpPr>
        <p:spPr>
          <a:xfrm>
            <a:off x="2627624" y="1601854"/>
            <a:ext cx="7180729" cy="923330"/>
          </a:xfrm>
          <a:prstGeom prst="rect">
            <a:avLst/>
          </a:prstGeom>
          <a:noFill/>
        </p:spPr>
        <p:txBody>
          <a:bodyPr wrap="square" rtlCol="0">
            <a:spAutoFit/>
          </a:bodyPr>
          <a:lstStyle/>
          <a:p>
            <a:r>
              <a:rPr lang="ru-RU" b="1" dirty="0"/>
              <a:t>ДВС – </a:t>
            </a:r>
            <a:r>
              <a:rPr lang="ru-RU" b="1" dirty="0">
                <a:solidFill>
                  <a:srgbClr val="FF0000"/>
                </a:solidFill>
              </a:rPr>
              <a:t>Д</a:t>
            </a:r>
            <a:r>
              <a:rPr lang="ru-RU" b="1" dirty="0"/>
              <a:t>иссеминированное </a:t>
            </a:r>
            <a:r>
              <a:rPr lang="ru-RU" b="1" dirty="0">
                <a:solidFill>
                  <a:srgbClr val="FF0000"/>
                </a:solidFill>
              </a:rPr>
              <a:t>В</a:t>
            </a:r>
            <a:r>
              <a:rPr lang="ru-RU" b="1" dirty="0"/>
              <a:t>нутрисосудистое </a:t>
            </a:r>
            <a:r>
              <a:rPr lang="ru-RU" b="1" dirty="0">
                <a:solidFill>
                  <a:srgbClr val="FF0000"/>
                </a:solidFill>
              </a:rPr>
              <a:t>С</a:t>
            </a:r>
            <a:r>
              <a:rPr lang="ru-RU" b="1" dirty="0"/>
              <a:t>вертывание</a:t>
            </a:r>
          </a:p>
          <a:p>
            <a:endParaRPr lang="ru-RU" b="1" dirty="0"/>
          </a:p>
          <a:p>
            <a:r>
              <a:rPr lang="en-US" b="1" dirty="0"/>
              <a:t>DIC – </a:t>
            </a:r>
            <a:r>
              <a:rPr lang="en-US" b="1" dirty="0">
                <a:solidFill>
                  <a:srgbClr val="FF0000"/>
                </a:solidFill>
              </a:rPr>
              <a:t>D</a:t>
            </a:r>
            <a:r>
              <a:rPr lang="en-US" b="1" dirty="0"/>
              <a:t>iss</a:t>
            </a:r>
            <a:r>
              <a:rPr lang="ru-RU" b="1" dirty="0"/>
              <a:t>е</a:t>
            </a:r>
            <a:r>
              <a:rPr lang="en-US" b="1" dirty="0" err="1"/>
              <a:t>minated</a:t>
            </a:r>
            <a:r>
              <a:rPr lang="en-US" b="1" dirty="0"/>
              <a:t> </a:t>
            </a:r>
            <a:r>
              <a:rPr lang="en-US" b="1" dirty="0">
                <a:solidFill>
                  <a:srgbClr val="FF0000"/>
                </a:solidFill>
              </a:rPr>
              <a:t>I</a:t>
            </a:r>
            <a:r>
              <a:rPr lang="en-US" b="1" dirty="0"/>
              <a:t>ntravascular </a:t>
            </a:r>
            <a:r>
              <a:rPr lang="en-US" b="1" dirty="0">
                <a:solidFill>
                  <a:srgbClr val="FF0000"/>
                </a:solidFill>
              </a:rPr>
              <a:t>C</a:t>
            </a:r>
            <a:r>
              <a:rPr lang="en-US" b="1" dirty="0"/>
              <a:t>oagulation -  </a:t>
            </a:r>
            <a:r>
              <a:rPr lang="en-US" b="1" dirty="0">
                <a:solidFill>
                  <a:srgbClr val="FF0000"/>
                </a:solidFill>
              </a:rPr>
              <a:t>D</a:t>
            </a:r>
            <a:r>
              <a:rPr lang="en-US" b="1" dirty="0"/>
              <a:t>eath </a:t>
            </a:r>
            <a:r>
              <a:rPr lang="en-US" b="1" dirty="0">
                <a:solidFill>
                  <a:srgbClr val="FF0000"/>
                </a:solidFill>
              </a:rPr>
              <a:t>I</a:t>
            </a:r>
            <a:r>
              <a:rPr lang="en-US" b="1" dirty="0"/>
              <a:t>s </a:t>
            </a:r>
            <a:r>
              <a:rPr lang="en-US" b="1" dirty="0">
                <a:solidFill>
                  <a:srgbClr val="FF0000"/>
                </a:solidFill>
              </a:rPr>
              <a:t>C</a:t>
            </a:r>
            <a:r>
              <a:rPr lang="en-US" b="1" dirty="0"/>
              <a:t>oming………</a:t>
            </a:r>
          </a:p>
        </p:txBody>
      </p:sp>
      <p:sp>
        <p:nvSpPr>
          <p:cNvPr id="5" name="Овал 4">
            <a:extLst>
              <a:ext uri="{FF2B5EF4-FFF2-40B4-BE49-F238E27FC236}">
                <a16:creationId xmlns:a16="http://schemas.microsoft.com/office/drawing/2014/main" id="{10E70A4D-9D38-1A44-B348-8F97DA0B4E71}"/>
              </a:ext>
            </a:extLst>
          </p:cNvPr>
          <p:cNvSpPr/>
          <p:nvPr/>
        </p:nvSpPr>
        <p:spPr>
          <a:xfrm>
            <a:off x="7141580" y="1876174"/>
            <a:ext cx="2303361"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2316737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72126E8-06BA-D84F-BA16-EB932E7E0126}"/>
              </a:ext>
            </a:extLst>
          </p:cNvPr>
          <p:cNvSpPr>
            <a:spLocks noGrp="1"/>
          </p:cNvSpPr>
          <p:nvPr>
            <p:ph type="title"/>
          </p:nvPr>
        </p:nvSpPr>
        <p:spPr>
          <a:xfrm>
            <a:off x="914400" y="214312"/>
            <a:ext cx="10244138" cy="815835"/>
          </a:xfrm>
        </p:spPr>
        <p:txBody>
          <a:bodyPr>
            <a:noAutofit/>
          </a:bodyPr>
          <a:lstStyle/>
          <a:p>
            <a:r>
              <a:rPr lang="ru-RU" sz="2800" b="1" dirty="0" err="1">
                <a:solidFill>
                  <a:schemeClr val="accent1"/>
                </a:solidFill>
              </a:rPr>
              <a:t>Тромбовоспаление</a:t>
            </a:r>
            <a:r>
              <a:rPr lang="ru-RU" sz="2800" b="1" dirty="0">
                <a:solidFill>
                  <a:schemeClr val="accent1"/>
                </a:solidFill>
              </a:rPr>
              <a:t> и внеклеточные </a:t>
            </a:r>
            <a:r>
              <a:rPr lang="ru-RU" sz="2800" b="1" dirty="0" err="1">
                <a:solidFill>
                  <a:schemeClr val="accent1"/>
                </a:solidFill>
              </a:rPr>
              <a:t>нейтрофильные</a:t>
            </a:r>
            <a:r>
              <a:rPr lang="ru-RU" sz="2800" b="1" dirty="0">
                <a:solidFill>
                  <a:schemeClr val="accent1"/>
                </a:solidFill>
              </a:rPr>
              <a:t> ловушки </a:t>
            </a:r>
            <a:br>
              <a:rPr lang="ru-RU" sz="2800" b="1" dirty="0">
                <a:solidFill>
                  <a:schemeClr val="accent1"/>
                </a:solidFill>
              </a:rPr>
            </a:br>
            <a:r>
              <a:rPr lang="ru-RU" sz="2800" dirty="0">
                <a:solidFill>
                  <a:schemeClr val="accent1"/>
                </a:solidFill>
              </a:rPr>
              <a:t>(</a:t>
            </a:r>
            <a:r>
              <a:rPr lang="en-US" sz="2800" dirty="0">
                <a:solidFill>
                  <a:schemeClr val="accent1"/>
                </a:solidFill>
              </a:rPr>
              <a:t>NETs - neutrophil extracellular traps</a:t>
            </a:r>
            <a:r>
              <a:rPr lang="ru-RU" sz="2800" dirty="0">
                <a:solidFill>
                  <a:schemeClr val="accent1"/>
                </a:solidFill>
              </a:rPr>
              <a:t>)</a:t>
            </a:r>
          </a:p>
        </p:txBody>
      </p:sp>
      <p:sp>
        <p:nvSpPr>
          <p:cNvPr id="3" name="Объект 2">
            <a:extLst>
              <a:ext uri="{FF2B5EF4-FFF2-40B4-BE49-F238E27FC236}">
                <a16:creationId xmlns:a16="http://schemas.microsoft.com/office/drawing/2014/main" id="{2539781B-89A0-6048-80B1-29BA10D6BD18}"/>
              </a:ext>
            </a:extLst>
          </p:cNvPr>
          <p:cNvSpPr>
            <a:spLocks noGrp="1"/>
          </p:cNvSpPr>
          <p:nvPr>
            <p:ph idx="1"/>
          </p:nvPr>
        </p:nvSpPr>
        <p:spPr>
          <a:xfrm>
            <a:off x="807244" y="1149612"/>
            <a:ext cx="10458450" cy="5048631"/>
          </a:xfrm>
          <a:ln>
            <a:solidFill>
              <a:srgbClr val="FF0000"/>
            </a:solidFill>
          </a:ln>
        </p:spPr>
        <p:txBody>
          <a:bodyPr>
            <a:normAutofit fontScale="85000" lnSpcReduction="20000"/>
          </a:bodyPr>
          <a:lstStyle/>
          <a:p>
            <a:r>
              <a:rPr lang="en-US" b="1" dirty="0"/>
              <a:t>NETs</a:t>
            </a:r>
            <a:r>
              <a:rPr lang="ru-RU" b="1" dirty="0"/>
              <a:t> </a:t>
            </a:r>
            <a:r>
              <a:rPr lang="ru-RU" dirty="0"/>
              <a:t>- внеклеточные структуры, подобные сетям из нитей хроматина, выстланных высокоактивными протеазами и белками ядерного, </a:t>
            </a:r>
            <a:r>
              <a:rPr lang="ru-RU" dirty="0" err="1"/>
              <a:t>цитозольного</a:t>
            </a:r>
            <a:r>
              <a:rPr lang="ru-RU" dirty="0"/>
              <a:t> и гранулярного происхождения</a:t>
            </a:r>
          </a:p>
          <a:p>
            <a:endParaRPr lang="ru-RU" sz="2400" dirty="0"/>
          </a:p>
          <a:p>
            <a:r>
              <a:rPr lang="ru-RU" b="1" dirty="0"/>
              <a:t>Процесс образования </a:t>
            </a:r>
            <a:r>
              <a:rPr lang="ru-RU" b="1" dirty="0" err="1"/>
              <a:t>NETs</a:t>
            </a:r>
            <a:r>
              <a:rPr lang="ru-RU" b="1" dirty="0"/>
              <a:t> называется </a:t>
            </a:r>
            <a:r>
              <a:rPr lang="ru-RU" b="1" dirty="0" err="1"/>
              <a:t>нетозом</a:t>
            </a:r>
            <a:r>
              <a:rPr lang="ru-RU" b="1" dirty="0"/>
              <a:t> </a:t>
            </a:r>
            <a:r>
              <a:rPr lang="ru-RU" dirty="0"/>
              <a:t>(от англ. </a:t>
            </a:r>
            <a:r>
              <a:rPr lang="ru-RU" dirty="0" err="1"/>
              <a:t>NETosis</a:t>
            </a:r>
            <a:r>
              <a:rPr lang="ru-RU" dirty="0"/>
              <a:t>)</a:t>
            </a:r>
          </a:p>
          <a:p>
            <a:r>
              <a:rPr lang="ru-RU" dirty="0"/>
              <a:t> </a:t>
            </a:r>
            <a:r>
              <a:rPr lang="ru-RU" b="1" dirty="0"/>
              <a:t>Индукторы </a:t>
            </a:r>
            <a:r>
              <a:rPr lang="ru-RU" b="1" dirty="0" err="1"/>
              <a:t>нетоза</a:t>
            </a:r>
            <a:r>
              <a:rPr lang="ru-RU" dirty="0"/>
              <a:t>: микроорганизмы, бактериальные компоненты, активированные тромбоциты, комплементарные пептиды, </a:t>
            </a:r>
            <a:r>
              <a:rPr lang="ru-RU" dirty="0" err="1"/>
              <a:t>аутоантитела</a:t>
            </a:r>
            <a:r>
              <a:rPr lang="ru-RU" dirty="0"/>
              <a:t>, IL-8 и </a:t>
            </a:r>
            <a:r>
              <a:rPr lang="ru-RU" dirty="0" err="1"/>
              <a:t>тд</a:t>
            </a:r>
            <a:r>
              <a:rPr lang="ru-RU" dirty="0"/>
              <a:t>.</a:t>
            </a:r>
          </a:p>
          <a:p>
            <a:r>
              <a:rPr lang="ru-RU" dirty="0"/>
              <a:t>Активированные тромбоциты инициируют мощный выброс </a:t>
            </a:r>
            <a:r>
              <a:rPr lang="en-US" dirty="0"/>
              <a:t>NETs</a:t>
            </a:r>
            <a:r>
              <a:rPr lang="ru-RU" dirty="0"/>
              <a:t> нейтрофилами, обеспечивая тем самым создание каркаса для отложения фибрина и стабилизации тромба .</a:t>
            </a:r>
          </a:p>
          <a:p>
            <a:r>
              <a:rPr lang="ru-RU" dirty="0"/>
              <a:t>Попадая в участок повреждения </a:t>
            </a:r>
            <a:r>
              <a:rPr lang="en-US" b="1" dirty="0"/>
              <a:t>NETs</a:t>
            </a:r>
            <a:r>
              <a:rPr lang="ru-RU" b="1" dirty="0"/>
              <a:t> привлекают </a:t>
            </a:r>
            <a:r>
              <a:rPr lang="ru-RU" dirty="0"/>
              <a:t>ряд белков, а также факторы свертывания, участвующие в </a:t>
            </a:r>
            <a:r>
              <a:rPr lang="ru-RU" dirty="0" err="1"/>
              <a:t>тромбообразовании</a:t>
            </a:r>
            <a:r>
              <a:rPr lang="ru-RU" dirty="0"/>
              <a:t> - </a:t>
            </a:r>
            <a:r>
              <a:rPr lang="ru-RU" b="1" dirty="0"/>
              <a:t>фактор </a:t>
            </a:r>
            <a:r>
              <a:rPr lang="ru-RU" b="1" dirty="0" err="1"/>
              <a:t>Виллебранда</a:t>
            </a:r>
            <a:r>
              <a:rPr lang="ru-RU" b="1" dirty="0"/>
              <a:t>, </a:t>
            </a:r>
            <a:r>
              <a:rPr lang="en-US" b="1" dirty="0"/>
              <a:t>XII</a:t>
            </a:r>
            <a:r>
              <a:rPr lang="ru-RU" b="1" dirty="0"/>
              <a:t> фактор, фибриноген и </a:t>
            </a:r>
            <a:r>
              <a:rPr lang="ru-RU" b="1" dirty="0" err="1"/>
              <a:t>фибронектин</a:t>
            </a:r>
            <a:r>
              <a:rPr lang="ru-RU" dirty="0"/>
              <a:t>. </a:t>
            </a:r>
          </a:p>
          <a:p>
            <a:r>
              <a:rPr lang="ru-RU" b="1" dirty="0"/>
              <a:t> </a:t>
            </a:r>
            <a:r>
              <a:rPr lang="ru-RU" b="1" dirty="0" err="1"/>
              <a:t>NETs</a:t>
            </a:r>
            <a:r>
              <a:rPr lang="ru-RU" b="1" dirty="0"/>
              <a:t> способны индуцировать активацию эндотелия, активацию и агрегацию тромбоцитов, и генерацию тромбина, снижают </a:t>
            </a:r>
            <a:r>
              <a:rPr lang="en-US" b="1" dirty="0"/>
              <a:t>TFPI</a:t>
            </a:r>
            <a:endParaRPr lang="ru-RU" sz="2400" b="1" dirty="0"/>
          </a:p>
        </p:txBody>
      </p:sp>
      <p:cxnSp>
        <p:nvCxnSpPr>
          <p:cNvPr id="5" name="Прямая со стрелкой 4">
            <a:extLst>
              <a:ext uri="{FF2B5EF4-FFF2-40B4-BE49-F238E27FC236}">
                <a16:creationId xmlns:a16="http://schemas.microsoft.com/office/drawing/2014/main" id="{2EA54D05-DD2F-7641-A5B5-815801782A38}"/>
              </a:ext>
            </a:extLst>
          </p:cNvPr>
          <p:cNvCxnSpPr>
            <a:cxnSpLocks/>
          </p:cNvCxnSpPr>
          <p:nvPr/>
        </p:nvCxnSpPr>
        <p:spPr>
          <a:xfrm>
            <a:off x="3590925" y="5572125"/>
            <a:ext cx="0" cy="3238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 name="Овал 3">
            <a:extLst>
              <a:ext uri="{FF2B5EF4-FFF2-40B4-BE49-F238E27FC236}">
                <a16:creationId xmlns:a16="http://schemas.microsoft.com/office/drawing/2014/main" id="{3E72127C-A2EF-6944-8399-C88D5DE816C1}"/>
              </a:ext>
            </a:extLst>
          </p:cNvPr>
          <p:cNvSpPr/>
          <p:nvPr/>
        </p:nvSpPr>
        <p:spPr>
          <a:xfrm>
            <a:off x="1099595" y="5251188"/>
            <a:ext cx="9155575" cy="914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873444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4F3002E-B49C-2349-9BEC-F2131DDC21C2}"/>
              </a:ext>
            </a:extLst>
          </p:cNvPr>
          <p:cNvSpPr>
            <a:spLocks noGrp="1"/>
          </p:cNvSpPr>
          <p:nvPr>
            <p:ph type="title"/>
          </p:nvPr>
        </p:nvSpPr>
        <p:spPr>
          <a:xfrm>
            <a:off x="2231136" y="-628650"/>
            <a:ext cx="7729728" cy="628650"/>
          </a:xfrm>
        </p:spPr>
        <p:txBody>
          <a:bodyPr>
            <a:normAutofit fontScale="90000"/>
          </a:bodyPr>
          <a:lstStyle/>
          <a:p>
            <a:endParaRPr lang="ru-RU" dirty="0"/>
          </a:p>
        </p:txBody>
      </p:sp>
      <p:sp>
        <p:nvSpPr>
          <p:cNvPr id="3" name="Объект 2">
            <a:extLst>
              <a:ext uri="{FF2B5EF4-FFF2-40B4-BE49-F238E27FC236}">
                <a16:creationId xmlns:a16="http://schemas.microsoft.com/office/drawing/2014/main" id="{E3802A16-0560-9145-99ED-EDF9775C7B63}"/>
              </a:ext>
            </a:extLst>
          </p:cNvPr>
          <p:cNvSpPr>
            <a:spLocks noGrp="1"/>
          </p:cNvSpPr>
          <p:nvPr>
            <p:ph idx="1"/>
          </p:nvPr>
        </p:nvSpPr>
        <p:spPr>
          <a:xfrm>
            <a:off x="142875" y="933308"/>
            <a:ext cx="12049125" cy="4806720"/>
          </a:xfrm>
        </p:spPr>
        <p:txBody>
          <a:bodyPr/>
          <a:lstStyle/>
          <a:p>
            <a:endParaRPr lang="ru-RU" dirty="0"/>
          </a:p>
          <a:p>
            <a:pPr marL="0" indent="0">
              <a:buNone/>
            </a:pPr>
            <a:endParaRPr lang="ru-RU" dirty="0"/>
          </a:p>
        </p:txBody>
      </p:sp>
      <p:sp>
        <p:nvSpPr>
          <p:cNvPr id="4" name="Прямоугольник 3">
            <a:extLst>
              <a:ext uri="{FF2B5EF4-FFF2-40B4-BE49-F238E27FC236}">
                <a16:creationId xmlns:a16="http://schemas.microsoft.com/office/drawing/2014/main" id="{D76E94C0-8F97-7A48-B9B9-936C08BBA7FC}"/>
              </a:ext>
            </a:extLst>
          </p:cNvPr>
          <p:cNvSpPr/>
          <p:nvPr/>
        </p:nvSpPr>
        <p:spPr>
          <a:xfrm>
            <a:off x="666749" y="83868"/>
            <a:ext cx="11001375" cy="1538883"/>
          </a:xfrm>
          <a:prstGeom prst="rect">
            <a:avLst/>
          </a:prstGeom>
        </p:spPr>
        <p:txBody>
          <a:bodyPr wrap="square">
            <a:spAutoFit/>
          </a:bodyPr>
          <a:lstStyle/>
          <a:p>
            <a:r>
              <a:rPr lang="ru-RU" sz="2400" dirty="0"/>
              <a:t>                                                                   </a:t>
            </a:r>
            <a:r>
              <a:rPr lang="en-US" sz="2800" b="1" dirty="0"/>
              <a:t>SARS-CoV-2</a:t>
            </a:r>
            <a:r>
              <a:rPr lang="ru-RU" sz="2800" b="1" dirty="0"/>
              <a:t> </a:t>
            </a:r>
          </a:p>
          <a:p>
            <a:r>
              <a:rPr lang="ru-RU" sz="2400" dirty="0"/>
              <a:t>(</a:t>
            </a:r>
            <a:r>
              <a:rPr lang="ru-RU" dirty="0"/>
              <a:t>через </a:t>
            </a:r>
            <a:r>
              <a:rPr lang="en-US" dirty="0"/>
              <a:t>ACE2-</a:t>
            </a:r>
            <a:r>
              <a:rPr lang="ru-RU" dirty="0"/>
              <a:t>рецепторы</a:t>
            </a:r>
            <a:r>
              <a:rPr lang="en-US" dirty="0"/>
              <a:t> </a:t>
            </a:r>
            <a:r>
              <a:rPr lang="ru-RU" dirty="0"/>
              <a:t>клеток эпителия легких, </a:t>
            </a:r>
            <a:r>
              <a:rPr lang="ru-RU" dirty="0" err="1"/>
              <a:t>энтероцитов</a:t>
            </a:r>
            <a:r>
              <a:rPr lang="ru-RU" dirty="0"/>
              <a:t> тонкой кишки, клеток эндотелия артерий и    				вен, артериальных гладкомышечных клеток , клеток нервной ткани) </a:t>
            </a:r>
          </a:p>
          <a:p>
            <a:r>
              <a:rPr lang="ru-RU" sz="2400" dirty="0"/>
              <a:t>  </a:t>
            </a:r>
          </a:p>
        </p:txBody>
      </p:sp>
      <p:sp>
        <p:nvSpPr>
          <p:cNvPr id="5" name="Стрелка вниз 4">
            <a:extLst>
              <a:ext uri="{FF2B5EF4-FFF2-40B4-BE49-F238E27FC236}">
                <a16:creationId xmlns:a16="http://schemas.microsoft.com/office/drawing/2014/main" id="{A48C7A2E-5249-6543-AA6E-C0DB9D09787D}"/>
              </a:ext>
            </a:extLst>
          </p:cNvPr>
          <p:cNvSpPr/>
          <p:nvPr/>
        </p:nvSpPr>
        <p:spPr>
          <a:xfrm>
            <a:off x="3064600" y="1381457"/>
            <a:ext cx="300038" cy="978408"/>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Стрелка вниз 5">
            <a:extLst>
              <a:ext uri="{FF2B5EF4-FFF2-40B4-BE49-F238E27FC236}">
                <a16:creationId xmlns:a16="http://schemas.microsoft.com/office/drawing/2014/main" id="{1F002CE0-2B50-6943-B889-9FAB50371630}"/>
              </a:ext>
            </a:extLst>
          </p:cNvPr>
          <p:cNvSpPr/>
          <p:nvPr/>
        </p:nvSpPr>
        <p:spPr>
          <a:xfrm>
            <a:off x="6215911" y="1374815"/>
            <a:ext cx="300038" cy="978408"/>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Стрелка вниз 6">
            <a:extLst>
              <a:ext uri="{FF2B5EF4-FFF2-40B4-BE49-F238E27FC236}">
                <a16:creationId xmlns:a16="http://schemas.microsoft.com/office/drawing/2014/main" id="{56A407EB-7364-734A-BA90-0C91B52A4702}"/>
              </a:ext>
            </a:extLst>
          </p:cNvPr>
          <p:cNvSpPr/>
          <p:nvPr/>
        </p:nvSpPr>
        <p:spPr>
          <a:xfrm>
            <a:off x="8766298" y="1361990"/>
            <a:ext cx="300038" cy="978408"/>
          </a:xfrm>
          <a:prstGeom prst="downArrow">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a:extLst>
              <a:ext uri="{FF2B5EF4-FFF2-40B4-BE49-F238E27FC236}">
                <a16:creationId xmlns:a16="http://schemas.microsoft.com/office/drawing/2014/main" id="{D2DBBBEF-19EB-6A4E-82E5-501F58EC39DD}"/>
              </a:ext>
            </a:extLst>
          </p:cNvPr>
          <p:cNvSpPr txBox="1"/>
          <p:nvPr/>
        </p:nvSpPr>
        <p:spPr>
          <a:xfrm>
            <a:off x="2231136" y="2375523"/>
            <a:ext cx="1921139" cy="1200329"/>
          </a:xfrm>
          <a:prstGeom prst="rect">
            <a:avLst/>
          </a:prstGeom>
          <a:solidFill>
            <a:srgbClr val="00B0F0"/>
          </a:solidFill>
        </p:spPr>
        <p:txBody>
          <a:bodyPr wrap="square" rtlCol="0">
            <a:spAutoFit/>
          </a:bodyPr>
          <a:lstStyle/>
          <a:p>
            <a:r>
              <a:rPr lang="ru-RU" dirty="0"/>
              <a:t>Активация моноцитов/</a:t>
            </a:r>
          </a:p>
          <a:p>
            <a:r>
              <a:rPr lang="ru-RU" dirty="0"/>
              <a:t>Макрофагов</a:t>
            </a:r>
          </a:p>
          <a:p>
            <a:r>
              <a:rPr lang="ru-RU" dirty="0"/>
              <a:t>Нейтрофилов</a:t>
            </a:r>
          </a:p>
        </p:txBody>
      </p:sp>
      <p:sp>
        <p:nvSpPr>
          <p:cNvPr id="10" name="TextBox 9">
            <a:extLst>
              <a:ext uri="{FF2B5EF4-FFF2-40B4-BE49-F238E27FC236}">
                <a16:creationId xmlns:a16="http://schemas.microsoft.com/office/drawing/2014/main" id="{E597700C-C597-F94B-B364-8BA8738EBD60}"/>
              </a:ext>
            </a:extLst>
          </p:cNvPr>
          <p:cNvSpPr txBox="1"/>
          <p:nvPr/>
        </p:nvSpPr>
        <p:spPr>
          <a:xfrm>
            <a:off x="5145660" y="2340398"/>
            <a:ext cx="2440540" cy="369332"/>
          </a:xfrm>
          <a:prstGeom prst="rect">
            <a:avLst/>
          </a:prstGeom>
          <a:solidFill>
            <a:schemeClr val="accent1">
              <a:lumMod val="20000"/>
              <a:lumOff val="80000"/>
            </a:schemeClr>
          </a:solidFill>
        </p:spPr>
        <p:txBody>
          <a:bodyPr wrap="none" rtlCol="0">
            <a:spAutoFit/>
          </a:bodyPr>
          <a:lstStyle/>
          <a:p>
            <a:r>
              <a:rPr lang="ru-RU" dirty="0"/>
              <a:t>Активация эндотелия</a:t>
            </a:r>
          </a:p>
        </p:txBody>
      </p:sp>
      <p:sp>
        <p:nvSpPr>
          <p:cNvPr id="11" name="TextBox 10">
            <a:extLst>
              <a:ext uri="{FF2B5EF4-FFF2-40B4-BE49-F238E27FC236}">
                <a16:creationId xmlns:a16="http://schemas.microsoft.com/office/drawing/2014/main" id="{DD1A695B-4254-AB4F-920C-0EB3CAB345B7}"/>
              </a:ext>
            </a:extLst>
          </p:cNvPr>
          <p:cNvSpPr txBox="1"/>
          <p:nvPr/>
        </p:nvSpPr>
        <p:spPr>
          <a:xfrm>
            <a:off x="7923588" y="2374014"/>
            <a:ext cx="4262705" cy="646331"/>
          </a:xfrm>
          <a:prstGeom prst="rect">
            <a:avLst/>
          </a:prstGeom>
          <a:solidFill>
            <a:srgbClr val="92D050"/>
          </a:solidFill>
        </p:spPr>
        <p:txBody>
          <a:bodyPr wrap="none" rtlCol="0">
            <a:spAutoFit/>
          </a:bodyPr>
          <a:lstStyle/>
          <a:p>
            <a:r>
              <a:rPr lang="ru-RU" dirty="0"/>
              <a:t>Активация комплемента</a:t>
            </a:r>
          </a:p>
          <a:p>
            <a:r>
              <a:rPr lang="ru-RU" dirty="0"/>
              <a:t>(альтернативного и </a:t>
            </a:r>
            <a:r>
              <a:rPr lang="ru-RU" dirty="0" err="1"/>
              <a:t>лектинового</a:t>
            </a:r>
            <a:r>
              <a:rPr lang="ru-RU" dirty="0"/>
              <a:t> путей</a:t>
            </a:r>
            <a:r>
              <a:rPr lang="ru-RU" b="1" dirty="0"/>
              <a:t>)</a:t>
            </a:r>
          </a:p>
        </p:txBody>
      </p:sp>
      <p:cxnSp>
        <p:nvCxnSpPr>
          <p:cNvPr id="16" name="Прямая со стрелкой 15">
            <a:extLst>
              <a:ext uri="{FF2B5EF4-FFF2-40B4-BE49-F238E27FC236}">
                <a16:creationId xmlns:a16="http://schemas.microsoft.com/office/drawing/2014/main" id="{D9AE0EF3-AC73-3445-B58B-9414D2821850}"/>
              </a:ext>
            </a:extLst>
          </p:cNvPr>
          <p:cNvCxnSpPr>
            <a:cxnSpLocks/>
          </p:cNvCxnSpPr>
          <p:nvPr/>
        </p:nvCxnSpPr>
        <p:spPr>
          <a:xfrm>
            <a:off x="3064600" y="3662591"/>
            <a:ext cx="864463" cy="468769"/>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a16="http://schemas.microsoft.com/office/drawing/2014/main" id="{0B7A766F-5AA2-4D47-B798-43D35D858003}"/>
              </a:ext>
            </a:extLst>
          </p:cNvPr>
          <p:cNvCxnSpPr>
            <a:cxnSpLocks/>
          </p:cNvCxnSpPr>
          <p:nvPr/>
        </p:nvCxnSpPr>
        <p:spPr>
          <a:xfrm>
            <a:off x="6365930" y="2877408"/>
            <a:ext cx="0" cy="988559"/>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a:extLst>
              <a:ext uri="{FF2B5EF4-FFF2-40B4-BE49-F238E27FC236}">
                <a16:creationId xmlns:a16="http://schemas.microsoft.com/office/drawing/2014/main" id="{7C81B4F9-FBF8-284F-803F-ACC0385ACC35}"/>
              </a:ext>
            </a:extLst>
          </p:cNvPr>
          <p:cNvCxnSpPr>
            <a:cxnSpLocks/>
          </p:cNvCxnSpPr>
          <p:nvPr/>
        </p:nvCxnSpPr>
        <p:spPr>
          <a:xfrm flipH="1">
            <a:off x="8802798" y="3532454"/>
            <a:ext cx="969784" cy="540338"/>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1DA1388D-1ACF-4C41-A8B5-99950C26B951}"/>
              </a:ext>
            </a:extLst>
          </p:cNvPr>
          <p:cNvSpPr txBox="1"/>
          <p:nvPr/>
        </p:nvSpPr>
        <p:spPr>
          <a:xfrm>
            <a:off x="3064600" y="4131360"/>
            <a:ext cx="7817097" cy="2031325"/>
          </a:xfrm>
          <a:prstGeom prst="rect">
            <a:avLst/>
          </a:prstGeom>
          <a:noFill/>
        </p:spPr>
        <p:txBody>
          <a:bodyPr wrap="square" rtlCol="0">
            <a:spAutoFit/>
          </a:bodyPr>
          <a:lstStyle/>
          <a:p>
            <a:r>
              <a:rPr lang="ru-RU" b="1" dirty="0"/>
              <a:t>Неконтролируемый выброс </a:t>
            </a:r>
            <a:r>
              <a:rPr lang="ru-RU" b="1" dirty="0" err="1"/>
              <a:t>провоспалительных</a:t>
            </a:r>
            <a:r>
              <a:rPr lang="ru-RU" b="1" dirty="0"/>
              <a:t> цитокинов</a:t>
            </a:r>
            <a:r>
              <a:rPr lang="en-US" b="1" dirty="0"/>
              <a:t> </a:t>
            </a:r>
            <a:r>
              <a:rPr lang="en-US" dirty="0"/>
              <a:t>(IL-1, </a:t>
            </a:r>
            <a:r>
              <a:rPr lang="en-US" dirty="0">
                <a:solidFill>
                  <a:srgbClr val="FF0000"/>
                </a:solidFill>
              </a:rPr>
              <a:t>IL-6, </a:t>
            </a:r>
            <a:r>
              <a:rPr lang="ru-RU" dirty="0"/>
              <a:t>фактор эндотелиальной адгезии,  ФНО</a:t>
            </a:r>
            <a:r>
              <a:rPr lang="en-US" dirty="0"/>
              <a:t>-⍶</a:t>
            </a:r>
            <a:r>
              <a:rPr lang="ru-RU" dirty="0"/>
              <a:t>, </a:t>
            </a:r>
            <a:r>
              <a:rPr lang="ru-RU" dirty="0" err="1"/>
              <a:t>колониестимулирующий</a:t>
            </a:r>
            <a:r>
              <a:rPr lang="ru-RU" dirty="0"/>
              <a:t> фактор гранулоцитов, интерферон, моноцитарный </a:t>
            </a:r>
            <a:r>
              <a:rPr lang="ru-RU" dirty="0" err="1"/>
              <a:t>хемоаттрактантный</a:t>
            </a:r>
            <a:r>
              <a:rPr lang="ru-RU" dirty="0"/>
              <a:t> белок 1, макрофагальный воспалительный белок 1α</a:t>
            </a:r>
            <a:r>
              <a:rPr lang="en-US" dirty="0"/>
              <a:t> </a:t>
            </a:r>
            <a:r>
              <a:rPr lang="ru-RU" dirty="0"/>
              <a:t>и др.)</a:t>
            </a:r>
          </a:p>
          <a:p>
            <a:r>
              <a:rPr lang="ru-RU" b="1" dirty="0"/>
              <a:t>↑</a:t>
            </a:r>
            <a:r>
              <a:rPr lang="en-US" b="1" dirty="0"/>
              <a:t>TF</a:t>
            </a:r>
          </a:p>
          <a:p>
            <a:r>
              <a:rPr lang="ru-RU" b="1" dirty="0"/>
              <a:t> Неконтролируемый выброс  </a:t>
            </a:r>
            <a:r>
              <a:rPr lang="en-US" b="1" dirty="0"/>
              <a:t>NETs</a:t>
            </a:r>
            <a:endParaRPr lang="ru-RU" b="1" dirty="0"/>
          </a:p>
          <a:p>
            <a:r>
              <a:rPr lang="ru-RU" b="1" dirty="0"/>
              <a:t>↓</a:t>
            </a:r>
            <a:r>
              <a:rPr lang="en-US" b="1" dirty="0"/>
              <a:t>TFPI</a:t>
            </a:r>
            <a:endParaRPr lang="ru-RU" b="1" dirty="0"/>
          </a:p>
        </p:txBody>
      </p:sp>
      <p:sp>
        <p:nvSpPr>
          <p:cNvPr id="36" name="Прямоугольник 35">
            <a:extLst>
              <a:ext uri="{FF2B5EF4-FFF2-40B4-BE49-F238E27FC236}">
                <a16:creationId xmlns:a16="http://schemas.microsoft.com/office/drawing/2014/main" id="{E2895BFA-09F1-9444-8709-D0CFE8E59340}"/>
              </a:ext>
            </a:extLst>
          </p:cNvPr>
          <p:cNvSpPr/>
          <p:nvPr/>
        </p:nvSpPr>
        <p:spPr>
          <a:xfrm>
            <a:off x="1441370" y="6112632"/>
            <a:ext cx="10226753" cy="6615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b="1" dirty="0" err="1">
                <a:solidFill>
                  <a:srgbClr val="FFFF00"/>
                </a:solidFill>
              </a:rPr>
              <a:t>Цитокиновый</a:t>
            </a:r>
            <a:r>
              <a:rPr lang="ru-RU" sz="3200" b="1" dirty="0">
                <a:solidFill>
                  <a:srgbClr val="FFFF00"/>
                </a:solidFill>
              </a:rPr>
              <a:t> шторм + тромботический шторм</a:t>
            </a:r>
          </a:p>
        </p:txBody>
      </p:sp>
      <p:sp>
        <p:nvSpPr>
          <p:cNvPr id="9" name="Овал 8">
            <a:extLst>
              <a:ext uri="{FF2B5EF4-FFF2-40B4-BE49-F238E27FC236}">
                <a16:creationId xmlns:a16="http://schemas.microsoft.com/office/drawing/2014/main" id="{DE06CBBA-5A84-5549-957F-16DF948F4C95}"/>
              </a:ext>
            </a:extLst>
          </p:cNvPr>
          <p:cNvSpPr/>
          <p:nvPr/>
        </p:nvSpPr>
        <p:spPr>
          <a:xfrm>
            <a:off x="2918564" y="5343920"/>
            <a:ext cx="3858017" cy="768711"/>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641307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A8C4514-D42F-BF44-9A25-B1FC03645A72}"/>
              </a:ext>
            </a:extLst>
          </p:cNvPr>
          <p:cNvSpPr>
            <a:spLocks noGrp="1"/>
          </p:cNvSpPr>
          <p:nvPr>
            <p:ph type="title"/>
          </p:nvPr>
        </p:nvSpPr>
        <p:spPr>
          <a:xfrm>
            <a:off x="2231136" y="-1467956"/>
            <a:ext cx="7729728" cy="1188720"/>
          </a:xfrm>
        </p:spPr>
        <p:txBody>
          <a:bodyPr/>
          <a:lstStyle/>
          <a:p>
            <a:endParaRPr lang="ru-RU" dirty="0"/>
          </a:p>
        </p:txBody>
      </p:sp>
      <p:pic>
        <p:nvPicPr>
          <p:cNvPr id="4" name="Объект 3">
            <a:extLst>
              <a:ext uri="{FF2B5EF4-FFF2-40B4-BE49-F238E27FC236}">
                <a16:creationId xmlns:a16="http://schemas.microsoft.com/office/drawing/2014/main" id="{CD10DEF4-2454-AB48-9D95-2EB49106ACCA}"/>
              </a:ext>
            </a:extLst>
          </p:cNvPr>
          <p:cNvPicPr>
            <a:picLocks noGrp="1" noChangeAspect="1"/>
          </p:cNvPicPr>
          <p:nvPr>
            <p:ph idx="1"/>
          </p:nvPr>
        </p:nvPicPr>
        <p:blipFill rotWithShape="1">
          <a:blip r:embed="rId2"/>
          <a:srcRect l="976" t="12715" b="6707"/>
          <a:stretch/>
        </p:blipFill>
        <p:spPr>
          <a:xfrm>
            <a:off x="172528" y="0"/>
            <a:ext cx="4690620" cy="6521570"/>
          </a:xfrm>
          <a:prstGeom prst="rect">
            <a:avLst/>
          </a:prstGeom>
        </p:spPr>
      </p:pic>
      <p:sp>
        <p:nvSpPr>
          <p:cNvPr id="5" name="Прямоугольник 4">
            <a:extLst>
              <a:ext uri="{FF2B5EF4-FFF2-40B4-BE49-F238E27FC236}">
                <a16:creationId xmlns:a16="http://schemas.microsoft.com/office/drawing/2014/main" id="{AA8C9796-2510-D140-A32B-4D1B057CDCF3}"/>
              </a:ext>
            </a:extLst>
          </p:cNvPr>
          <p:cNvSpPr/>
          <p:nvPr/>
        </p:nvSpPr>
        <p:spPr>
          <a:xfrm>
            <a:off x="13491713" y="-1467956"/>
            <a:ext cx="5584166" cy="10064294"/>
          </a:xfrm>
          <a:prstGeom prst="rect">
            <a:avLst/>
          </a:prstGeom>
        </p:spPr>
        <p:txBody>
          <a:bodyPr wrap="square">
            <a:spAutoFit/>
          </a:bodyPr>
          <a:lstStyle/>
          <a:p>
            <a:r>
              <a:rPr lang="en-GB" dirty="0">
                <a:solidFill>
                  <a:srgbClr val="0071BC"/>
                </a:solidFill>
                <a:hlinkClick r:id="rId3"/>
              </a:rPr>
              <a:t>943293</a:t>
            </a:r>
            <a:endParaRPr lang="en-GB" dirty="0"/>
          </a:p>
          <a:p>
            <a:r>
              <a:rPr lang="en-GB" b="1" dirty="0">
                <a:solidFill>
                  <a:srgbClr val="C05600"/>
                </a:solidFill>
              </a:rPr>
              <a:t>Free PMC article</a:t>
            </a:r>
            <a:endParaRPr lang="en-GB" dirty="0"/>
          </a:p>
          <a:p>
            <a:r>
              <a:rPr lang="en-GB" b="1" dirty="0">
                <a:solidFill>
                  <a:srgbClr val="212121"/>
                </a:solidFill>
                <a:latin typeface="Merriweather"/>
              </a:rPr>
              <a:t>Abstract</a:t>
            </a:r>
          </a:p>
          <a:p>
            <a:r>
              <a:rPr lang="en-GB" dirty="0">
                <a:solidFill>
                  <a:srgbClr val="212121"/>
                </a:solidFill>
                <a:latin typeface="BlinkMacSystemFont"/>
              </a:rPr>
              <a:t>Since the onset of the global pandemic in early 2020, coronavirus disease 2019 (COVID-19) has posed a multitude of challenges to health care systems worldwide. In order to combat these challenges and devise appropriate therapeutic strategies, it becomes of paramount importance to elucidate the pathophysiology of this illness. Coronavirus disease 2019, caused by the novel severe acute respiratory syndrome coronavirus 2 (SARS-CoV2), is characterized by a dysregulated immune system and hypercoagulability. COVID-associated coagulopathy (CAC) was recognized based on profound d-dimer elevations and evidence of microthrombi and macrothrombi, both in venous and arterial systems. The underlying mechanisms associated with CAC have been suggested, but not clearly defined. The model of </a:t>
            </a:r>
            <a:r>
              <a:rPr lang="en-GB" dirty="0" err="1">
                <a:solidFill>
                  <a:srgbClr val="212121"/>
                </a:solidFill>
                <a:latin typeface="BlinkMacSystemFont"/>
              </a:rPr>
              <a:t>immunothrombosis</a:t>
            </a:r>
            <a:r>
              <a:rPr lang="en-GB" dirty="0">
                <a:solidFill>
                  <a:srgbClr val="212121"/>
                </a:solidFill>
                <a:latin typeface="BlinkMacSystemFont"/>
              </a:rPr>
              <a:t> illustrates the elaborate crosstalk between the innate immune system and coagulation. The rendering of a procoagulant state in COVID-19 involves the interplay of many innate immune pathways. The SARS-CoV2 virus can directly infect immune and endothelial cells, leading to endothelial injury and dysregulation of the immune system. Activated leukocytes potentiate a procoagulant state via release of intravascular tissue factor, platelet activation, </a:t>
            </a:r>
            <a:r>
              <a:rPr lang="en-GB" dirty="0" err="1">
                <a:solidFill>
                  <a:srgbClr val="212121"/>
                </a:solidFill>
                <a:latin typeface="BlinkMacSystemFont"/>
              </a:rPr>
              <a:t>NETosis</a:t>
            </a:r>
            <a:r>
              <a:rPr lang="en-GB" dirty="0">
                <a:solidFill>
                  <a:srgbClr val="212121"/>
                </a:solidFill>
                <a:latin typeface="BlinkMacSystemFont"/>
              </a:rPr>
              <a:t>, and inhibition of anticoagulant mechanisms. Additional pathways of specific relevance in CAC include cytokine release and complement activation. All these mechanisms have recently been reported in COVID-19. </a:t>
            </a:r>
            <a:r>
              <a:rPr lang="en-GB" dirty="0" err="1">
                <a:solidFill>
                  <a:srgbClr val="212121"/>
                </a:solidFill>
                <a:latin typeface="BlinkMacSystemFont"/>
              </a:rPr>
              <a:t>Immunothrombosis</a:t>
            </a:r>
            <a:r>
              <a:rPr lang="en-GB" dirty="0">
                <a:solidFill>
                  <a:srgbClr val="212121"/>
                </a:solidFill>
                <a:latin typeface="BlinkMacSystemFont"/>
              </a:rPr>
              <a:t> provides a comprehensive perspective of the several synergistic pathways pertinent to the pathogenesis of CAC.</a:t>
            </a:r>
          </a:p>
          <a:p>
            <a:br>
              <a:rPr lang="en-GB" dirty="0"/>
            </a:br>
            <a:endParaRPr lang="en-GB" dirty="0">
              <a:effectLst/>
            </a:endParaRPr>
          </a:p>
        </p:txBody>
      </p:sp>
      <p:sp>
        <p:nvSpPr>
          <p:cNvPr id="6" name="Прямоугольник 5">
            <a:extLst>
              <a:ext uri="{FF2B5EF4-FFF2-40B4-BE49-F238E27FC236}">
                <a16:creationId xmlns:a16="http://schemas.microsoft.com/office/drawing/2014/main" id="{9C727C01-14E4-FC4B-83B5-CB5CEA5113CA}"/>
              </a:ext>
            </a:extLst>
          </p:cNvPr>
          <p:cNvSpPr/>
          <p:nvPr/>
        </p:nvSpPr>
        <p:spPr>
          <a:xfrm>
            <a:off x="5348377" y="168215"/>
            <a:ext cx="6093620" cy="3416320"/>
          </a:xfrm>
          <a:prstGeom prst="rect">
            <a:avLst/>
          </a:prstGeom>
        </p:spPr>
        <p:txBody>
          <a:bodyPr wrap="square">
            <a:spAutoFit/>
          </a:bodyPr>
          <a:lstStyle/>
          <a:p>
            <a:r>
              <a:rPr lang="en-GB" dirty="0">
                <a:solidFill>
                  <a:srgbClr val="205493"/>
                </a:solidFill>
              </a:rPr>
              <a:t>Review</a:t>
            </a:r>
          </a:p>
          <a:p>
            <a:r>
              <a:rPr lang="en-GB" dirty="0"/>
              <a:t> </a:t>
            </a:r>
            <a:r>
              <a:rPr lang="en-GB" dirty="0">
                <a:solidFill>
                  <a:srgbClr val="5B616B"/>
                </a:solidFill>
              </a:rPr>
              <a:t>Clin </a:t>
            </a:r>
            <a:r>
              <a:rPr lang="en-GB" dirty="0" err="1">
                <a:solidFill>
                  <a:srgbClr val="5B616B"/>
                </a:solidFill>
              </a:rPr>
              <a:t>Appl</a:t>
            </a:r>
            <a:r>
              <a:rPr lang="en-GB" dirty="0">
                <a:solidFill>
                  <a:srgbClr val="5B616B"/>
                </a:solidFill>
              </a:rPr>
              <a:t> </a:t>
            </a:r>
            <a:r>
              <a:rPr lang="en-GB" dirty="0" err="1">
                <a:solidFill>
                  <a:srgbClr val="5B616B"/>
                </a:solidFill>
              </a:rPr>
              <a:t>Thromb</a:t>
            </a:r>
            <a:r>
              <a:rPr lang="en-GB" dirty="0">
                <a:solidFill>
                  <a:srgbClr val="5B616B"/>
                </a:solidFill>
              </a:rPr>
              <a:t> </a:t>
            </a:r>
            <a:r>
              <a:rPr lang="en-GB" dirty="0" err="1">
                <a:solidFill>
                  <a:srgbClr val="5B616B"/>
                </a:solidFill>
              </a:rPr>
              <a:t>Hemost</a:t>
            </a:r>
            <a:endParaRPr lang="en-GB" dirty="0">
              <a:solidFill>
                <a:srgbClr val="5B616B"/>
              </a:solidFill>
              <a:latin typeface="BlinkMacSystemFont"/>
            </a:endParaRPr>
          </a:p>
          <a:p>
            <a:r>
              <a:rPr lang="en-GB" dirty="0">
                <a:solidFill>
                  <a:srgbClr val="0071BC"/>
                </a:solidFill>
              </a:rPr>
              <a:t>. </a:t>
            </a:r>
            <a:r>
              <a:rPr lang="en-GB" dirty="0">
                <a:solidFill>
                  <a:srgbClr val="5B616B"/>
                </a:solidFill>
              </a:rPr>
              <a:t>Jan-Dec 2020;26:1076029620943293.</a:t>
            </a:r>
          </a:p>
          <a:p>
            <a:r>
              <a:rPr lang="en-GB" dirty="0" err="1">
                <a:solidFill>
                  <a:srgbClr val="5B616B"/>
                </a:solidFill>
              </a:rPr>
              <a:t>doi</a:t>
            </a:r>
            <a:r>
              <a:rPr lang="en-GB" dirty="0">
                <a:solidFill>
                  <a:srgbClr val="5B616B"/>
                </a:solidFill>
              </a:rPr>
              <a:t>: 10.1177/1076029620943293.</a:t>
            </a:r>
            <a:endParaRPr lang="en-GB" dirty="0"/>
          </a:p>
          <a:p>
            <a:r>
              <a:rPr lang="en-GB" b="1" dirty="0">
                <a:latin typeface="Merriweather"/>
              </a:rPr>
              <a:t>COVID-19-Associated Coagulopathy: An Exacerbated </a:t>
            </a:r>
            <a:r>
              <a:rPr lang="en-GB" b="1" dirty="0" err="1">
                <a:latin typeface="Merriweather"/>
              </a:rPr>
              <a:t>Immunothrombosis</a:t>
            </a:r>
            <a:r>
              <a:rPr lang="en-GB" b="1" dirty="0">
                <a:latin typeface="Merriweather"/>
              </a:rPr>
              <a:t> Response</a:t>
            </a:r>
          </a:p>
          <a:p>
            <a:r>
              <a:rPr lang="en-GB" dirty="0">
                <a:solidFill>
                  <a:srgbClr val="0071BC"/>
                </a:solidFill>
                <a:hlinkClick r:id="rId4"/>
              </a:rPr>
              <a:t>Apoorva Jayarangaiah</a:t>
            </a:r>
            <a:r>
              <a:rPr lang="en-GB" baseline="30000" dirty="0">
                <a:solidFill>
                  <a:srgbClr val="5B616B"/>
                </a:solidFill>
              </a:rPr>
              <a:t> </a:t>
            </a:r>
            <a:r>
              <a:rPr lang="en-GB" baseline="30000" dirty="0">
                <a:solidFill>
                  <a:srgbClr val="323A45"/>
                </a:solidFill>
                <a:hlinkClick r:id="rId5"/>
              </a:rPr>
              <a:t>1</a:t>
            </a:r>
            <a:r>
              <a:rPr lang="en-GB" dirty="0">
                <a:solidFill>
                  <a:srgbClr val="5B616B"/>
                </a:solidFill>
              </a:rPr>
              <a:t>, </a:t>
            </a:r>
            <a:r>
              <a:rPr lang="en-GB" dirty="0">
                <a:solidFill>
                  <a:srgbClr val="0071BC"/>
                </a:solidFill>
                <a:hlinkClick r:id="rId6"/>
              </a:rPr>
              <a:t>Pramod Theetha Kariyanna</a:t>
            </a:r>
            <a:r>
              <a:rPr lang="en-GB" baseline="30000" dirty="0">
                <a:solidFill>
                  <a:srgbClr val="5B616B"/>
                </a:solidFill>
              </a:rPr>
              <a:t> </a:t>
            </a:r>
            <a:r>
              <a:rPr lang="en-GB" baseline="30000" dirty="0">
                <a:solidFill>
                  <a:srgbClr val="323A45"/>
                </a:solidFill>
                <a:hlinkClick r:id="rId7"/>
              </a:rPr>
              <a:t>2</a:t>
            </a:r>
            <a:r>
              <a:rPr lang="en-GB" dirty="0">
                <a:solidFill>
                  <a:srgbClr val="5B616B"/>
                </a:solidFill>
              </a:rPr>
              <a:t>, </a:t>
            </a:r>
            <a:r>
              <a:rPr lang="en-GB" dirty="0">
                <a:solidFill>
                  <a:srgbClr val="0071BC"/>
                </a:solidFill>
                <a:hlinkClick r:id="rId8"/>
              </a:rPr>
              <a:t>Xiaoyi Chen</a:t>
            </a:r>
            <a:r>
              <a:rPr lang="en-GB" baseline="30000" dirty="0">
                <a:solidFill>
                  <a:srgbClr val="5B616B"/>
                </a:solidFill>
              </a:rPr>
              <a:t> </a:t>
            </a:r>
            <a:r>
              <a:rPr lang="en-GB" baseline="30000" dirty="0">
                <a:solidFill>
                  <a:srgbClr val="323A45"/>
                </a:solidFill>
                <a:hlinkClick r:id="rId9"/>
              </a:rPr>
              <a:t>3</a:t>
            </a:r>
            <a:r>
              <a:rPr lang="en-GB" dirty="0">
                <a:solidFill>
                  <a:srgbClr val="5B616B"/>
                </a:solidFill>
              </a:rPr>
              <a:t>, </a:t>
            </a:r>
            <a:r>
              <a:rPr lang="en-GB" dirty="0">
                <a:solidFill>
                  <a:srgbClr val="0071BC"/>
                </a:solidFill>
                <a:hlinkClick r:id="rId4"/>
              </a:rPr>
              <a:t>Amog Jayarangaiah</a:t>
            </a:r>
            <a:r>
              <a:rPr lang="en-GB" baseline="30000" dirty="0">
                <a:solidFill>
                  <a:srgbClr val="5B616B"/>
                </a:solidFill>
              </a:rPr>
              <a:t> </a:t>
            </a:r>
            <a:r>
              <a:rPr lang="en-GB" baseline="30000" dirty="0">
                <a:solidFill>
                  <a:srgbClr val="323A45"/>
                </a:solidFill>
                <a:hlinkClick r:id="rId10"/>
              </a:rPr>
              <a:t>4</a:t>
            </a:r>
            <a:r>
              <a:rPr lang="en-GB" dirty="0">
                <a:solidFill>
                  <a:srgbClr val="5B616B"/>
                </a:solidFill>
              </a:rPr>
              <a:t>, </a:t>
            </a:r>
            <a:r>
              <a:rPr lang="en-GB" dirty="0">
                <a:solidFill>
                  <a:srgbClr val="0071BC"/>
                </a:solidFill>
                <a:hlinkClick r:id="rId11"/>
              </a:rPr>
              <a:t>Abhishek Kumar</a:t>
            </a:r>
            <a:r>
              <a:rPr lang="en-GB" baseline="30000" dirty="0">
                <a:solidFill>
                  <a:srgbClr val="5B616B"/>
                </a:solidFill>
              </a:rPr>
              <a:t> </a:t>
            </a:r>
            <a:r>
              <a:rPr lang="en-GB" baseline="30000" dirty="0">
                <a:solidFill>
                  <a:srgbClr val="323A45"/>
                </a:solidFill>
                <a:hlinkClick r:id="rId5"/>
              </a:rPr>
              <a:t>1</a:t>
            </a:r>
            <a:endParaRPr lang="en-GB" dirty="0">
              <a:solidFill>
                <a:srgbClr val="5B616B"/>
              </a:solidFill>
            </a:endParaRPr>
          </a:p>
          <a:p>
            <a:r>
              <a:rPr lang="en-GB" dirty="0"/>
              <a:t>Affiliations expand</a:t>
            </a:r>
          </a:p>
          <a:p>
            <a:pPr>
              <a:buFont typeface="Arial" panose="020B0604020202020204" pitchFamily="34" charset="0"/>
              <a:buChar char="•"/>
            </a:pPr>
            <a:r>
              <a:rPr lang="en-GB" dirty="0"/>
              <a:t>PMID: </a:t>
            </a:r>
            <a:r>
              <a:rPr lang="en-GB" dirty="0">
                <a:solidFill>
                  <a:srgbClr val="212121"/>
                </a:solidFill>
              </a:rPr>
              <a:t>32735131</a:t>
            </a:r>
            <a:endParaRPr lang="en-GB" dirty="0"/>
          </a:p>
          <a:p>
            <a:pPr>
              <a:buFont typeface="Arial" panose="020B0604020202020204" pitchFamily="34" charset="0"/>
              <a:buChar char="•"/>
            </a:pPr>
            <a:r>
              <a:rPr lang="en-GB" dirty="0"/>
              <a:t> PMCID: </a:t>
            </a:r>
            <a:r>
              <a:rPr lang="en-GB" dirty="0">
                <a:solidFill>
                  <a:srgbClr val="0071BC"/>
                </a:solidFill>
                <a:hlinkClick r:id="rId12"/>
              </a:rPr>
              <a:t>PMC7401047</a:t>
            </a:r>
            <a:endParaRPr lang="en-GB" dirty="0"/>
          </a:p>
          <a:p>
            <a:pPr>
              <a:buFont typeface="Arial" panose="020B0604020202020204" pitchFamily="34" charset="0"/>
              <a:buChar char="•"/>
            </a:pPr>
            <a:r>
              <a:rPr lang="en-GB" dirty="0"/>
              <a:t> DOI: </a:t>
            </a:r>
            <a:r>
              <a:rPr lang="en-GB" dirty="0">
                <a:solidFill>
                  <a:srgbClr val="0071BC"/>
                </a:solidFill>
                <a:hlinkClick r:id="rId3"/>
              </a:rPr>
              <a:t>10.1177/1076029620</a:t>
            </a:r>
            <a:endParaRPr lang="ru-RU" dirty="0"/>
          </a:p>
        </p:txBody>
      </p:sp>
      <p:pic>
        <p:nvPicPr>
          <p:cNvPr id="7" name="Рисунок 6">
            <a:extLst>
              <a:ext uri="{FF2B5EF4-FFF2-40B4-BE49-F238E27FC236}">
                <a16:creationId xmlns:a16="http://schemas.microsoft.com/office/drawing/2014/main" id="{C441CA89-0212-2B4D-8A67-B10E76D92027}"/>
              </a:ext>
            </a:extLst>
          </p:cNvPr>
          <p:cNvPicPr>
            <a:picLocks noChangeAspect="1"/>
          </p:cNvPicPr>
          <p:nvPr/>
        </p:nvPicPr>
        <p:blipFill rotWithShape="1">
          <a:blip r:embed="rId13"/>
          <a:srcRect t="49165" b="16876"/>
          <a:stretch/>
        </p:blipFill>
        <p:spPr>
          <a:xfrm>
            <a:off x="5348377" y="4027932"/>
            <a:ext cx="5062114" cy="2074392"/>
          </a:xfrm>
          <a:prstGeom prst="rect">
            <a:avLst/>
          </a:prstGeom>
        </p:spPr>
      </p:pic>
    </p:spTree>
    <p:extLst>
      <p:ext uri="{BB962C8B-B14F-4D97-AF65-F5344CB8AC3E}">
        <p14:creationId xmlns:p14="http://schemas.microsoft.com/office/powerpoint/2010/main" val="12107909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94C35BF-00F8-E040-8F00-BA47F219A9DD}"/>
              </a:ext>
            </a:extLst>
          </p:cNvPr>
          <p:cNvSpPr>
            <a:spLocks noGrp="1"/>
          </p:cNvSpPr>
          <p:nvPr>
            <p:ph type="title"/>
          </p:nvPr>
        </p:nvSpPr>
        <p:spPr/>
        <p:txBody>
          <a:bodyPr>
            <a:normAutofit/>
          </a:bodyPr>
          <a:lstStyle/>
          <a:p>
            <a:r>
              <a:rPr lang="ru-RU" sz="3200" b="1" dirty="0">
                <a:solidFill>
                  <a:srgbClr val="0070C0"/>
                </a:solidFill>
              </a:rPr>
              <a:t>Резистентность  к </a:t>
            </a:r>
            <a:r>
              <a:rPr lang="ru-RU" sz="3200" b="1" dirty="0" err="1">
                <a:solidFill>
                  <a:srgbClr val="0070C0"/>
                </a:solidFill>
              </a:rPr>
              <a:t>фибринолизу</a:t>
            </a:r>
            <a:r>
              <a:rPr lang="ru-RU" sz="3200" b="1" dirty="0">
                <a:solidFill>
                  <a:srgbClr val="0070C0"/>
                </a:solidFill>
              </a:rPr>
              <a:t>: потенциальный механизм, лежащий в основе </a:t>
            </a:r>
            <a:r>
              <a:rPr lang="ru-RU" sz="3200" b="1" dirty="0" err="1">
                <a:solidFill>
                  <a:srgbClr val="0070C0"/>
                </a:solidFill>
              </a:rPr>
              <a:t>коагулопатии</a:t>
            </a:r>
            <a:r>
              <a:rPr lang="ru-RU" sz="3200" b="1" dirty="0">
                <a:solidFill>
                  <a:srgbClr val="0070C0"/>
                </a:solidFill>
              </a:rPr>
              <a:t> </a:t>
            </a:r>
            <a:r>
              <a:rPr lang="en-GB" sz="3200" b="1" dirty="0">
                <a:solidFill>
                  <a:srgbClr val="0070C0"/>
                </a:solidFill>
              </a:rPr>
              <a:t>COVID-19</a:t>
            </a:r>
            <a:r>
              <a:rPr lang="ru-RU" sz="3200" b="1" dirty="0">
                <a:solidFill>
                  <a:srgbClr val="0070C0"/>
                </a:solidFill>
              </a:rPr>
              <a:t>? </a:t>
            </a:r>
          </a:p>
        </p:txBody>
      </p:sp>
      <p:sp>
        <p:nvSpPr>
          <p:cNvPr id="3" name="Объект 2">
            <a:extLst>
              <a:ext uri="{FF2B5EF4-FFF2-40B4-BE49-F238E27FC236}">
                <a16:creationId xmlns:a16="http://schemas.microsoft.com/office/drawing/2014/main" id="{E894CD92-8C7C-504A-8625-518E4E99CE7E}"/>
              </a:ext>
            </a:extLst>
          </p:cNvPr>
          <p:cNvSpPr>
            <a:spLocks noGrp="1"/>
          </p:cNvSpPr>
          <p:nvPr>
            <p:ph idx="1"/>
          </p:nvPr>
        </p:nvSpPr>
        <p:spPr/>
        <p:txBody>
          <a:bodyPr/>
          <a:lstStyle/>
          <a:p>
            <a:r>
              <a:rPr lang="ru-RU" dirty="0"/>
              <a:t>Помимо </a:t>
            </a:r>
            <a:r>
              <a:rPr lang="ru-RU" dirty="0" err="1"/>
              <a:t>гиперкоагуляции</a:t>
            </a:r>
            <a:r>
              <a:rPr lang="ru-RU" dirty="0"/>
              <a:t>, связанной с </a:t>
            </a:r>
            <a:r>
              <a:rPr lang="ru-RU" dirty="0" err="1"/>
              <a:t>гиперфибриногенемией</a:t>
            </a:r>
            <a:r>
              <a:rPr lang="ru-RU" dirty="0"/>
              <a:t>, </a:t>
            </a:r>
            <a:r>
              <a:rPr lang="ru-RU" dirty="0" err="1"/>
              <a:t>дисрегуляция</a:t>
            </a:r>
            <a:r>
              <a:rPr lang="ru-RU" dirty="0"/>
              <a:t>  </a:t>
            </a:r>
            <a:r>
              <a:rPr lang="ru-RU" dirty="0" err="1"/>
              <a:t>фибринолиза</a:t>
            </a:r>
            <a:r>
              <a:rPr lang="ru-RU" dirty="0"/>
              <a:t> может способствовать тяжелой </a:t>
            </a:r>
            <a:r>
              <a:rPr lang="ru-RU" dirty="0" err="1"/>
              <a:t>коагулопатии</a:t>
            </a:r>
            <a:r>
              <a:rPr lang="ru-RU" dirty="0"/>
              <a:t> при </a:t>
            </a:r>
            <a:r>
              <a:rPr lang="en-US" dirty="0"/>
              <a:t>COVID-19</a:t>
            </a:r>
            <a:endParaRPr lang="ru-RU" dirty="0"/>
          </a:p>
          <a:p>
            <a:pPr marL="0" indent="0">
              <a:buNone/>
            </a:pPr>
            <a:endParaRPr lang="en-US" dirty="0"/>
          </a:p>
          <a:p>
            <a:r>
              <a:rPr lang="ru-RU" dirty="0"/>
              <a:t>Необходимы более масштабные </a:t>
            </a:r>
            <a:r>
              <a:rPr lang="ru-RU" dirty="0" err="1"/>
              <a:t>проспективные</a:t>
            </a:r>
            <a:r>
              <a:rPr lang="ru-RU" dirty="0"/>
              <a:t> </a:t>
            </a:r>
            <a:r>
              <a:rPr lang="ru-RU" dirty="0" err="1"/>
              <a:t>исследования,посвященные</a:t>
            </a:r>
            <a:r>
              <a:rPr lang="ru-RU" dirty="0"/>
              <a:t>  оценке нарушений </a:t>
            </a:r>
            <a:r>
              <a:rPr lang="ru-RU" dirty="0" err="1"/>
              <a:t>фибринолиза</a:t>
            </a:r>
            <a:r>
              <a:rPr lang="ru-RU" dirty="0"/>
              <a:t>  у пациентов с </a:t>
            </a:r>
            <a:r>
              <a:rPr lang="en-GB" dirty="0"/>
              <a:t>COVID-19 </a:t>
            </a:r>
            <a:r>
              <a:rPr lang="ru-RU" dirty="0"/>
              <a:t>и ОРДС, для лучшего понимания механизмов тяжелых тромботических осложнений и разработки новых подходов к их профилактике и терапии</a:t>
            </a:r>
          </a:p>
        </p:txBody>
      </p:sp>
    </p:spTree>
    <p:extLst>
      <p:ext uri="{BB962C8B-B14F-4D97-AF65-F5344CB8AC3E}">
        <p14:creationId xmlns:p14="http://schemas.microsoft.com/office/powerpoint/2010/main" val="1858669829"/>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1700</TotalTime>
  <Words>2882</Words>
  <Application>Microsoft Office PowerPoint</Application>
  <PresentationFormat>Широкоэкранный</PresentationFormat>
  <Paragraphs>323</Paragraphs>
  <Slides>30</Slides>
  <Notes>6</Notes>
  <HiddenSlides>0</HiddenSlides>
  <MMClips>0</MMClips>
  <ScaleCrop>false</ScaleCrop>
  <HeadingPairs>
    <vt:vector size="6" baseType="variant">
      <vt:variant>
        <vt:lpstr>Использованные шрифты</vt:lpstr>
      </vt:variant>
      <vt:variant>
        <vt:i4>14</vt:i4>
      </vt:variant>
      <vt:variant>
        <vt:lpstr>Тема</vt:lpstr>
      </vt:variant>
      <vt:variant>
        <vt:i4>1</vt:i4>
      </vt:variant>
      <vt:variant>
        <vt:lpstr>Заголовки слайдов</vt:lpstr>
      </vt:variant>
      <vt:variant>
        <vt:i4>30</vt:i4>
      </vt:variant>
    </vt:vector>
  </HeadingPairs>
  <TitlesOfParts>
    <vt:vector size="45" baseType="lpstr">
      <vt:lpstr>AdvTT349184da</vt:lpstr>
      <vt:lpstr>AdvTT349184da+20</vt:lpstr>
      <vt:lpstr>AdvTTe16fe38b</vt:lpstr>
      <vt:lpstr>Arial</vt:lpstr>
      <vt:lpstr>BlinkMacSystemFont</vt:lpstr>
      <vt:lpstr>Calibri</vt:lpstr>
      <vt:lpstr>Calibri Light</vt:lpstr>
      <vt:lpstr>Helvetica</vt:lpstr>
      <vt:lpstr>Merriweather</vt:lpstr>
      <vt:lpstr>Tahoma</vt:lpstr>
      <vt:lpstr>Tahoma Bold</vt:lpstr>
      <vt:lpstr>Times New Roman</vt:lpstr>
      <vt:lpstr>Verdana</vt:lpstr>
      <vt:lpstr>Zapf Dingbats</vt:lpstr>
      <vt:lpstr>Тема Office</vt:lpstr>
      <vt:lpstr>Проблемы тромбоза и антикоагулянтной терапии у больных COVID-19</vt:lpstr>
      <vt:lpstr>Covid19 – многокомпонентная болезнь</vt:lpstr>
      <vt:lpstr>Нарушения гемостаза у пациентов с COVID-19</vt:lpstr>
      <vt:lpstr>Презентация PowerPoint</vt:lpstr>
      <vt:lpstr>Воспаление и активация системы гемостаза</vt:lpstr>
      <vt:lpstr>Тромбовоспаление и внеклеточные нейтрофильные ловушки  (NETs - neutrophil extracellular traps)</vt:lpstr>
      <vt:lpstr>Презентация PowerPoint</vt:lpstr>
      <vt:lpstr>Презентация PowerPoint</vt:lpstr>
      <vt:lpstr>Резистентность  к фибринолизу: потенциальный механизм, лежащий в основе коагулопатии COVID-19? </vt:lpstr>
      <vt:lpstr>Презентация PowerPoint</vt:lpstr>
      <vt:lpstr>Эффекты NETs  на adamts-13</vt:lpstr>
      <vt:lpstr> Отличительные сосудистые особенности в легких при ОРДС у пациентов с COVID-19</vt:lpstr>
      <vt:lpstr>Презентация PowerPoint</vt:lpstr>
      <vt:lpstr>Guidance for the Management of Patients with Vascular Disease or Cardiovascular Risk Factors and COVID-19: Position Paper from VAS-European Independent Foundation in Angiology/Vascular Medicine  Grigoris T. Gerotziafas1,2 Mariella Catalano3 Mary-Paula Colgan4 Zsolt Pecsvarady5 Jean Claude Wautrecht6 Bahare Fazeli7 Dan-Mircea Olinic8 Katalin Farkas9 Ismail Elalamy1,2,10  Thrombosis and Haemostasis;  Published online: 2020-09-13   </vt:lpstr>
      <vt:lpstr>Guidance for the Management of Patients with Vascular Disease or Cardiovascular Risk Factors and COVID-19: Position Paper from VAS-European Independent Foundation in Angiology/Vascular Medicine  Grigoris T. Gerotziafas1,2 Mariella Catalano3 Mary-Paula Colgan4 Zsolt Pecsvarady5 Jean Claude Wautrecht6 Bahare Fazeli7 Dan-Mircea Olinic8 Katalin Farkas9 Ismail Elalamy1,2,10  Thrombosis and Haemostasis;  Published online: 2020-09-13  </vt:lpstr>
      <vt:lpstr>Презентация PowerPoint</vt:lpstr>
      <vt:lpstr>Презентация PowerPoint</vt:lpstr>
      <vt:lpstr>                     Разные лица гепарина:                  не только антикоагулянтные эффекты!</vt:lpstr>
      <vt:lpstr>Презентация PowerPoint</vt:lpstr>
      <vt:lpstr>Презентация PowerPoint</vt:lpstr>
      <vt:lpstr>Презентация PowerPoint</vt:lpstr>
      <vt:lpstr>Презентация PowerPoint</vt:lpstr>
      <vt:lpstr>Неантикоагулянтные эффекты гепаринов</vt:lpstr>
      <vt:lpstr>Противовирусные эффекты гепарина</vt:lpstr>
      <vt:lpstr>Неантикоагулянтные эффекты гепаринов</vt:lpstr>
      <vt:lpstr>Неантикоагулянтные биологические эффекты НМГ</vt:lpstr>
      <vt:lpstr>Неантикоагулянтные противовоспалительные и протективные эффекты гепаринов</vt:lpstr>
      <vt:lpstr>                          Заключение </vt:lpstr>
      <vt:lpstr>                          Заключение</vt:lpstr>
      <vt:lpstr> Цунами у берега не остановить!</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Microsoft Office User</dc:creator>
  <cp:lastModifiedBy>HP</cp:lastModifiedBy>
  <cp:revision>89</cp:revision>
  <dcterms:created xsi:type="dcterms:W3CDTF">2020-07-21T16:51:15Z</dcterms:created>
  <dcterms:modified xsi:type="dcterms:W3CDTF">2020-10-29T08:54:35Z</dcterms:modified>
</cp:coreProperties>
</file>