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11" r:id="rId2"/>
    <p:sldId id="730" r:id="rId3"/>
    <p:sldId id="766" r:id="rId4"/>
    <p:sldId id="767" r:id="rId5"/>
    <p:sldId id="763" r:id="rId6"/>
    <p:sldId id="732" r:id="rId7"/>
    <p:sldId id="759" r:id="rId8"/>
    <p:sldId id="756" r:id="rId9"/>
    <p:sldId id="757" r:id="rId10"/>
    <p:sldId id="765" r:id="rId11"/>
    <p:sldId id="762" r:id="rId12"/>
    <p:sldId id="764" r:id="rId13"/>
    <p:sldId id="768" r:id="rId14"/>
    <p:sldId id="75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163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BB3B-F85B-4EBE-A2CF-FA1E0801E9C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0EF56-A64B-465B-9EA4-ECDB71B4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6A0B-6845-4AC9-8EE3-F5B8AC4D63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6A0B-6845-4AC9-8EE3-F5B8AC4D6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6A0B-6845-4AC9-8EE3-F5B8AC4D63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DB8E-A98B-4B34-B433-BEE8127979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DB8E-A98B-4B34-B433-BEE8127979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DB8E-A98B-4B34-B433-BEE8127979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DB8E-A98B-4B34-B433-BEE8127979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D3E3-FABB-4EFC-B932-80AE01CE3803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B3CC-A672-452F-B610-120C827DE1DC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C804-89D9-4A22-9FCE-E8AC33661AC0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3D97-8A98-45EF-8558-656C9D999DE6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5382-6CDE-44B8-B6F0-C857E163937F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43-EF71-45FB-8C73-BD2C165578A6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2C9-AB94-4A43-9682-ACA139FB8646}" type="datetime1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B94-F78D-46F2-A0B1-24BD72CD371E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3242-7397-46BD-93E3-82AB4B91C52D}" type="datetime1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39D2-9B01-4422-8235-293CEE55E1B3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606F-D3BE-4BA0-B792-756A2346EC52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0478-8AB5-4A71-BF89-59692831A73F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цикла пресной воды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82-м рейсе НИС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«Академик Мстислав Келдыш»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31410" r="15753" b="34028"/>
          <a:stretch/>
        </p:blipFill>
        <p:spPr>
          <a:xfrm>
            <a:off x="-12832" y="2418430"/>
            <a:ext cx="9156831" cy="44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" y="1309720"/>
            <a:ext cx="7718403" cy="3984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7956376" y="3204037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934223" y="2674970"/>
            <a:ext cx="1412341" cy="796704"/>
          </a:xfrm>
          <a:custGeom>
            <a:avLst/>
            <a:gdLst>
              <a:gd name="connsiteX0" fmla="*/ 208230 w 1412341"/>
              <a:gd name="connsiteY0" fmla="*/ 796704 h 796704"/>
              <a:gd name="connsiteX1" fmla="*/ 0 w 1412341"/>
              <a:gd name="connsiteY1" fmla="*/ 552261 h 796704"/>
              <a:gd name="connsiteX2" fmla="*/ 117696 w 1412341"/>
              <a:gd name="connsiteY2" fmla="*/ 235390 h 796704"/>
              <a:gd name="connsiteX3" fmla="*/ 244444 w 1412341"/>
              <a:gd name="connsiteY3" fmla="*/ 99588 h 796704"/>
              <a:gd name="connsiteX4" fmla="*/ 733331 w 1412341"/>
              <a:gd name="connsiteY4" fmla="*/ 9053 h 796704"/>
              <a:gd name="connsiteX5" fmla="*/ 1231272 w 1412341"/>
              <a:gd name="connsiteY5" fmla="*/ 0 h 796704"/>
              <a:gd name="connsiteX6" fmla="*/ 1367074 w 1412341"/>
              <a:gd name="connsiteY6" fmla="*/ 153908 h 796704"/>
              <a:gd name="connsiteX7" fmla="*/ 1412341 w 1412341"/>
              <a:gd name="connsiteY7" fmla="*/ 289710 h 796704"/>
              <a:gd name="connsiteX8" fmla="*/ 1339913 w 1412341"/>
              <a:gd name="connsiteY8" fmla="*/ 316871 h 796704"/>
              <a:gd name="connsiteX9" fmla="*/ 1303699 w 1412341"/>
              <a:gd name="connsiteY9" fmla="*/ 325924 h 796704"/>
              <a:gd name="connsiteX10" fmla="*/ 1167898 w 1412341"/>
              <a:gd name="connsiteY10" fmla="*/ 425512 h 796704"/>
              <a:gd name="connsiteX11" fmla="*/ 1122630 w 1412341"/>
              <a:gd name="connsiteY11" fmla="*/ 506994 h 796704"/>
              <a:gd name="connsiteX12" fmla="*/ 1059256 w 1412341"/>
              <a:gd name="connsiteY12" fmla="*/ 615635 h 796704"/>
              <a:gd name="connsiteX13" fmla="*/ 878187 w 1412341"/>
              <a:gd name="connsiteY13" fmla="*/ 642796 h 796704"/>
              <a:gd name="connsiteX14" fmla="*/ 742385 w 1412341"/>
              <a:gd name="connsiteY14" fmla="*/ 651849 h 796704"/>
              <a:gd name="connsiteX15" fmla="*/ 353086 w 1412341"/>
              <a:gd name="connsiteY15" fmla="*/ 733330 h 796704"/>
              <a:gd name="connsiteX16" fmla="*/ 208230 w 1412341"/>
              <a:gd name="connsiteY16" fmla="*/ 796704 h 79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341" h="796704">
                <a:moveTo>
                  <a:pt x="208230" y="796704"/>
                </a:moveTo>
                <a:lnTo>
                  <a:pt x="0" y="552261"/>
                </a:lnTo>
                <a:lnTo>
                  <a:pt x="117696" y="235390"/>
                </a:lnTo>
                <a:lnTo>
                  <a:pt x="244444" y="99588"/>
                </a:lnTo>
                <a:lnTo>
                  <a:pt x="733331" y="9053"/>
                </a:lnTo>
                <a:lnTo>
                  <a:pt x="1231272" y="0"/>
                </a:lnTo>
                <a:lnTo>
                  <a:pt x="1367074" y="153908"/>
                </a:lnTo>
                <a:lnTo>
                  <a:pt x="1412341" y="289710"/>
                </a:lnTo>
                <a:cubicBezTo>
                  <a:pt x="1388198" y="298764"/>
                  <a:pt x="1364374" y="308717"/>
                  <a:pt x="1339913" y="316871"/>
                </a:cubicBezTo>
                <a:cubicBezTo>
                  <a:pt x="1328109" y="320806"/>
                  <a:pt x="1303699" y="325924"/>
                  <a:pt x="1303699" y="325924"/>
                </a:cubicBezTo>
                <a:lnTo>
                  <a:pt x="1167898" y="425512"/>
                </a:lnTo>
                <a:cubicBezTo>
                  <a:pt x="1129775" y="501758"/>
                  <a:pt x="1150770" y="478854"/>
                  <a:pt x="1122630" y="506994"/>
                </a:cubicBezTo>
                <a:lnTo>
                  <a:pt x="1059256" y="615635"/>
                </a:lnTo>
                <a:cubicBezTo>
                  <a:pt x="939816" y="651468"/>
                  <a:pt x="1000228" y="642796"/>
                  <a:pt x="878187" y="642796"/>
                </a:cubicBezTo>
                <a:lnTo>
                  <a:pt x="742385" y="651849"/>
                </a:lnTo>
                <a:lnTo>
                  <a:pt x="353086" y="733330"/>
                </a:lnTo>
                <a:lnTo>
                  <a:pt x="208230" y="7967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557807" y="2633900"/>
            <a:ext cx="2154833" cy="1249378"/>
          </a:xfrm>
          <a:custGeom>
            <a:avLst/>
            <a:gdLst>
              <a:gd name="connsiteX0" fmla="*/ 54321 w 2154833"/>
              <a:gd name="connsiteY0" fmla="*/ 769544 h 1249378"/>
              <a:gd name="connsiteX1" fmla="*/ 9054 w 2154833"/>
              <a:gd name="connsiteY1" fmla="*/ 516047 h 1249378"/>
              <a:gd name="connsiteX2" fmla="*/ 27161 w 2154833"/>
              <a:gd name="connsiteY2" fmla="*/ 262550 h 1249378"/>
              <a:gd name="connsiteX3" fmla="*/ 235390 w 2154833"/>
              <a:gd name="connsiteY3" fmla="*/ 144855 h 1249378"/>
              <a:gd name="connsiteX4" fmla="*/ 552262 w 2154833"/>
              <a:gd name="connsiteY4" fmla="*/ 90535 h 1249378"/>
              <a:gd name="connsiteX5" fmla="*/ 796705 w 2154833"/>
              <a:gd name="connsiteY5" fmla="*/ 54321 h 1249378"/>
              <a:gd name="connsiteX6" fmla="*/ 1140737 w 2154833"/>
              <a:gd name="connsiteY6" fmla="*/ 0 h 1249378"/>
              <a:gd name="connsiteX7" fmla="*/ 1530036 w 2154833"/>
              <a:gd name="connsiteY7" fmla="*/ 0 h 1249378"/>
              <a:gd name="connsiteX8" fmla="*/ 1855961 w 2154833"/>
              <a:gd name="connsiteY8" fmla="*/ 54321 h 1249378"/>
              <a:gd name="connsiteX9" fmla="*/ 1928388 w 2154833"/>
              <a:gd name="connsiteY9" fmla="*/ 108641 h 1249378"/>
              <a:gd name="connsiteX10" fmla="*/ 2082297 w 2154833"/>
              <a:gd name="connsiteY10" fmla="*/ 253497 h 1249378"/>
              <a:gd name="connsiteX11" fmla="*/ 2109458 w 2154833"/>
              <a:gd name="connsiteY11" fmla="*/ 325925 h 1249378"/>
              <a:gd name="connsiteX12" fmla="*/ 2127565 w 2154833"/>
              <a:gd name="connsiteY12" fmla="*/ 389299 h 1249378"/>
              <a:gd name="connsiteX13" fmla="*/ 2145671 w 2154833"/>
              <a:gd name="connsiteY13" fmla="*/ 425513 h 1249378"/>
              <a:gd name="connsiteX14" fmla="*/ 2154725 w 2154833"/>
              <a:gd name="connsiteY14" fmla="*/ 497940 h 1249378"/>
              <a:gd name="connsiteX15" fmla="*/ 2154725 w 2154833"/>
              <a:gd name="connsiteY15" fmla="*/ 497940 h 1249378"/>
              <a:gd name="connsiteX16" fmla="*/ 2127565 w 2154833"/>
              <a:gd name="connsiteY16" fmla="*/ 905346 h 1249378"/>
              <a:gd name="connsiteX17" fmla="*/ 2154725 w 2154833"/>
              <a:gd name="connsiteY17" fmla="*/ 1149790 h 1249378"/>
              <a:gd name="connsiteX18" fmla="*/ 1964602 w 2154833"/>
              <a:gd name="connsiteY18" fmla="*/ 1249378 h 1249378"/>
              <a:gd name="connsiteX19" fmla="*/ 1801640 w 2154833"/>
              <a:gd name="connsiteY19" fmla="*/ 1176950 h 1249378"/>
              <a:gd name="connsiteX20" fmla="*/ 1702052 w 2154833"/>
              <a:gd name="connsiteY20" fmla="*/ 1176950 h 1249378"/>
              <a:gd name="connsiteX21" fmla="*/ 1638677 w 2154833"/>
              <a:gd name="connsiteY21" fmla="*/ 1095469 h 1249378"/>
              <a:gd name="connsiteX22" fmla="*/ 1611517 w 2154833"/>
              <a:gd name="connsiteY22" fmla="*/ 1077362 h 1249378"/>
              <a:gd name="connsiteX23" fmla="*/ 1575303 w 2154833"/>
              <a:gd name="connsiteY23" fmla="*/ 1032095 h 1249378"/>
              <a:gd name="connsiteX24" fmla="*/ 1557196 w 2154833"/>
              <a:gd name="connsiteY24" fmla="*/ 986828 h 1249378"/>
              <a:gd name="connsiteX25" fmla="*/ 1530036 w 2154833"/>
              <a:gd name="connsiteY25" fmla="*/ 914400 h 1249378"/>
              <a:gd name="connsiteX26" fmla="*/ 1294646 w 2154833"/>
              <a:gd name="connsiteY26" fmla="*/ 905346 h 1249378"/>
              <a:gd name="connsiteX27" fmla="*/ 1004935 w 2154833"/>
              <a:gd name="connsiteY27" fmla="*/ 869133 h 1249378"/>
              <a:gd name="connsiteX28" fmla="*/ 977774 w 2154833"/>
              <a:gd name="connsiteY28" fmla="*/ 1086416 h 1249378"/>
              <a:gd name="connsiteX29" fmla="*/ 651850 w 2154833"/>
              <a:gd name="connsiteY29" fmla="*/ 1113576 h 1249378"/>
              <a:gd name="connsiteX30" fmla="*/ 543208 w 2154833"/>
              <a:gd name="connsiteY30" fmla="*/ 986828 h 1249378"/>
              <a:gd name="connsiteX31" fmla="*/ 425513 w 2154833"/>
              <a:gd name="connsiteY31" fmla="*/ 760491 h 1249378"/>
              <a:gd name="connsiteX32" fmla="*/ 289711 w 2154833"/>
              <a:gd name="connsiteY32" fmla="*/ 688063 h 1249378"/>
              <a:gd name="connsiteX33" fmla="*/ 108642 w 2154833"/>
              <a:gd name="connsiteY33" fmla="*/ 697117 h 1249378"/>
              <a:gd name="connsiteX34" fmla="*/ 0 w 2154833"/>
              <a:gd name="connsiteY34" fmla="*/ 787651 h 1249378"/>
              <a:gd name="connsiteX35" fmla="*/ 54321 w 2154833"/>
              <a:gd name="connsiteY35" fmla="*/ 769544 h 12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54833" h="1249378">
                <a:moveTo>
                  <a:pt x="54321" y="769544"/>
                </a:moveTo>
                <a:lnTo>
                  <a:pt x="9054" y="516047"/>
                </a:lnTo>
                <a:lnTo>
                  <a:pt x="27161" y="262550"/>
                </a:lnTo>
                <a:lnTo>
                  <a:pt x="235390" y="144855"/>
                </a:lnTo>
                <a:lnTo>
                  <a:pt x="552262" y="90535"/>
                </a:lnTo>
                <a:lnTo>
                  <a:pt x="796705" y="54321"/>
                </a:lnTo>
                <a:lnTo>
                  <a:pt x="1140737" y="0"/>
                </a:lnTo>
                <a:lnTo>
                  <a:pt x="1530036" y="0"/>
                </a:lnTo>
                <a:lnTo>
                  <a:pt x="1855961" y="54321"/>
                </a:lnTo>
                <a:cubicBezTo>
                  <a:pt x="1930947" y="101187"/>
                  <a:pt x="1928388" y="71118"/>
                  <a:pt x="1928388" y="108641"/>
                </a:cubicBezTo>
                <a:lnTo>
                  <a:pt x="2082297" y="253497"/>
                </a:lnTo>
                <a:cubicBezTo>
                  <a:pt x="2091351" y="277640"/>
                  <a:pt x="2101304" y="301464"/>
                  <a:pt x="2109458" y="325925"/>
                </a:cubicBezTo>
                <a:cubicBezTo>
                  <a:pt x="2120949" y="360398"/>
                  <a:pt x="2114481" y="358770"/>
                  <a:pt x="2127565" y="389299"/>
                </a:cubicBezTo>
                <a:cubicBezTo>
                  <a:pt x="2132881" y="401704"/>
                  <a:pt x="2139636" y="413442"/>
                  <a:pt x="2145671" y="425513"/>
                </a:cubicBezTo>
                <a:cubicBezTo>
                  <a:pt x="2156501" y="479658"/>
                  <a:pt x="2154725" y="455392"/>
                  <a:pt x="2154725" y="497940"/>
                </a:cubicBezTo>
                <a:lnTo>
                  <a:pt x="2154725" y="497940"/>
                </a:lnTo>
                <a:lnTo>
                  <a:pt x="2127565" y="905346"/>
                </a:lnTo>
                <a:lnTo>
                  <a:pt x="2154725" y="1149790"/>
                </a:lnTo>
                <a:lnTo>
                  <a:pt x="1964602" y="1249378"/>
                </a:lnTo>
                <a:lnTo>
                  <a:pt x="1801640" y="1176950"/>
                </a:lnTo>
                <a:lnTo>
                  <a:pt x="1702052" y="1176950"/>
                </a:lnTo>
                <a:cubicBezTo>
                  <a:pt x="1680927" y="1149790"/>
                  <a:pt x="1661823" y="1120929"/>
                  <a:pt x="1638677" y="1095469"/>
                </a:cubicBezTo>
                <a:cubicBezTo>
                  <a:pt x="1631358" y="1087418"/>
                  <a:pt x="1619211" y="1085056"/>
                  <a:pt x="1611517" y="1077362"/>
                </a:cubicBezTo>
                <a:cubicBezTo>
                  <a:pt x="1597853" y="1063698"/>
                  <a:pt x="1585245" y="1048665"/>
                  <a:pt x="1575303" y="1032095"/>
                </a:cubicBezTo>
                <a:cubicBezTo>
                  <a:pt x="1566942" y="1018160"/>
                  <a:pt x="1557196" y="986828"/>
                  <a:pt x="1557196" y="986828"/>
                </a:cubicBezTo>
                <a:lnTo>
                  <a:pt x="1530036" y="914400"/>
                </a:lnTo>
                <a:lnTo>
                  <a:pt x="1294646" y="905346"/>
                </a:lnTo>
                <a:lnTo>
                  <a:pt x="1004935" y="869133"/>
                </a:lnTo>
                <a:lnTo>
                  <a:pt x="977774" y="1086416"/>
                </a:lnTo>
                <a:lnTo>
                  <a:pt x="651850" y="1113576"/>
                </a:lnTo>
                <a:lnTo>
                  <a:pt x="543208" y="986828"/>
                </a:lnTo>
                <a:lnTo>
                  <a:pt x="425513" y="760491"/>
                </a:lnTo>
                <a:lnTo>
                  <a:pt x="289711" y="688063"/>
                </a:lnTo>
                <a:lnTo>
                  <a:pt x="108642" y="697117"/>
                </a:lnTo>
                <a:lnTo>
                  <a:pt x="0" y="787651"/>
                </a:lnTo>
                <a:lnTo>
                  <a:pt x="54321" y="7695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Пресноводный перенос через пролив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Вилькицкого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b="1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36671" y="2446742"/>
            <a:ext cx="90060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7489" y="5589240"/>
            <a:ext cx="81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безледного сезона ветер может вызывать перенос опресненных вод из Карского моря в море Лаптевых через узкий пролив Вилькицкого</a:t>
            </a:r>
          </a:p>
        </p:txBody>
      </p:sp>
    </p:spTree>
    <p:extLst>
      <p:ext uri="{BB962C8B-B14F-4D97-AF65-F5344CB8AC3E}">
        <p14:creationId xmlns:p14="http://schemas.microsoft.com/office/powerpoint/2010/main" val="17753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Пресноводный перенос через пролив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Вилькицкого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b="1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26623" y="1772817"/>
            <a:ext cx="9006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6125" y="4702985"/>
            <a:ext cx="8856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октября 2020 года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зафиксирован интенсивный зональный пресноводный перенос из Карского моря в море Лаптевых – перенос 25% речного стока в Арктику.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 поверхностного слоя у пролива Вилькицкого была ниже, чем у источника пресной воды (у Обской губы)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7"/>
          <a:stretch/>
        </p:blipFill>
        <p:spPr>
          <a:xfrm>
            <a:off x="0" y="1412776"/>
            <a:ext cx="7315259" cy="3242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61555" r="42376"/>
          <a:stretch/>
        </p:blipFill>
        <p:spPr>
          <a:xfrm>
            <a:off x="7337685" y="1813548"/>
            <a:ext cx="1765426" cy="25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Пресноводный перенос через пролив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Вилькицкого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b="1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26623" y="1772817"/>
            <a:ext cx="9006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6125" y="4702985"/>
            <a:ext cx="8856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октября 2020 года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зафиксирован интенсивный зональный пресноводный перенос из Карского моря в море Лаптевых – перенос 25% речного стока в Арктику.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 поверхностного слоя у пролива Вилькицкого была ниже, чем у источника пресной воды (у Обской губы)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7"/>
          <a:stretch/>
        </p:blipFill>
        <p:spPr>
          <a:xfrm>
            <a:off x="0" y="1412776"/>
            <a:ext cx="7315259" cy="3242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61555" r="42376"/>
          <a:stretch/>
        </p:blipFill>
        <p:spPr>
          <a:xfrm>
            <a:off x="7337685" y="1813548"/>
            <a:ext cx="1765426" cy="25077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0337" y="1489511"/>
            <a:ext cx="6516216" cy="10801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Пресноводный перенос через пролив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Вилькицкого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b="1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26623" y="1772817"/>
            <a:ext cx="9006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7"/>
          <a:stretch/>
        </p:blipFill>
        <p:spPr>
          <a:xfrm>
            <a:off x="0" y="1412776"/>
            <a:ext cx="7315259" cy="3242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61555" r="42376"/>
          <a:stretch/>
        </p:blipFill>
        <p:spPr>
          <a:xfrm>
            <a:off x="7337685" y="1813548"/>
            <a:ext cx="1765426" cy="25077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0337" y="1489511"/>
            <a:ext cx="6516216" cy="10801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0344" y="5023258"/>
            <a:ext cx="8512744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Kara, Laptev, and East-Siberian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2020;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публикации в 2020 году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836712"/>
            <a:ext cx="88569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A.A., Frey D.I.,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Shchuka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N.D.,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Morozov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Zavialov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P.O. Structure of the freshened surface layer in the Kara Sea during ice-free periods //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Geophysical Research: Oceans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A.A., Frey D.I.,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Spivak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Shchuka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N.D.,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Semiletov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I.P.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freshened surface layer in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Laptev and East-Siberian seas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ice-free periods //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Geophysical Research: Oceans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Pisareva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Spivak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Shchuka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Semiletov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I.P. Freshwater 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ransport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Kara, Laptev, and East-Siberian Seas //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A.A., Medvedev I.P.,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Shchuka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S.A., Kulikov M.E.,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Spivak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Pisareva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Semiletov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I.P. Influence of estuarine tidal mixing on structure and spatial scales of large river plumes //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 Science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Silvestrova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K.P.,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Myslenkov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 Wind-driven coastal upwelling near large river deltas in the Laptev and East-Siberian seas //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278208"/>
            <a:ext cx="4542619" cy="255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678657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7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705818"/>
            <a:ext cx="4752527" cy="4975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402" y="116632"/>
            <a:ext cx="8958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Пресноводный сток в Северный Ледовитый океан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67" y="888292"/>
            <a:ext cx="6199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Ледовитый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площади поверхности мирового океана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 объема мирового океана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пресноводного стока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780928"/>
            <a:ext cx="2966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Пресноводный сток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льда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Планетарный климат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95363" y="3223017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31188" y="3972591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6084" y="5147103"/>
            <a:ext cx="446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 Великих Сибирских рек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(Обь, Енисей, Лена, Индигирка,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Колыма)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всего речного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стока в Арктику</a:t>
            </a:r>
          </a:p>
        </p:txBody>
      </p:sp>
    </p:spTree>
    <p:extLst>
      <p:ext uri="{BB962C8B-B14F-4D97-AF65-F5344CB8AC3E}">
        <p14:creationId xmlns:p14="http://schemas.microsoft.com/office/powerpoint/2010/main" val="18057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6515"/>
            <a:ext cx="6711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изменения в Арктике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812" y="105273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1980-2000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03670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2000-2020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67" y="1673717"/>
            <a:ext cx="89675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речного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3900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4300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/год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площади льда: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6-7.5 ∙10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3.5-6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600468" y="1616536"/>
            <a:ext cx="288032" cy="600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Desktop\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6" y="4726828"/>
            <a:ext cx="4072304" cy="21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 rot="16200000">
            <a:off x="6600468" y="4136836"/>
            <a:ext cx="288032" cy="600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Desktop\riv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7" y="2095873"/>
            <a:ext cx="3481090" cy="20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6515"/>
            <a:ext cx="6711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изменения в Арктике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812" y="105273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1980-2000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03670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2000-2020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67" y="1673717"/>
            <a:ext cx="8776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пресноводной компоненты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Северном Ледовитом океане: 	110 000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120 000 км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600468" y="1976596"/>
            <a:ext cx="288032" cy="600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7374" y="3252589"/>
            <a:ext cx="8489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пресноводной компоненты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км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год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 стока реки Лена за год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по-видимому приводит к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перестройке циркуляции в Арктик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esktop\circulatio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63" y="2745754"/>
            <a:ext cx="3451674" cy="40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" y="1309720"/>
            <a:ext cx="7718403" cy="3984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45107" y="2663019"/>
            <a:ext cx="1238861" cy="67109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6172" y="2271938"/>
            <a:ext cx="1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35635" y="3068960"/>
            <a:ext cx="170471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20520" y="2887466"/>
            <a:ext cx="145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134" y="5386863"/>
            <a:ext cx="876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Пресноводный сток в Карское море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два раза превышает сток в море Лаптевых и Восточно-Сибирское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области опреснения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Лаптевых и Восточно-Сибирское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 напротив, в 1.5-2 раза больше, чем в Карском море.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419872" y="2930232"/>
            <a:ext cx="244665" cy="40388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71850" y="2220823"/>
            <a:ext cx="11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5297008">
            <a:off x="3027390" y="3536406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9998" y="4013045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849685">
            <a:off x="5776886" y="3666123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75545" y="4125902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956376" y="3093552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184741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Аномальное опреснение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море Лаптевых и </a:t>
            </a: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Восточно-Сибирском море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190589" y="2772911"/>
            <a:ext cx="0" cy="10002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3142" y="3188974"/>
            <a:ext cx="145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D:\Desktop\океан\данные с экспедиций\Арктика 2019\отчет\от Эдика\AMK78_sbe21_sali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6" y="1484784"/>
            <a:ext cx="7684288" cy="36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771799" y="2996952"/>
            <a:ext cx="1028681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3212" y="2495070"/>
            <a:ext cx="1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73407" y="3068960"/>
            <a:ext cx="186694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9490" y="2930232"/>
            <a:ext cx="145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134" y="5386863"/>
            <a:ext cx="876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Пресноводный сток в Карское море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два раза превышает сток в море Лаптевых и Восточно-Сибирское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области опреснения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Лаптевых и Восточно-Сибирское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 напротив,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1.5-2 раза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в Карском море.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372199" y="2712856"/>
            <a:ext cx="0" cy="10002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9762" y="2201354"/>
            <a:ext cx="11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5297008">
            <a:off x="3027390" y="3536406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9998" y="4013045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849685">
            <a:off x="5776886" y="3666123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75545" y="4125902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956376" y="3093552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184741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Аномальное опреснение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море Лаптевых и </a:t>
            </a: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Восточно-Сибирском море</a:t>
            </a:r>
          </a:p>
        </p:txBody>
      </p:sp>
    </p:spTree>
    <p:extLst>
      <p:ext uri="{BB962C8B-B14F-4D97-AF65-F5344CB8AC3E}">
        <p14:creationId xmlns:p14="http://schemas.microsoft.com/office/powerpoint/2010/main" val="13171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D:\Desktop\океан\данные с экспедиций\Арктика 2019\отчет\от Эдика\AMK78_sbe21_sali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6" y="1484784"/>
            <a:ext cx="7684288" cy="36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771799" y="2996952"/>
            <a:ext cx="1028681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134" y="5386863"/>
            <a:ext cx="876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сток в Карское море – большие эстуарные реки (Обь и Енисей)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сток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Лаптевых и Восточно-Сибирское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– большие дельтовые реки (Лена, Колыма, Индигирка и др.).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5297008">
            <a:off x="3027390" y="3536406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9998" y="4013045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849685">
            <a:off x="5776886" y="3666123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75545" y="4125902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956376" y="3093552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Аномальное опреснение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море Лаптевых и </a:t>
            </a: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Восточно-Сибирском море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616451" y="2734147"/>
            <a:ext cx="1412341" cy="796704"/>
          </a:xfrm>
          <a:custGeom>
            <a:avLst/>
            <a:gdLst>
              <a:gd name="connsiteX0" fmla="*/ 208230 w 1412341"/>
              <a:gd name="connsiteY0" fmla="*/ 796704 h 796704"/>
              <a:gd name="connsiteX1" fmla="*/ 0 w 1412341"/>
              <a:gd name="connsiteY1" fmla="*/ 552261 h 796704"/>
              <a:gd name="connsiteX2" fmla="*/ 117696 w 1412341"/>
              <a:gd name="connsiteY2" fmla="*/ 235390 h 796704"/>
              <a:gd name="connsiteX3" fmla="*/ 244444 w 1412341"/>
              <a:gd name="connsiteY3" fmla="*/ 99588 h 796704"/>
              <a:gd name="connsiteX4" fmla="*/ 733331 w 1412341"/>
              <a:gd name="connsiteY4" fmla="*/ 9053 h 796704"/>
              <a:gd name="connsiteX5" fmla="*/ 1231272 w 1412341"/>
              <a:gd name="connsiteY5" fmla="*/ 0 h 796704"/>
              <a:gd name="connsiteX6" fmla="*/ 1367074 w 1412341"/>
              <a:gd name="connsiteY6" fmla="*/ 153908 h 796704"/>
              <a:gd name="connsiteX7" fmla="*/ 1412341 w 1412341"/>
              <a:gd name="connsiteY7" fmla="*/ 289710 h 796704"/>
              <a:gd name="connsiteX8" fmla="*/ 1339913 w 1412341"/>
              <a:gd name="connsiteY8" fmla="*/ 316871 h 796704"/>
              <a:gd name="connsiteX9" fmla="*/ 1303699 w 1412341"/>
              <a:gd name="connsiteY9" fmla="*/ 325924 h 796704"/>
              <a:gd name="connsiteX10" fmla="*/ 1167898 w 1412341"/>
              <a:gd name="connsiteY10" fmla="*/ 425512 h 796704"/>
              <a:gd name="connsiteX11" fmla="*/ 1122630 w 1412341"/>
              <a:gd name="connsiteY11" fmla="*/ 506994 h 796704"/>
              <a:gd name="connsiteX12" fmla="*/ 1059256 w 1412341"/>
              <a:gd name="connsiteY12" fmla="*/ 615635 h 796704"/>
              <a:gd name="connsiteX13" fmla="*/ 878187 w 1412341"/>
              <a:gd name="connsiteY13" fmla="*/ 642796 h 796704"/>
              <a:gd name="connsiteX14" fmla="*/ 742385 w 1412341"/>
              <a:gd name="connsiteY14" fmla="*/ 651849 h 796704"/>
              <a:gd name="connsiteX15" fmla="*/ 353086 w 1412341"/>
              <a:gd name="connsiteY15" fmla="*/ 733330 h 796704"/>
              <a:gd name="connsiteX16" fmla="*/ 208230 w 1412341"/>
              <a:gd name="connsiteY16" fmla="*/ 796704 h 79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341" h="796704">
                <a:moveTo>
                  <a:pt x="208230" y="796704"/>
                </a:moveTo>
                <a:lnTo>
                  <a:pt x="0" y="552261"/>
                </a:lnTo>
                <a:lnTo>
                  <a:pt x="117696" y="235390"/>
                </a:lnTo>
                <a:lnTo>
                  <a:pt x="244444" y="99588"/>
                </a:lnTo>
                <a:lnTo>
                  <a:pt x="733331" y="9053"/>
                </a:lnTo>
                <a:lnTo>
                  <a:pt x="1231272" y="0"/>
                </a:lnTo>
                <a:lnTo>
                  <a:pt x="1367074" y="153908"/>
                </a:lnTo>
                <a:lnTo>
                  <a:pt x="1412341" y="289710"/>
                </a:lnTo>
                <a:cubicBezTo>
                  <a:pt x="1388198" y="298764"/>
                  <a:pt x="1364374" y="308717"/>
                  <a:pt x="1339913" y="316871"/>
                </a:cubicBezTo>
                <a:cubicBezTo>
                  <a:pt x="1328109" y="320806"/>
                  <a:pt x="1303699" y="325924"/>
                  <a:pt x="1303699" y="325924"/>
                </a:cubicBezTo>
                <a:lnTo>
                  <a:pt x="1167898" y="425512"/>
                </a:lnTo>
                <a:cubicBezTo>
                  <a:pt x="1129775" y="501758"/>
                  <a:pt x="1150770" y="478854"/>
                  <a:pt x="1122630" y="506994"/>
                </a:cubicBezTo>
                <a:lnTo>
                  <a:pt x="1059256" y="615635"/>
                </a:lnTo>
                <a:cubicBezTo>
                  <a:pt x="939816" y="651468"/>
                  <a:pt x="1000228" y="642796"/>
                  <a:pt x="878187" y="642796"/>
                </a:cubicBezTo>
                <a:lnTo>
                  <a:pt x="742385" y="651849"/>
                </a:lnTo>
                <a:lnTo>
                  <a:pt x="353086" y="733330"/>
                </a:lnTo>
                <a:lnTo>
                  <a:pt x="208230" y="7967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250 000 км</a:t>
            </a:r>
            <a:r>
              <a:rPr lang="ru-RU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567881" y="2643612"/>
            <a:ext cx="2154833" cy="1249378"/>
          </a:xfrm>
          <a:custGeom>
            <a:avLst/>
            <a:gdLst>
              <a:gd name="connsiteX0" fmla="*/ 54321 w 2154833"/>
              <a:gd name="connsiteY0" fmla="*/ 769544 h 1249378"/>
              <a:gd name="connsiteX1" fmla="*/ 9054 w 2154833"/>
              <a:gd name="connsiteY1" fmla="*/ 516047 h 1249378"/>
              <a:gd name="connsiteX2" fmla="*/ 27161 w 2154833"/>
              <a:gd name="connsiteY2" fmla="*/ 262550 h 1249378"/>
              <a:gd name="connsiteX3" fmla="*/ 235390 w 2154833"/>
              <a:gd name="connsiteY3" fmla="*/ 144855 h 1249378"/>
              <a:gd name="connsiteX4" fmla="*/ 552262 w 2154833"/>
              <a:gd name="connsiteY4" fmla="*/ 90535 h 1249378"/>
              <a:gd name="connsiteX5" fmla="*/ 796705 w 2154833"/>
              <a:gd name="connsiteY5" fmla="*/ 54321 h 1249378"/>
              <a:gd name="connsiteX6" fmla="*/ 1140737 w 2154833"/>
              <a:gd name="connsiteY6" fmla="*/ 0 h 1249378"/>
              <a:gd name="connsiteX7" fmla="*/ 1530036 w 2154833"/>
              <a:gd name="connsiteY7" fmla="*/ 0 h 1249378"/>
              <a:gd name="connsiteX8" fmla="*/ 1855961 w 2154833"/>
              <a:gd name="connsiteY8" fmla="*/ 54321 h 1249378"/>
              <a:gd name="connsiteX9" fmla="*/ 1928388 w 2154833"/>
              <a:gd name="connsiteY9" fmla="*/ 108641 h 1249378"/>
              <a:gd name="connsiteX10" fmla="*/ 2082297 w 2154833"/>
              <a:gd name="connsiteY10" fmla="*/ 253497 h 1249378"/>
              <a:gd name="connsiteX11" fmla="*/ 2109458 w 2154833"/>
              <a:gd name="connsiteY11" fmla="*/ 325925 h 1249378"/>
              <a:gd name="connsiteX12" fmla="*/ 2127565 w 2154833"/>
              <a:gd name="connsiteY12" fmla="*/ 389299 h 1249378"/>
              <a:gd name="connsiteX13" fmla="*/ 2145671 w 2154833"/>
              <a:gd name="connsiteY13" fmla="*/ 425513 h 1249378"/>
              <a:gd name="connsiteX14" fmla="*/ 2154725 w 2154833"/>
              <a:gd name="connsiteY14" fmla="*/ 497940 h 1249378"/>
              <a:gd name="connsiteX15" fmla="*/ 2154725 w 2154833"/>
              <a:gd name="connsiteY15" fmla="*/ 497940 h 1249378"/>
              <a:gd name="connsiteX16" fmla="*/ 2127565 w 2154833"/>
              <a:gd name="connsiteY16" fmla="*/ 905346 h 1249378"/>
              <a:gd name="connsiteX17" fmla="*/ 2154725 w 2154833"/>
              <a:gd name="connsiteY17" fmla="*/ 1149790 h 1249378"/>
              <a:gd name="connsiteX18" fmla="*/ 1964602 w 2154833"/>
              <a:gd name="connsiteY18" fmla="*/ 1249378 h 1249378"/>
              <a:gd name="connsiteX19" fmla="*/ 1801640 w 2154833"/>
              <a:gd name="connsiteY19" fmla="*/ 1176950 h 1249378"/>
              <a:gd name="connsiteX20" fmla="*/ 1702052 w 2154833"/>
              <a:gd name="connsiteY20" fmla="*/ 1176950 h 1249378"/>
              <a:gd name="connsiteX21" fmla="*/ 1638677 w 2154833"/>
              <a:gd name="connsiteY21" fmla="*/ 1095469 h 1249378"/>
              <a:gd name="connsiteX22" fmla="*/ 1611517 w 2154833"/>
              <a:gd name="connsiteY22" fmla="*/ 1077362 h 1249378"/>
              <a:gd name="connsiteX23" fmla="*/ 1575303 w 2154833"/>
              <a:gd name="connsiteY23" fmla="*/ 1032095 h 1249378"/>
              <a:gd name="connsiteX24" fmla="*/ 1557196 w 2154833"/>
              <a:gd name="connsiteY24" fmla="*/ 986828 h 1249378"/>
              <a:gd name="connsiteX25" fmla="*/ 1530036 w 2154833"/>
              <a:gd name="connsiteY25" fmla="*/ 914400 h 1249378"/>
              <a:gd name="connsiteX26" fmla="*/ 1294646 w 2154833"/>
              <a:gd name="connsiteY26" fmla="*/ 905346 h 1249378"/>
              <a:gd name="connsiteX27" fmla="*/ 1004935 w 2154833"/>
              <a:gd name="connsiteY27" fmla="*/ 869133 h 1249378"/>
              <a:gd name="connsiteX28" fmla="*/ 977774 w 2154833"/>
              <a:gd name="connsiteY28" fmla="*/ 1086416 h 1249378"/>
              <a:gd name="connsiteX29" fmla="*/ 651850 w 2154833"/>
              <a:gd name="connsiteY29" fmla="*/ 1113576 h 1249378"/>
              <a:gd name="connsiteX30" fmla="*/ 543208 w 2154833"/>
              <a:gd name="connsiteY30" fmla="*/ 986828 h 1249378"/>
              <a:gd name="connsiteX31" fmla="*/ 425513 w 2154833"/>
              <a:gd name="connsiteY31" fmla="*/ 760491 h 1249378"/>
              <a:gd name="connsiteX32" fmla="*/ 289711 w 2154833"/>
              <a:gd name="connsiteY32" fmla="*/ 688063 h 1249378"/>
              <a:gd name="connsiteX33" fmla="*/ 108642 w 2154833"/>
              <a:gd name="connsiteY33" fmla="*/ 697117 h 1249378"/>
              <a:gd name="connsiteX34" fmla="*/ 0 w 2154833"/>
              <a:gd name="connsiteY34" fmla="*/ 787651 h 1249378"/>
              <a:gd name="connsiteX35" fmla="*/ 54321 w 2154833"/>
              <a:gd name="connsiteY35" fmla="*/ 769544 h 12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54833" h="1249378">
                <a:moveTo>
                  <a:pt x="54321" y="769544"/>
                </a:moveTo>
                <a:lnTo>
                  <a:pt x="9054" y="516047"/>
                </a:lnTo>
                <a:lnTo>
                  <a:pt x="27161" y="262550"/>
                </a:lnTo>
                <a:lnTo>
                  <a:pt x="235390" y="144855"/>
                </a:lnTo>
                <a:lnTo>
                  <a:pt x="552262" y="90535"/>
                </a:lnTo>
                <a:lnTo>
                  <a:pt x="796705" y="54321"/>
                </a:lnTo>
                <a:lnTo>
                  <a:pt x="1140737" y="0"/>
                </a:lnTo>
                <a:lnTo>
                  <a:pt x="1530036" y="0"/>
                </a:lnTo>
                <a:lnTo>
                  <a:pt x="1855961" y="54321"/>
                </a:lnTo>
                <a:cubicBezTo>
                  <a:pt x="1930947" y="101187"/>
                  <a:pt x="1928388" y="71118"/>
                  <a:pt x="1928388" y="108641"/>
                </a:cubicBezTo>
                <a:lnTo>
                  <a:pt x="2082297" y="253497"/>
                </a:lnTo>
                <a:cubicBezTo>
                  <a:pt x="2091351" y="277640"/>
                  <a:pt x="2101304" y="301464"/>
                  <a:pt x="2109458" y="325925"/>
                </a:cubicBezTo>
                <a:cubicBezTo>
                  <a:pt x="2120949" y="360398"/>
                  <a:pt x="2114481" y="358770"/>
                  <a:pt x="2127565" y="389299"/>
                </a:cubicBezTo>
                <a:cubicBezTo>
                  <a:pt x="2132881" y="401704"/>
                  <a:pt x="2139636" y="413442"/>
                  <a:pt x="2145671" y="425513"/>
                </a:cubicBezTo>
                <a:cubicBezTo>
                  <a:pt x="2156501" y="479658"/>
                  <a:pt x="2154725" y="455392"/>
                  <a:pt x="2154725" y="497940"/>
                </a:cubicBezTo>
                <a:lnTo>
                  <a:pt x="2154725" y="497940"/>
                </a:lnTo>
                <a:lnTo>
                  <a:pt x="2127565" y="905346"/>
                </a:lnTo>
                <a:lnTo>
                  <a:pt x="2154725" y="1149790"/>
                </a:lnTo>
                <a:lnTo>
                  <a:pt x="1964602" y="1249378"/>
                </a:lnTo>
                <a:lnTo>
                  <a:pt x="1801640" y="1176950"/>
                </a:lnTo>
                <a:lnTo>
                  <a:pt x="1702052" y="1176950"/>
                </a:lnTo>
                <a:cubicBezTo>
                  <a:pt x="1680927" y="1149790"/>
                  <a:pt x="1661823" y="1120929"/>
                  <a:pt x="1638677" y="1095469"/>
                </a:cubicBezTo>
                <a:cubicBezTo>
                  <a:pt x="1631358" y="1087418"/>
                  <a:pt x="1619211" y="1085056"/>
                  <a:pt x="1611517" y="1077362"/>
                </a:cubicBezTo>
                <a:cubicBezTo>
                  <a:pt x="1597853" y="1063698"/>
                  <a:pt x="1585245" y="1048665"/>
                  <a:pt x="1575303" y="1032095"/>
                </a:cubicBezTo>
                <a:cubicBezTo>
                  <a:pt x="1566942" y="1018160"/>
                  <a:pt x="1557196" y="986828"/>
                  <a:pt x="1557196" y="986828"/>
                </a:cubicBezTo>
                <a:lnTo>
                  <a:pt x="1530036" y="914400"/>
                </a:lnTo>
                <a:lnTo>
                  <a:pt x="1294646" y="905346"/>
                </a:lnTo>
                <a:lnTo>
                  <a:pt x="1004935" y="869133"/>
                </a:lnTo>
                <a:lnTo>
                  <a:pt x="977774" y="1086416"/>
                </a:lnTo>
                <a:lnTo>
                  <a:pt x="651850" y="1113576"/>
                </a:lnTo>
                <a:lnTo>
                  <a:pt x="543208" y="986828"/>
                </a:lnTo>
                <a:lnTo>
                  <a:pt x="425513" y="760491"/>
                </a:lnTo>
                <a:lnTo>
                  <a:pt x="289711" y="688063"/>
                </a:lnTo>
                <a:lnTo>
                  <a:pt x="108642" y="697117"/>
                </a:lnTo>
                <a:lnTo>
                  <a:pt x="0" y="787651"/>
                </a:lnTo>
                <a:lnTo>
                  <a:pt x="54321" y="7695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км</a:t>
            </a:r>
            <a:r>
              <a:rPr lang="ru-RU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4098" name="Picture 2" descr="D:\Desktop\океан\данные с экспедиций\Арктика 2019\отчет\от Эдика\AMK78_sbe21_sali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6" y="1484784"/>
            <a:ext cx="7684288" cy="36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771799" y="2996952"/>
            <a:ext cx="1028681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3212" y="2495070"/>
            <a:ext cx="1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73407" y="3068960"/>
            <a:ext cx="186694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9490" y="2930232"/>
            <a:ext cx="145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134" y="5386863"/>
            <a:ext cx="876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Пресноводный сток в Карское море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два раза превышает сток в море Лаптевых и Восточно-Сибирское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области опреснения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Лаптевых и Восточно-Сибирское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 напротив, была в несколько раз больше, чем в Карском море.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372199" y="2636912"/>
            <a:ext cx="0" cy="10002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9762" y="2201354"/>
            <a:ext cx="11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км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5297008">
            <a:off x="3027390" y="3536406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9998" y="4013045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849685">
            <a:off x="5776886" y="3666123"/>
            <a:ext cx="5174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75545" y="4125902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956376" y="3093552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Аномальное опреснение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море Лаптевых и </a:t>
            </a:r>
            <a:r>
              <a:rPr lang="ru-RU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Восточно-Сибирском море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7578" y="2510075"/>
            <a:ext cx="8792876" cy="403187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freshened surface layer in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 Sea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ice-free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2020;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Oceans.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freshened surface layer in the Laptev and East-Siberian seas during ice-free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Osadchiev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2020;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Oceans.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" y="1309720"/>
            <a:ext cx="7718403" cy="3984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7956376" y="3204037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934223" y="2674970"/>
            <a:ext cx="1412341" cy="796704"/>
          </a:xfrm>
          <a:custGeom>
            <a:avLst/>
            <a:gdLst>
              <a:gd name="connsiteX0" fmla="*/ 208230 w 1412341"/>
              <a:gd name="connsiteY0" fmla="*/ 796704 h 796704"/>
              <a:gd name="connsiteX1" fmla="*/ 0 w 1412341"/>
              <a:gd name="connsiteY1" fmla="*/ 552261 h 796704"/>
              <a:gd name="connsiteX2" fmla="*/ 117696 w 1412341"/>
              <a:gd name="connsiteY2" fmla="*/ 235390 h 796704"/>
              <a:gd name="connsiteX3" fmla="*/ 244444 w 1412341"/>
              <a:gd name="connsiteY3" fmla="*/ 99588 h 796704"/>
              <a:gd name="connsiteX4" fmla="*/ 733331 w 1412341"/>
              <a:gd name="connsiteY4" fmla="*/ 9053 h 796704"/>
              <a:gd name="connsiteX5" fmla="*/ 1231272 w 1412341"/>
              <a:gd name="connsiteY5" fmla="*/ 0 h 796704"/>
              <a:gd name="connsiteX6" fmla="*/ 1367074 w 1412341"/>
              <a:gd name="connsiteY6" fmla="*/ 153908 h 796704"/>
              <a:gd name="connsiteX7" fmla="*/ 1412341 w 1412341"/>
              <a:gd name="connsiteY7" fmla="*/ 289710 h 796704"/>
              <a:gd name="connsiteX8" fmla="*/ 1339913 w 1412341"/>
              <a:gd name="connsiteY8" fmla="*/ 316871 h 796704"/>
              <a:gd name="connsiteX9" fmla="*/ 1303699 w 1412341"/>
              <a:gd name="connsiteY9" fmla="*/ 325924 h 796704"/>
              <a:gd name="connsiteX10" fmla="*/ 1167898 w 1412341"/>
              <a:gd name="connsiteY10" fmla="*/ 425512 h 796704"/>
              <a:gd name="connsiteX11" fmla="*/ 1122630 w 1412341"/>
              <a:gd name="connsiteY11" fmla="*/ 506994 h 796704"/>
              <a:gd name="connsiteX12" fmla="*/ 1059256 w 1412341"/>
              <a:gd name="connsiteY12" fmla="*/ 615635 h 796704"/>
              <a:gd name="connsiteX13" fmla="*/ 878187 w 1412341"/>
              <a:gd name="connsiteY13" fmla="*/ 642796 h 796704"/>
              <a:gd name="connsiteX14" fmla="*/ 742385 w 1412341"/>
              <a:gd name="connsiteY14" fmla="*/ 651849 h 796704"/>
              <a:gd name="connsiteX15" fmla="*/ 353086 w 1412341"/>
              <a:gd name="connsiteY15" fmla="*/ 733330 h 796704"/>
              <a:gd name="connsiteX16" fmla="*/ 208230 w 1412341"/>
              <a:gd name="connsiteY16" fmla="*/ 796704 h 79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341" h="796704">
                <a:moveTo>
                  <a:pt x="208230" y="796704"/>
                </a:moveTo>
                <a:lnTo>
                  <a:pt x="0" y="552261"/>
                </a:lnTo>
                <a:lnTo>
                  <a:pt x="117696" y="235390"/>
                </a:lnTo>
                <a:lnTo>
                  <a:pt x="244444" y="99588"/>
                </a:lnTo>
                <a:lnTo>
                  <a:pt x="733331" y="9053"/>
                </a:lnTo>
                <a:lnTo>
                  <a:pt x="1231272" y="0"/>
                </a:lnTo>
                <a:lnTo>
                  <a:pt x="1367074" y="153908"/>
                </a:lnTo>
                <a:lnTo>
                  <a:pt x="1412341" y="289710"/>
                </a:lnTo>
                <a:cubicBezTo>
                  <a:pt x="1388198" y="298764"/>
                  <a:pt x="1364374" y="308717"/>
                  <a:pt x="1339913" y="316871"/>
                </a:cubicBezTo>
                <a:cubicBezTo>
                  <a:pt x="1328109" y="320806"/>
                  <a:pt x="1303699" y="325924"/>
                  <a:pt x="1303699" y="325924"/>
                </a:cubicBezTo>
                <a:lnTo>
                  <a:pt x="1167898" y="425512"/>
                </a:lnTo>
                <a:cubicBezTo>
                  <a:pt x="1129775" y="501758"/>
                  <a:pt x="1150770" y="478854"/>
                  <a:pt x="1122630" y="506994"/>
                </a:cubicBezTo>
                <a:lnTo>
                  <a:pt x="1059256" y="615635"/>
                </a:lnTo>
                <a:cubicBezTo>
                  <a:pt x="939816" y="651468"/>
                  <a:pt x="1000228" y="642796"/>
                  <a:pt x="878187" y="642796"/>
                </a:cubicBezTo>
                <a:lnTo>
                  <a:pt x="742385" y="651849"/>
                </a:lnTo>
                <a:lnTo>
                  <a:pt x="353086" y="733330"/>
                </a:lnTo>
                <a:lnTo>
                  <a:pt x="208230" y="7967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557807" y="2633900"/>
            <a:ext cx="2154833" cy="1249378"/>
          </a:xfrm>
          <a:custGeom>
            <a:avLst/>
            <a:gdLst>
              <a:gd name="connsiteX0" fmla="*/ 54321 w 2154833"/>
              <a:gd name="connsiteY0" fmla="*/ 769544 h 1249378"/>
              <a:gd name="connsiteX1" fmla="*/ 9054 w 2154833"/>
              <a:gd name="connsiteY1" fmla="*/ 516047 h 1249378"/>
              <a:gd name="connsiteX2" fmla="*/ 27161 w 2154833"/>
              <a:gd name="connsiteY2" fmla="*/ 262550 h 1249378"/>
              <a:gd name="connsiteX3" fmla="*/ 235390 w 2154833"/>
              <a:gd name="connsiteY3" fmla="*/ 144855 h 1249378"/>
              <a:gd name="connsiteX4" fmla="*/ 552262 w 2154833"/>
              <a:gd name="connsiteY4" fmla="*/ 90535 h 1249378"/>
              <a:gd name="connsiteX5" fmla="*/ 796705 w 2154833"/>
              <a:gd name="connsiteY5" fmla="*/ 54321 h 1249378"/>
              <a:gd name="connsiteX6" fmla="*/ 1140737 w 2154833"/>
              <a:gd name="connsiteY6" fmla="*/ 0 h 1249378"/>
              <a:gd name="connsiteX7" fmla="*/ 1530036 w 2154833"/>
              <a:gd name="connsiteY7" fmla="*/ 0 h 1249378"/>
              <a:gd name="connsiteX8" fmla="*/ 1855961 w 2154833"/>
              <a:gd name="connsiteY8" fmla="*/ 54321 h 1249378"/>
              <a:gd name="connsiteX9" fmla="*/ 1928388 w 2154833"/>
              <a:gd name="connsiteY9" fmla="*/ 108641 h 1249378"/>
              <a:gd name="connsiteX10" fmla="*/ 2082297 w 2154833"/>
              <a:gd name="connsiteY10" fmla="*/ 253497 h 1249378"/>
              <a:gd name="connsiteX11" fmla="*/ 2109458 w 2154833"/>
              <a:gd name="connsiteY11" fmla="*/ 325925 h 1249378"/>
              <a:gd name="connsiteX12" fmla="*/ 2127565 w 2154833"/>
              <a:gd name="connsiteY12" fmla="*/ 389299 h 1249378"/>
              <a:gd name="connsiteX13" fmla="*/ 2145671 w 2154833"/>
              <a:gd name="connsiteY13" fmla="*/ 425513 h 1249378"/>
              <a:gd name="connsiteX14" fmla="*/ 2154725 w 2154833"/>
              <a:gd name="connsiteY14" fmla="*/ 497940 h 1249378"/>
              <a:gd name="connsiteX15" fmla="*/ 2154725 w 2154833"/>
              <a:gd name="connsiteY15" fmla="*/ 497940 h 1249378"/>
              <a:gd name="connsiteX16" fmla="*/ 2127565 w 2154833"/>
              <a:gd name="connsiteY16" fmla="*/ 905346 h 1249378"/>
              <a:gd name="connsiteX17" fmla="*/ 2154725 w 2154833"/>
              <a:gd name="connsiteY17" fmla="*/ 1149790 h 1249378"/>
              <a:gd name="connsiteX18" fmla="*/ 1964602 w 2154833"/>
              <a:gd name="connsiteY18" fmla="*/ 1249378 h 1249378"/>
              <a:gd name="connsiteX19" fmla="*/ 1801640 w 2154833"/>
              <a:gd name="connsiteY19" fmla="*/ 1176950 h 1249378"/>
              <a:gd name="connsiteX20" fmla="*/ 1702052 w 2154833"/>
              <a:gd name="connsiteY20" fmla="*/ 1176950 h 1249378"/>
              <a:gd name="connsiteX21" fmla="*/ 1638677 w 2154833"/>
              <a:gd name="connsiteY21" fmla="*/ 1095469 h 1249378"/>
              <a:gd name="connsiteX22" fmla="*/ 1611517 w 2154833"/>
              <a:gd name="connsiteY22" fmla="*/ 1077362 h 1249378"/>
              <a:gd name="connsiteX23" fmla="*/ 1575303 w 2154833"/>
              <a:gd name="connsiteY23" fmla="*/ 1032095 h 1249378"/>
              <a:gd name="connsiteX24" fmla="*/ 1557196 w 2154833"/>
              <a:gd name="connsiteY24" fmla="*/ 986828 h 1249378"/>
              <a:gd name="connsiteX25" fmla="*/ 1530036 w 2154833"/>
              <a:gd name="connsiteY25" fmla="*/ 914400 h 1249378"/>
              <a:gd name="connsiteX26" fmla="*/ 1294646 w 2154833"/>
              <a:gd name="connsiteY26" fmla="*/ 905346 h 1249378"/>
              <a:gd name="connsiteX27" fmla="*/ 1004935 w 2154833"/>
              <a:gd name="connsiteY27" fmla="*/ 869133 h 1249378"/>
              <a:gd name="connsiteX28" fmla="*/ 977774 w 2154833"/>
              <a:gd name="connsiteY28" fmla="*/ 1086416 h 1249378"/>
              <a:gd name="connsiteX29" fmla="*/ 651850 w 2154833"/>
              <a:gd name="connsiteY29" fmla="*/ 1113576 h 1249378"/>
              <a:gd name="connsiteX30" fmla="*/ 543208 w 2154833"/>
              <a:gd name="connsiteY30" fmla="*/ 986828 h 1249378"/>
              <a:gd name="connsiteX31" fmla="*/ 425513 w 2154833"/>
              <a:gd name="connsiteY31" fmla="*/ 760491 h 1249378"/>
              <a:gd name="connsiteX32" fmla="*/ 289711 w 2154833"/>
              <a:gd name="connsiteY32" fmla="*/ 688063 h 1249378"/>
              <a:gd name="connsiteX33" fmla="*/ 108642 w 2154833"/>
              <a:gd name="connsiteY33" fmla="*/ 697117 h 1249378"/>
              <a:gd name="connsiteX34" fmla="*/ 0 w 2154833"/>
              <a:gd name="connsiteY34" fmla="*/ 787651 h 1249378"/>
              <a:gd name="connsiteX35" fmla="*/ 54321 w 2154833"/>
              <a:gd name="connsiteY35" fmla="*/ 769544 h 12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54833" h="1249378">
                <a:moveTo>
                  <a:pt x="54321" y="769544"/>
                </a:moveTo>
                <a:lnTo>
                  <a:pt x="9054" y="516047"/>
                </a:lnTo>
                <a:lnTo>
                  <a:pt x="27161" y="262550"/>
                </a:lnTo>
                <a:lnTo>
                  <a:pt x="235390" y="144855"/>
                </a:lnTo>
                <a:lnTo>
                  <a:pt x="552262" y="90535"/>
                </a:lnTo>
                <a:lnTo>
                  <a:pt x="796705" y="54321"/>
                </a:lnTo>
                <a:lnTo>
                  <a:pt x="1140737" y="0"/>
                </a:lnTo>
                <a:lnTo>
                  <a:pt x="1530036" y="0"/>
                </a:lnTo>
                <a:lnTo>
                  <a:pt x="1855961" y="54321"/>
                </a:lnTo>
                <a:cubicBezTo>
                  <a:pt x="1930947" y="101187"/>
                  <a:pt x="1928388" y="71118"/>
                  <a:pt x="1928388" y="108641"/>
                </a:cubicBezTo>
                <a:lnTo>
                  <a:pt x="2082297" y="253497"/>
                </a:lnTo>
                <a:cubicBezTo>
                  <a:pt x="2091351" y="277640"/>
                  <a:pt x="2101304" y="301464"/>
                  <a:pt x="2109458" y="325925"/>
                </a:cubicBezTo>
                <a:cubicBezTo>
                  <a:pt x="2120949" y="360398"/>
                  <a:pt x="2114481" y="358770"/>
                  <a:pt x="2127565" y="389299"/>
                </a:cubicBezTo>
                <a:cubicBezTo>
                  <a:pt x="2132881" y="401704"/>
                  <a:pt x="2139636" y="413442"/>
                  <a:pt x="2145671" y="425513"/>
                </a:cubicBezTo>
                <a:cubicBezTo>
                  <a:pt x="2156501" y="479658"/>
                  <a:pt x="2154725" y="455392"/>
                  <a:pt x="2154725" y="497940"/>
                </a:cubicBezTo>
                <a:lnTo>
                  <a:pt x="2154725" y="497940"/>
                </a:lnTo>
                <a:lnTo>
                  <a:pt x="2127565" y="905346"/>
                </a:lnTo>
                <a:lnTo>
                  <a:pt x="2154725" y="1149790"/>
                </a:lnTo>
                <a:lnTo>
                  <a:pt x="1964602" y="1249378"/>
                </a:lnTo>
                <a:lnTo>
                  <a:pt x="1801640" y="1176950"/>
                </a:lnTo>
                <a:lnTo>
                  <a:pt x="1702052" y="1176950"/>
                </a:lnTo>
                <a:cubicBezTo>
                  <a:pt x="1680927" y="1149790"/>
                  <a:pt x="1661823" y="1120929"/>
                  <a:pt x="1638677" y="1095469"/>
                </a:cubicBezTo>
                <a:cubicBezTo>
                  <a:pt x="1631358" y="1087418"/>
                  <a:pt x="1619211" y="1085056"/>
                  <a:pt x="1611517" y="1077362"/>
                </a:cubicBezTo>
                <a:cubicBezTo>
                  <a:pt x="1597853" y="1063698"/>
                  <a:pt x="1585245" y="1048665"/>
                  <a:pt x="1575303" y="1032095"/>
                </a:cubicBezTo>
                <a:cubicBezTo>
                  <a:pt x="1566942" y="1018160"/>
                  <a:pt x="1557196" y="986828"/>
                  <a:pt x="1557196" y="986828"/>
                </a:cubicBezTo>
                <a:lnTo>
                  <a:pt x="1530036" y="914400"/>
                </a:lnTo>
                <a:lnTo>
                  <a:pt x="1294646" y="905346"/>
                </a:lnTo>
                <a:lnTo>
                  <a:pt x="1004935" y="869133"/>
                </a:lnTo>
                <a:lnTo>
                  <a:pt x="977774" y="1086416"/>
                </a:lnTo>
                <a:lnTo>
                  <a:pt x="651850" y="1113576"/>
                </a:lnTo>
                <a:lnTo>
                  <a:pt x="543208" y="986828"/>
                </a:lnTo>
                <a:lnTo>
                  <a:pt x="425513" y="760491"/>
                </a:lnTo>
                <a:lnTo>
                  <a:pt x="289711" y="688063"/>
                </a:lnTo>
                <a:lnTo>
                  <a:pt x="108642" y="697117"/>
                </a:lnTo>
                <a:lnTo>
                  <a:pt x="0" y="787651"/>
                </a:lnTo>
                <a:lnTo>
                  <a:pt x="54321" y="7695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Пресноводный перенос через пролив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Вилькицкого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b="1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11960" y="2397458"/>
            <a:ext cx="90060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7489" y="5589240"/>
            <a:ext cx="81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переносится опресненный поверхностный слой зимой?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север? На восток? Перемешивается в пределах шельфа?</a:t>
            </a:r>
          </a:p>
        </p:txBody>
      </p:sp>
      <p:sp>
        <p:nvSpPr>
          <p:cNvPr id="9" name="Стрелка вправо 8"/>
          <p:cNvSpPr/>
          <p:nvPr/>
        </p:nvSpPr>
        <p:spPr>
          <a:xfrm rot="15910852">
            <a:off x="2827415" y="2302726"/>
            <a:ext cx="90060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05270" y="1796916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7914" y="2446742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40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чные плюм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речные плюмы</Template>
  <TotalTime>956</TotalTime>
  <Words>831</Words>
  <Application>Microsoft Office PowerPoint</Application>
  <PresentationFormat>Экран (4:3)</PresentationFormat>
  <Paragraphs>115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речные плюмы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Осадчиев</dc:creator>
  <cp:lastModifiedBy>Александр Осадчиев</cp:lastModifiedBy>
  <cp:revision>51</cp:revision>
  <dcterms:created xsi:type="dcterms:W3CDTF">2018-10-08T01:20:37Z</dcterms:created>
  <dcterms:modified xsi:type="dcterms:W3CDTF">2020-11-10T06:18:42Z</dcterms:modified>
</cp:coreProperties>
</file>